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38"/>
  </p:notesMasterIdLst>
  <p:sldIdLst>
    <p:sldId id="256" r:id="rId2"/>
    <p:sldId id="349" r:id="rId3"/>
    <p:sldId id="303" r:id="rId4"/>
    <p:sldId id="259" r:id="rId5"/>
    <p:sldId id="390" r:id="rId6"/>
    <p:sldId id="391" r:id="rId7"/>
    <p:sldId id="392" r:id="rId8"/>
    <p:sldId id="261" r:id="rId9"/>
    <p:sldId id="262" r:id="rId10"/>
    <p:sldId id="264" r:id="rId11"/>
    <p:sldId id="348" r:id="rId12"/>
    <p:sldId id="266" r:id="rId13"/>
    <p:sldId id="389" r:id="rId14"/>
    <p:sldId id="272" r:id="rId15"/>
    <p:sldId id="395" r:id="rId16"/>
    <p:sldId id="396" r:id="rId17"/>
    <p:sldId id="398" r:id="rId18"/>
    <p:sldId id="399" r:id="rId19"/>
    <p:sldId id="397" r:id="rId20"/>
    <p:sldId id="400" r:id="rId21"/>
    <p:sldId id="377" r:id="rId22"/>
    <p:sldId id="380" r:id="rId23"/>
    <p:sldId id="276" r:id="rId24"/>
    <p:sldId id="277" r:id="rId25"/>
    <p:sldId id="278" r:id="rId26"/>
    <p:sldId id="279" r:id="rId27"/>
    <p:sldId id="393" r:id="rId28"/>
    <p:sldId id="281" r:id="rId29"/>
    <p:sldId id="376" r:id="rId30"/>
    <p:sldId id="305" r:id="rId31"/>
    <p:sldId id="308" r:id="rId32"/>
    <p:sldId id="283" r:id="rId33"/>
    <p:sldId id="401" r:id="rId34"/>
    <p:sldId id="284" r:id="rId35"/>
    <p:sldId id="378" r:id="rId36"/>
    <p:sldId id="402" r:id="rId3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jqG9/UZ0ovPBik5tXjwyv63BOPx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54"/>
    <a:srgbClr val="56B5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63"/>
    <p:restoredTop sz="95018" autoAdjust="0"/>
  </p:normalViewPr>
  <p:slideViewPr>
    <p:cSldViewPr snapToGrid="0">
      <p:cViewPr varScale="1">
        <p:scale>
          <a:sx n="117" d="100"/>
          <a:sy n="117" d="100"/>
        </p:scale>
        <p:origin x="2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50"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8" name="Google Shape;3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8407fb155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8" name="Google Shape;518;g8407fb1555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US" dirty="0">
                <a:solidFill>
                  <a:schemeClr val="dk1"/>
                </a:solidFill>
              </a:rPr>
              <a:t>Ask: Who would like to share what happened when you looked at the information on the sample Birth Registration Form with your family?						 							</a:t>
            </a:r>
            <a:br>
              <a:rPr lang="en-US" dirty="0">
                <a:solidFill>
                  <a:schemeClr val="dk1"/>
                </a:solidFill>
              </a:rPr>
            </a:br>
            <a:r>
              <a:rPr lang="en-US" dirty="0">
                <a:solidFill>
                  <a:schemeClr val="dk1"/>
                </a:solidFill>
              </a:rPr>
              <a:t>1. Were you able to complete any missing information?</a:t>
            </a:r>
            <a:br>
              <a:rPr lang="en-US" dirty="0">
                <a:solidFill>
                  <a:schemeClr val="dk1"/>
                </a:solidFill>
              </a:rPr>
            </a:br>
            <a:r>
              <a:rPr lang="en-US" dirty="0">
                <a:solidFill>
                  <a:schemeClr val="dk1"/>
                </a:solidFill>
              </a:rPr>
              <a:t> 						 							</a:t>
            </a:r>
            <a:br>
              <a:rPr lang="en-US" dirty="0">
                <a:solidFill>
                  <a:schemeClr val="dk1"/>
                </a:solidFill>
              </a:rPr>
            </a:br>
            <a:r>
              <a:rPr lang="en-US" dirty="0">
                <a:solidFill>
                  <a:schemeClr val="dk1"/>
                </a:solidFill>
              </a:rPr>
              <a:t>2. Stand up if your birth has been registered?</a:t>
            </a:r>
            <a:br>
              <a:rPr lang="en-US" dirty="0">
                <a:solidFill>
                  <a:schemeClr val="dk1"/>
                </a:solidFill>
              </a:rPr>
            </a:br>
            <a:r>
              <a:rPr lang="en-US" dirty="0">
                <a:solidFill>
                  <a:schemeClr val="dk1"/>
                </a:solidFill>
              </a:rPr>
              <a:t>						 							</a:t>
            </a:r>
            <a:br>
              <a:rPr lang="en-US" dirty="0">
                <a:solidFill>
                  <a:schemeClr val="dk1"/>
                </a:solidFill>
              </a:rPr>
            </a:br>
            <a:r>
              <a:rPr lang="en-US" dirty="0">
                <a:solidFill>
                  <a:schemeClr val="dk1"/>
                </a:solidFill>
              </a:rPr>
              <a:t>3. Why is it that NO ONE can complete this information in exactly the same way? (Your information is one of the things that makes you different from any other person in the entire world.) </a:t>
            </a:r>
          </a:p>
          <a:p>
            <a:pPr marL="0" lvl="0" indent="0" algn="l" rtl="0">
              <a:lnSpc>
                <a:spcPct val="115000"/>
              </a:lnSpc>
              <a:spcBef>
                <a:spcPts val="1200"/>
              </a:spcBef>
              <a:spcAft>
                <a:spcPts val="0"/>
              </a:spcAft>
              <a:buNone/>
            </a:pPr>
            <a:endParaRPr dirty="0">
              <a:solidFill>
                <a:schemeClr val="dk1"/>
              </a:solidFill>
            </a:endParaRPr>
          </a:p>
          <a:p>
            <a:pPr marL="0" lvl="0" indent="0" algn="l" rtl="0">
              <a:lnSpc>
                <a:spcPct val="115000"/>
              </a:lnSpc>
              <a:spcBef>
                <a:spcPts val="1200"/>
              </a:spcBef>
              <a:spcAft>
                <a:spcPts val="0"/>
              </a:spcAft>
              <a:buNone/>
            </a:pPr>
            <a:r>
              <a:rPr lang="en-US" dirty="0">
                <a:solidFill>
                  <a:schemeClr val="dk1"/>
                </a:solidFill>
              </a:rPr>
              <a:t>4. Let’s say Article 6 together: </a:t>
            </a:r>
            <a:r>
              <a:rPr lang="en-US" i="1" dirty="0">
                <a:solidFill>
                  <a:schemeClr val="dk1"/>
                </a:solidFill>
              </a:rPr>
              <a:t>You have a right to be accepted everywhere as a person before the law. </a:t>
            </a:r>
            <a:endParaRPr i="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15000"/>
              </a:lnSpc>
              <a:spcBef>
                <a:spcPts val="1200"/>
              </a:spcBef>
              <a:spcAft>
                <a:spcPts val="0"/>
              </a:spcAft>
              <a:buNone/>
            </a:pPr>
            <a:br>
              <a:rPr lang="en-US" dirty="0">
                <a:solidFill>
                  <a:schemeClr val="dk1"/>
                </a:solidFill>
              </a:rPr>
            </a:br>
            <a:r>
              <a:rPr lang="en-US" dirty="0">
                <a:solidFill>
                  <a:schemeClr val="dk1"/>
                </a:solidFill>
              </a:rPr>
              <a:t> 						</a:t>
            </a:r>
            <a:endParaRPr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a:t>
            </a:r>
            <a:endParaRPr dirty="0">
              <a:solidFill>
                <a:schemeClr val="dk1"/>
              </a:solidFill>
            </a:endParaRPr>
          </a:p>
          <a:p>
            <a:pPr marL="0" lvl="0" indent="0" algn="l" rtl="0">
              <a:lnSpc>
                <a:spcPct val="100000"/>
              </a:lnSpc>
              <a:spcBef>
                <a:spcPts val="0"/>
              </a:spcBef>
              <a:spcAft>
                <a:spcPts val="0"/>
              </a:spcAft>
              <a:buSzPts val="1100"/>
              <a:buNone/>
            </a:pPr>
            <a:endParaRPr dirty="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Let’s say Article 6 together:  </a:t>
            </a:r>
            <a:r>
              <a:rPr lang="en-US" b="1" i="1" dirty="0">
                <a:solidFill>
                  <a:schemeClr val="dk1"/>
                </a:solidFill>
              </a:rPr>
              <a:t>You have a right to be accepted everywhere as a person before the law.</a:t>
            </a:r>
            <a:r>
              <a:rPr lang="en-US" dirty="0">
                <a:solidFill>
                  <a:schemeClr val="dk1"/>
                </a:solidFill>
              </a:rPr>
              <a:t> </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3" name="Google Shape;53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Say: We’ve been learning about the rights we have to be able to do different things. Today we’re going to talk about a right NOT to do something known as “child labor.”</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Raise your hand if you’ve ever heard of the phrase “child labor.”</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We’ll talk about what “child labor” means. </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1. You have a right NOT to work if the working hours interfere with your school and study times.</a:t>
            </a:r>
          </a:p>
          <a:p>
            <a:pPr marL="0" lvl="0" indent="0" algn="l" rtl="0">
              <a:lnSpc>
                <a:spcPct val="100000"/>
              </a:lnSpc>
              <a:spcBef>
                <a:spcPts val="0"/>
              </a:spcBef>
              <a:spcAft>
                <a:spcPts val="0"/>
              </a:spcAft>
              <a:buClr>
                <a:schemeClr val="dk1"/>
              </a:buClr>
              <a:buSzPts val="1100"/>
              <a:buFont typeface="Arial"/>
              <a:buNone/>
            </a:pPr>
            <a:r>
              <a:rPr lang="en-US" dirty="0"/>
              <a:t>2. You have a right NOT to work if that work is dangerous or harmful to your health.</a:t>
            </a:r>
          </a:p>
          <a:p>
            <a:pPr marL="0" lvl="0" indent="0" algn="l" rtl="0">
              <a:lnSpc>
                <a:spcPct val="100000"/>
              </a:lnSpc>
              <a:spcBef>
                <a:spcPts val="0"/>
              </a:spcBef>
              <a:spcAft>
                <a:spcPts val="0"/>
              </a:spcAft>
              <a:buClr>
                <a:schemeClr val="dk1"/>
              </a:buClr>
              <a:buSzPts val="1100"/>
              <a:buFont typeface="Arial"/>
              <a:buNone/>
            </a:pPr>
            <a:r>
              <a:rPr lang="en-US" dirty="0"/>
              <a:t>3. You have a right to choose your work. </a:t>
            </a:r>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Activity: Set of Child Labor Photographs Hold up the set of Child Labor photos (found at the end of the lesson).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Explain: Most of these pictures were taken by women and men photographers who work for the International Labor Organization to document child labor around the world so they can show people how bad it is for children.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Show the photos individually. Tape each photo on the chalkboard or the wall as the youth respond.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What are some of the kinds of work these children are doing? (Accept all answers.)</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If these children are working during the day, what are some of the things they cannot do because they are working? (They cannot hang out with friends or go to school.)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Accept all answers. Write them on the chalkboard.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If the children cannot go to school and learn how to read and write and do arithmetic (or numbers), what kind of work do you think they will be able to do when they grow up? (Allow all responses.) </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baseline="0" dirty="0">
                <a:solidFill>
                  <a:srgbClr val="000000"/>
                </a:solidFill>
                <a:latin typeface="Arial"/>
                <a:ea typeface="Arial"/>
                <a:cs typeface="Arial"/>
                <a:sym typeface="Arial"/>
              </a:rPr>
              <a:t>Children crushing limestone at a gold mine in Benin. Photographed by </a:t>
            </a:r>
            <a:r>
              <a:rPr lang="en-US" sz="1100" b="0" i="0" u="none" strike="noStrike" cap="none" baseline="0" dirty="0" err="1">
                <a:solidFill>
                  <a:srgbClr val="000000"/>
                </a:solidFill>
                <a:latin typeface="Arial"/>
                <a:ea typeface="Arial"/>
                <a:cs typeface="Arial"/>
                <a:sym typeface="Arial"/>
              </a:rPr>
              <a:t>Gianotti</a:t>
            </a:r>
            <a:r>
              <a:rPr lang="en-US" sz="1100" b="0" i="0" u="none" strike="noStrike" cap="none" baseline="0" dirty="0">
                <a:solidFill>
                  <a:srgbClr val="000000"/>
                </a:solidFill>
                <a:latin typeface="Arial"/>
                <a:ea typeface="Arial"/>
                <a:cs typeface="Arial"/>
                <a:sym typeface="Arial"/>
              </a:rPr>
              <a:t> E., 2001</a:t>
            </a:r>
            <a:endParaRPr dirty="0"/>
          </a:p>
        </p:txBody>
      </p:sp>
    </p:spTree>
    <p:extLst>
      <p:ext uri="{BB962C8B-B14F-4D97-AF65-F5344CB8AC3E}">
        <p14:creationId xmlns:p14="http://schemas.microsoft.com/office/powerpoint/2010/main" val="2862542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baseline="0" dirty="0">
                <a:solidFill>
                  <a:srgbClr val="000000"/>
                </a:solidFill>
                <a:latin typeface="Arial"/>
                <a:ea typeface="Arial"/>
                <a:cs typeface="Arial"/>
                <a:sym typeface="Arial"/>
              </a:rPr>
              <a:t>Boy working in a pottery factory, Egypt. Photographed by Crozet M. 2008.</a:t>
            </a:r>
            <a:endParaRPr dirty="0"/>
          </a:p>
        </p:txBody>
      </p:sp>
    </p:spTree>
    <p:extLst>
      <p:ext uri="{BB962C8B-B14F-4D97-AF65-F5344CB8AC3E}">
        <p14:creationId xmlns:p14="http://schemas.microsoft.com/office/powerpoint/2010/main" val="678027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baseline="0" dirty="0">
                <a:solidFill>
                  <a:srgbClr val="000000"/>
                </a:solidFill>
                <a:latin typeface="Arial"/>
                <a:ea typeface="Arial"/>
                <a:cs typeface="Arial"/>
                <a:sym typeface="Arial"/>
              </a:rPr>
              <a:t>Boy working in a ceramic factory, Nepal. Photographed by </a:t>
            </a:r>
            <a:r>
              <a:rPr lang="en-US" sz="1100" b="0" i="0" u="none" strike="noStrike" cap="none" baseline="0" dirty="0" err="1">
                <a:solidFill>
                  <a:srgbClr val="000000"/>
                </a:solidFill>
                <a:latin typeface="Arial"/>
                <a:ea typeface="Arial"/>
                <a:cs typeface="Arial"/>
                <a:sym typeface="Arial"/>
              </a:rPr>
              <a:t>Lissac</a:t>
            </a:r>
            <a:r>
              <a:rPr lang="en-US" sz="1100" b="0" i="0" u="none" strike="noStrike" cap="none" baseline="0" dirty="0">
                <a:solidFill>
                  <a:srgbClr val="000000"/>
                </a:solidFill>
                <a:latin typeface="Arial"/>
                <a:ea typeface="Arial"/>
                <a:cs typeface="Arial"/>
                <a:sym typeface="Arial"/>
              </a:rPr>
              <a:t> P. 1997</a:t>
            </a:r>
            <a:endParaRPr dirty="0"/>
          </a:p>
        </p:txBody>
      </p:sp>
    </p:spTree>
    <p:extLst>
      <p:ext uri="{BB962C8B-B14F-4D97-AF65-F5344CB8AC3E}">
        <p14:creationId xmlns:p14="http://schemas.microsoft.com/office/powerpoint/2010/main" val="22396589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baseline="0" dirty="0">
                <a:solidFill>
                  <a:srgbClr val="000000"/>
                </a:solidFill>
                <a:latin typeface="Arial"/>
                <a:ea typeface="Arial"/>
                <a:cs typeface="Arial"/>
                <a:sym typeface="Arial"/>
              </a:rPr>
              <a:t>African boys working in fields on a farm. Malawi, Africa, March 2013.</a:t>
            </a:r>
            <a:endParaRPr dirty="0"/>
          </a:p>
        </p:txBody>
      </p:sp>
    </p:spTree>
    <p:extLst>
      <p:ext uri="{BB962C8B-B14F-4D97-AF65-F5344CB8AC3E}">
        <p14:creationId xmlns:p14="http://schemas.microsoft.com/office/powerpoint/2010/main" val="1698568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baseline="0" dirty="0">
                <a:solidFill>
                  <a:srgbClr val="000000"/>
                </a:solidFill>
                <a:latin typeface="Arial"/>
                <a:ea typeface="Arial"/>
                <a:cs typeface="Arial"/>
                <a:sym typeface="Arial"/>
              </a:rPr>
              <a:t>Young servant girl washing clothes, Mali. Photographed by Crozet M., 2010.</a:t>
            </a:r>
            <a:endParaRPr dirty="0"/>
          </a:p>
        </p:txBody>
      </p:sp>
    </p:spTree>
    <p:extLst>
      <p:ext uri="{BB962C8B-B14F-4D97-AF65-F5344CB8AC3E}">
        <p14:creationId xmlns:p14="http://schemas.microsoft.com/office/powerpoint/2010/main" val="3682384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8407fb1555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6" name="Google Shape;576;g8407fb1555_1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100" b="0" i="0" u="none" strike="noStrike" cap="none" baseline="0" dirty="0">
                <a:solidFill>
                  <a:srgbClr val="000000"/>
                </a:solidFill>
                <a:latin typeface="Arial"/>
                <a:ea typeface="Arial"/>
                <a:cs typeface="Arial"/>
                <a:sym typeface="Arial"/>
              </a:rPr>
              <a:t>Young boy working in a brickyard in Bolivia, South America. Photographed by Crozet M. 2010.</a:t>
            </a:r>
          </a:p>
          <a:p>
            <a:pPr marL="0" lvl="0" indent="0" algn="l" rtl="0">
              <a:lnSpc>
                <a:spcPct val="100000"/>
              </a:lnSpc>
              <a:spcBef>
                <a:spcPts val="0"/>
              </a:spcBef>
              <a:spcAft>
                <a:spcPts val="0"/>
              </a:spcAft>
              <a:buSzPts val="1400"/>
              <a:buNone/>
            </a:pPr>
            <a:endParaRPr lang="en-US" sz="1100" b="0" i="0" u="none" strike="noStrike" cap="none" baseline="0" dirty="0">
              <a:solidFill>
                <a:srgbClr val="000000"/>
              </a:solidFill>
              <a:latin typeface="Arial"/>
              <a:cs typeface="Arial"/>
              <a:sym typeface="Arial"/>
            </a:endParaRPr>
          </a:p>
          <a:p>
            <a:pPr marL="0" lvl="0" indent="0" algn="l" rtl="0">
              <a:lnSpc>
                <a:spcPct val="100000"/>
              </a:lnSpc>
              <a:spcBef>
                <a:spcPts val="0"/>
              </a:spcBef>
              <a:spcAft>
                <a:spcPts val="0"/>
              </a:spcAft>
              <a:buSzPts val="1400"/>
              <a:buNone/>
            </a:pPr>
            <a:endParaRPr lang="en-US" sz="1100" b="0" i="0" u="none" strike="noStrike" cap="none" baseline="0" dirty="0">
              <a:solidFill>
                <a:srgbClr val="000000"/>
              </a:solidFill>
              <a:latin typeface="Arial"/>
              <a:cs typeface="Arial"/>
              <a:sym typeface="Arial"/>
            </a:endParaRPr>
          </a:p>
          <a:p>
            <a:pPr marL="0" lvl="0" indent="0" algn="l" rtl="0">
              <a:lnSpc>
                <a:spcPct val="100000"/>
              </a:lnSpc>
              <a:spcBef>
                <a:spcPts val="0"/>
              </a:spcBef>
              <a:spcAft>
                <a:spcPts val="0"/>
              </a:spcAft>
              <a:buSzPts val="1400"/>
              <a:buNone/>
            </a:pPr>
            <a:r>
              <a:rPr lang="en-US" dirty="0"/>
              <a:t>Activity: Set of Child Labor Photographs Hold up the set of Child Labor photos (found at the end of the lesson).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Explain: Most of these pictures were taken by women and men photographers who work for the International Labor Organization to document child labor around the world so they can show people how bad it is for children.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Show the photos individually. Tape each photo on the chalkboard or the wall as the youth respond.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What are some of the kinds of work these children are doing? (Accept all answers.)</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If these children are working during the day, what are some of the things they cannot do because they are working? (They cannot hang out with friends or go to school.)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Accept all answers. Write them on the chalkboard.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If the children cannot go to school and learn how to read and write and do arithmetic (or numbers), what kind of work do you think they will be able to do when they grow up? (Allow all responses.) </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665334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0" i="0" u="none" strike="noStrike" cap="none" baseline="0" dirty="0">
                <a:solidFill>
                  <a:srgbClr val="000000"/>
                </a:solidFill>
                <a:latin typeface="Arial"/>
                <a:ea typeface="Arial"/>
                <a:cs typeface="Arial"/>
                <a:sym typeface="Arial"/>
              </a:rPr>
              <a:t>Explain: The people who wrote the Universal Declaration agreed that everyone should have a right to work in good conditions.</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Have a student hold up Article 23 while you read it:</a:t>
            </a:r>
          </a:p>
          <a:p>
            <a:endParaRPr lang="en-US" sz="1100" b="0" i="0" u="none" strike="noStrike" cap="none" baseline="0" dirty="0">
              <a:solidFill>
                <a:srgbClr val="000000"/>
              </a:solidFill>
              <a:latin typeface="Arial"/>
              <a:ea typeface="Arial"/>
              <a:cs typeface="Arial"/>
              <a:sym typeface="Arial"/>
            </a:endParaRPr>
          </a:p>
          <a:p>
            <a:r>
              <a:rPr lang="en-US" sz="1100" b="0" i="1" u="none" strike="noStrike" cap="none" baseline="0" dirty="0">
                <a:solidFill>
                  <a:srgbClr val="000000"/>
                </a:solidFill>
                <a:latin typeface="Arial"/>
                <a:ea typeface="Arial"/>
                <a:cs typeface="Arial"/>
                <a:sym typeface="Arial"/>
              </a:rPr>
              <a:t>Article 23, You have the right to work in good conditions.</a:t>
            </a:r>
            <a:endParaRPr lang="en-US" dirty="0"/>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9716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dirty="0"/>
              <a:t>Say: The people who wrote the Convention on the Rights of the Child agreed, but they added extra protection.</a:t>
            </a:r>
          </a:p>
          <a:p>
            <a:pPr marL="0" lvl="0" indent="0" algn="l" rtl="0">
              <a:lnSpc>
                <a:spcPct val="100000"/>
              </a:lnSpc>
              <a:spcBef>
                <a:spcPts val="0"/>
              </a:spcBef>
              <a:spcAft>
                <a:spcPts val="0"/>
              </a:spcAft>
              <a:buSzPts val="1400"/>
              <a:buNone/>
            </a:pPr>
            <a:endParaRPr lang="en-US" dirty="0"/>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Hold up the mini poster, The Right to Be Protected from Child Labor.</a:t>
            </a:r>
          </a:p>
          <a:p>
            <a:pPr marL="0" lvl="0" indent="0" algn="l" rtl="0">
              <a:lnSpc>
                <a:spcPct val="11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Ask: What does our mini poster say – would someone please read this for us?</a:t>
            </a:r>
          </a:p>
          <a:p>
            <a:pPr marL="0" lvl="0" indent="0" algn="l" rtl="0">
              <a:lnSpc>
                <a:spcPct val="11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The Right to Be Protected from Child Labor.</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26531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73bf4c29cf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6" name="Google Shape;606;g73bf4c29cf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en-US">
                <a:solidFill>
                  <a:schemeClr val="dk1"/>
                </a:solidFill>
              </a:rPr>
              <a:t>Ask: Who would like to read for us what Article 32 of the Convention on the Rights of the</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Child has to say about child labor?</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Have another student hold up Article 32.</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Say: I want you to listen for three things.</a:t>
            </a:r>
            <a:endParaRPr>
              <a:solidFill>
                <a:schemeClr val="dk1"/>
              </a:solidFill>
            </a:endParaRPr>
          </a:p>
          <a:p>
            <a:pPr marL="0" lvl="0" indent="0" algn="l" rtl="0">
              <a:lnSpc>
                <a:spcPct val="115000"/>
              </a:lnSpc>
              <a:spcBef>
                <a:spcPts val="0"/>
              </a:spcBef>
              <a:spcAft>
                <a:spcPts val="0"/>
              </a:spcAft>
              <a:buSzPts val="1100"/>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5" name="Google Shape;61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What are the three very important kinds of work that young people should not be doing?</a:t>
            </a:r>
          </a:p>
          <a:p>
            <a:pPr marL="0" lvl="0" indent="0" algn="l" rtl="0">
              <a:lnSpc>
                <a:spcPct val="100000"/>
              </a:lnSpc>
              <a:spcBef>
                <a:spcPts val="0"/>
              </a:spcBef>
              <a:spcAft>
                <a:spcPts val="0"/>
              </a:spcAft>
              <a:buClr>
                <a:schemeClr val="dk1"/>
              </a:buClr>
              <a:buSzPts val="1100"/>
              <a:buFont typeface="Arial"/>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3" name="Google Shape;62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Have the same students read Article 32 and Article 23 again.</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4" name="Google Shape;634;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Guide the students to include:</a:t>
            </a:r>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en-US" dirty="0"/>
              <a:t>1. Work that is dangerous to your health or your growth</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2. Work that prevents your education</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3. Work where people treat you unfairly</a:t>
            </a:r>
            <a:endParaRPr dirty="0"/>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Say: The Universal Declaration says that when you work, you should have good conditions.</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The Convention on the Rights of the Child says you should be protected from dangerous  work, or work that stops you from going to school, or work where people treat you unfairly.</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1. You have a right NOT to work if the working hours interfere with your school and study times.</a:t>
            </a:r>
          </a:p>
          <a:p>
            <a:pPr marL="0" lvl="0" indent="0" algn="l" rtl="0">
              <a:lnSpc>
                <a:spcPct val="100000"/>
              </a:lnSpc>
              <a:spcBef>
                <a:spcPts val="0"/>
              </a:spcBef>
              <a:spcAft>
                <a:spcPts val="0"/>
              </a:spcAft>
              <a:buClr>
                <a:schemeClr val="dk1"/>
              </a:buClr>
              <a:buSzPts val="1100"/>
              <a:buFont typeface="Arial"/>
              <a:buNone/>
            </a:pPr>
            <a:r>
              <a:rPr lang="en-US" dirty="0"/>
              <a:t>2. You have a right NOT to work if that work is dangerous or harmful to your health.</a:t>
            </a:r>
          </a:p>
          <a:p>
            <a:pPr marL="0" lvl="0" indent="0" algn="l" rtl="0">
              <a:lnSpc>
                <a:spcPct val="100000"/>
              </a:lnSpc>
              <a:spcBef>
                <a:spcPts val="0"/>
              </a:spcBef>
              <a:spcAft>
                <a:spcPts val="0"/>
              </a:spcAft>
              <a:buClr>
                <a:schemeClr val="dk1"/>
              </a:buClr>
              <a:buSzPts val="1100"/>
              <a:buFont typeface="Arial"/>
              <a:buNone/>
            </a:pPr>
            <a:r>
              <a:rPr lang="en-US" dirty="0"/>
              <a:t>3. You have a right to choose your work. </a:t>
            </a:r>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12313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9" name="Google Shape;64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Ask: What do you think about child labor?</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Say: When you go home today, think about this right.</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Write down your feelings or make a mental note to remember your thoughts about child</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labor.</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Be prepared to share your thoughts when we get together again.</a:t>
            </a:r>
            <a:endParaRPr sz="800">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5" name="Google Shape;66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97164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4" name="Google Shape;67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142062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180658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0" name="Google Shape;48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745715b14c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5" name="Google Shape;495;g745715b14c_0_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Say: Everybody stand up for a short game called “Line-up!” </a:t>
            </a:r>
          </a:p>
          <a:p>
            <a:pPr marL="0" lvl="0" indent="0" algn="l" rtl="0">
              <a:lnSpc>
                <a:spcPct val="100000"/>
              </a:lnSpc>
              <a:spcBef>
                <a:spcPts val="0"/>
              </a:spcBef>
              <a:spcAft>
                <a:spcPts val="0"/>
              </a:spcAft>
              <a:buClr>
                <a:schemeClr val="dk1"/>
              </a:buClr>
              <a:buSzPts val="1100"/>
              <a:buFont typeface="Arial"/>
              <a:buNone/>
            </a:pPr>
            <a:endParaRPr dirty="0"/>
          </a:p>
          <a:p>
            <a:pPr marL="171450" lvl="0" indent="-171450" algn="l" rtl="0">
              <a:lnSpc>
                <a:spcPct val="100000"/>
              </a:lnSpc>
              <a:spcBef>
                <a:spcPts val="0"/>
              </a:spcBef>
              <a:spcAft>
                <a:spcPts val="0"/>
              </a:spcAft>
              <a:buClr>
                <a:schemeClr val="dk1"/>
              </a:buClr>
              <a:buSzPts val="1100"/>
            </a:pPr>
            <a:r>
              <a:rPr lang="en-US" dirty="0"/>
              <a:t>Let’s divide into teams and then I’ll tell you what to do. </a:t>
            </a:r>
          </a:p>
          <a:p>
            <a:pPr marL="171450" lvl="0" indent="-171450" algn="l" rtl="0">
              <a:lnSpc>
                <a:spcPct val="100000"/>
              </a:lnSpc>
              <a:spcBef>
                <a:spcPts val="0"/>
              </a:spcBef>
              <a:spcAft>
                <a:spcPts val="0"/>
              </a:spcAft>
              <a:buClr>
                <a:schemeClr val="dk1"/>
              </a:buClr>
              <a:buSzPts val="1100"/>
            </a:pPr>
            <a:endParaRPr dirty="0"/>
          </a:p>
          <a:p>
            <a:pPr marL="171450" lvl="0" indent="-171450" algn="l" rtl="0">
              <a:lnSpc>
                <a:spcPct val="100000"/>
              </a:lnSpc>
              <a:spcBef>
                <a:spcPts val="0"/>
              </a:spcBef>
              <a:spcAft>
                <a:spcPts val="0"/>
              </a:spcAft>
              <a:buClr>
                <a:schemeClr val="dk1"/>
              </a:buClr>
              <a:buSzPts val="1100"/>
            </a:pPr>
            <a:r>
              <a:rPr lang="en-US" dirty="0"/>
              <a:t>Form teams of 5 or 6 if you have more than 10 or 12 participants. The facilitator calls out, “Everyone, please line up now ... from shortest to tallest when I say GO!” </a:t>
            </a:r>
          </a:p>
          <a:p>
            <a:pPr marL="171450" lvl="0" indent="-171450" algn="l" rtl="0">
              <a:lnSpc>
                <a:spcPct val="100000"/>
              </a:lnSpc>
              <a:spcBef>
                <a:spcPts val="0"/>
              </a:spcBef>
              <a:spcAft>
                <a:spcPts val="0"/>
              </a:spcAft>
              <a:buClr>
                <a:schemeClr val="dk1"/>
              </a:buClr>
              <a:buSzPts val="1100"/>
            </a:pPr>
            <a:endParaRPr dirty="0"/>
          </a:p>
          <a:p>
            <a:pPr marL="171450" lvl="0" indent="-171450" algn="l" rtl="0">
              <a:lnSpc>
                <a:spcPct val="100000"/>
              </a:lnSpc>
              <a:spcBef>
                <a:spcPts val="0"/>
              </a:spcBef>
              <a:spcAft>
                <a:spcPts val="0"/>
              </a:spcAft>
              <a:buClr>
                <a:schemeClr val="dk1"/>
              </a:buClr>
              <a:buSzPts val="1100"/>
            </a:pPr>
            <a:r>
              <a:rPr lang="en-US" dirty="0"/>
              <a:t>Facilitator: GO!</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The players race to find the right order. The team that finishes first raises their arms.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Was everyone in your group exactly the same? </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Does that matter? (No, because we are each a different person and we are important no matter who we are.) </a:t>
            </a:r>
            <a:endParaRPr lang="en-US" dirty="0"/>
          </a:p>
          <a:p>
            <a:pPr marL="0" lvl="0" indent="0" algn="l" rtl="0">
              <a:lnSpc>
                <a:spcPct val="100000"/>
              </a:lnSpc>
              <a:spcBef>
                <a:spcPts val="0"/>
              </a:spcBef>
              <a:spcAft>
                <a:spcPts val="0"/>
              </a:spcAft>
              <a:buClr>
                <a:schemeClr val="dk1"/>
              </a:buClr>
              <a:buSzPts val="1100"/>
              <a:buFont typeface="Arial"/>
              <a:buNone/>
            </a:pPr>
            <a:endParaRPr lang="en-US" sz="1100" b="0" i="0" u="none" strike="noStrike" cap="none" baseline="0"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100" b="1" i="0" u="none" strike="noStrike" cap="none" baseline="0" dirty="0">
                <a:solidFill>
                  <a:srgbClr val="000000"/>
                </a:solidFill>
                <a:latin typeface="Arial"/>
                <a:ea typeface="Arial"/>
                <a:cs typeface="Arial"/>
                <a:sym typeface="Arial"/>
              </a:rPr>
              <a:t>Other possible ways to line up:</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In order of first name in alphabetical order</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In order of age, oldest at the front</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How many cousins do you have? Line up with the least cousins in front.</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In order of hair length, longest first.</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You can also do this with gestures only, no words allowed!</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745715b14c_0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3" name="Google Shape;503;g745715b14c_0_1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Show the mini poster from the previous lesson: “Recognition As a Person Before the Law.”</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Explain: The last time we met, we learned about the right we all have to be accepted everywhere as a person before the law. </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Ask: Who would like to share what happened when you looked at the information on the sample Birth Registration Form with your family?</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Were you able to complete any missing information? </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Stand up if your birth has been registered? </a:t>
            </a:r>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 Why is it that NO ONE can complete this information in exactly the same way? (Your information is one of the things that makes you different from any other person in the entire world.)</a:t>
            </a:r>
            <a:endParaRPr dirty="0">
              <a:solidFill>
                <a:schemeClr val="dk1"/>
              </a:solidFill>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6"/>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6"/>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6"/>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82924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7"/>
        <p:cNvGrpSpPr/>
        <p:nvPr/>
      </p:nvGrpSpPr>
      <p:grpSpPr>
        <a:xfrm>
          <a:off x="0" y="0"/>
          <a:ext cx="0" cy="0"/>
          <a:chOff x="0" y="0"/>
          <a:chExt cx="0" cy="0"/>
        </a:xfrm>
      </p:grpSpPr>
      <p:sp>
        <p:nvSpPr>
          <p:cNvPr id="78" name="Google Shape;78;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3770552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661381308"/>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745813600"/>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129594265"/>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92391703"/>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251763340"/>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543412129"/>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14132357"/>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13"/>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3"/>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9" name="Google Shape;19;p13"/>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56"/>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56"/>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56"/>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56"/>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25"/>
        <p:cNvGrpSpPr/>
        <p:nvPr/>
      </p:nvGrpSpPr>
      <p:grpSpPr>
        <a:xfrm>
          <a:off x="0" y="0"/>
          <a:ext cx="0" cy="0"/>
          <a:chOff x="0" y="0"/>
          <a:chExt cx="0" cy="0"/>
        </a:xfrm>
      </p:grpSpPr>
      <p:sp>
        <p:nvSpPr>
          <p:cNvPr id="26" name="Google Shape;26;p57"/>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7"/>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8" name="Google Shape;28;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9" name="Google Shape;29;p57"/>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58"/>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58"/>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58"/>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5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58"/>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59"/>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9"/>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59"/>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5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59"/>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1"/>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1"/>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1"/>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1"/>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1"/>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2"/>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2"/>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2"/>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2"/>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2"/>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3"/>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3"/>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3"/>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3"/>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3"/>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 descr="Logo for the Geneva Office for Human Rights Education (3 brown dots over a v with the letters GO-HRE on a white circle)"/>
          <p:cNvPicPr preferRelativeResize="0"/>
          <p:nvPr/>
        </p:nvPicPr>
        <p:blipFill rotWithShape="1">
          <a:blip r:embed="rId20">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737" r:id="rId10"/>
    <p:sldLayoutId id="2147483738" r:id="rId11"/>
    <p:sldLayoutId id="2147483764" r:id="rId12"/>
    <p:sldLayoutId id="2147483765" r:id="rId13"/>
    <p:sldLayoutId id="2147483766" r:id="rId14"/>
    <p:sldLayoutId id="2147483767" r:id="rId15"/>
    <p:sldLayoutId id="2147483768" r:id="rId16"/>
    <p:sldLayoutId id="2147483769" r:id="rId17"/>
    <p:sldLayoutId id="2147483770" r:id="rId1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hyperlink" Target="http://scripts.farmradio.fm/radio-resource-packs/package-69-a-world-fit-forchildren/protecting-children-from-child-labour/" TargetMode="External"/><Relationship Id="rId3" Type="http://schemas.openxmlformats.org/officeDocument/2006/relationships/image" Target="../media/image36.png"/><Relationship Id="rId7" Type="http://schemas.openxmlformats.org/officeDocument/2006/relationships/hyperlink" Target="https://www.youtube.com/watch?v=W_4vgwnbAfE"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7.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29.pn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0" name="Google Shape;400;p2"/>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401" name="Google Shape;401;p2"/>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402" name="Google Shape;402;p2"/>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403" name="Google Shape;403;p2"/>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g8407fb1555_1_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10</a:t>
            </a:fld>
            <a:endParaRPr/>
          </a:p>
        </p:txBody>
      </p:sp>
      <p:pic>
        <p:nvPicPr>
          <p:cNvPr id="521" name="Google Shape;521;g8407fb1555_1_0" descr="A Small green checkmark in a box the icon used to indicate a review throughout the presentation"/>
          <p:cNvPicPr preferRelativeResize="0"/>
          <p:nvPr/>
        </p:nvPicPr>
        <p:blipFill rotWithShape="1">
          <a:blip r:embed="rId3">
            <a:alphaModFix/>
          </a:blip>
          <a:srcRect l="13595" t="13484" r="15702" b="10027"/>
          <a:stretch/>
        </p:blipFill>
        <p:spPr>
          <a:xfrm>
            <a:off x="7680491" y="192135"/>
            <a:ext cx="1188720" cy="1286025"/>
          </a:xfrm>
          <a:prstGeom prst="rect">
            <a:avLst/>
          </a:prstGeom>
          <a:noFill/>
          <a:ln>
            <a:noFill/>
          </a:ln>
        </p:spPr>
      </p:pic>
      <p:pic>
        <p:nvPicPr>
          <p:cNvPr id="5" name="Google Shape;383;p18">
            <a:extLst>
              <a:ext uri="{FF2B5EF4-FFF2-40B4-BE49-F238E27FC236}">
                <a16:creationId xmlns:a16="http://schemas.microsoft.com/office/drawing/2014/main" id="{807F5538-DD23-4122-9EB1-48F0D01672A8}"/>
              </a:ext>
            </a:extLst>
          </p:cNvPr>
          <p:cNvPicPr preferRelativeResize="0">
            <a:picLocks noChangeAspect="1"/>
          </p:cNvPicPr>
          <p:nvPr/>
        </p:nvPicPr>
        <p:blipFill>
          <a:blip r:embed="rId4">
            <a:alphaModFix/>
          </a:blip>
          <a:stretch>
            <a:fillRect/>
          </a:stretch>
        </p:blipFill>
        <p:spPr>
          <a:xfrm>
            <a:off x="1633513" y="1179315"/>
            <a:ext cx="5617679" cy="3621000"/>
          </a:xfrm>
          <a:prstGeom prst="rect">
            <a:avLst/>
          </a:prstGeom>
          <a:noFill/>
          <a:ln>
            <a:noFill/>
          </a:ln>
          <a:effectLst>
            <a:outerShdw blurRad="50800" dist="38100" dir="2700000" algn="tl" rotWithShape="0">
              <a:prstClr val="black">
                <a:alpha val="40000"/>
              </a:prstClr>
            </a:outerShdw>
          </a:effectLst>
        </p:spPr>
      </p:pic>
      <p:sp>
        <p:nvSpPr>
          <p:cNvPr id="6" name="Title 1">
            <a:extLst>
              <a:ext uri="{FF2B5EF4-FFF2-40B4-BE49-F238E27FC236}">
                <a16:creationId xmlns:a16="http://schemas.microsoft.com/office/drawing/2014/main" id="{468BAB23-06EB-4B8B-8F6F-DAC858895B9E}"/>
              </a:ext>
            </a:extLst>
          </p:cNvPr>
          <p:cNvSpPr>
            <a:spLocks noGrp="1"/>
          </p:cNvSpPr>
          <p:nvPr>
            <p:ph type="title"/>
          </p:nvPr>
        </p:nvSpPr>
        <p:spPr>
          <a:xfrm>
            <a:off x="886968" y="0"/>
            <a:ext cx="7648594" cy="1444759"/>
          </a:xfrm>
        </p:spPr>
        <p:txBody>
          <a:bodyPr/>
          <a:lstStyle/>
          <a:p>
            <a:r>
              <a:rPr lang="en-US" dirty="0"/>
              <a:t>Your Identity</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Universal Declaration of Human Rights</a:t>
            </a:r>
            <a:br>
              <a:rPr lang="en-US" sz="2400" dirty="0"/>
            </a:br>
            <a:r>
              <a:rPr lang="en-US" sz="3200" dirty="0"/>
              <a:t>Article 6</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7" y="1106424"/>
            <a:ext cx="4725694" cy="3772436"/>
          </a:xfrm>
        </p:spPr>
        <p:txBody>
          <a:bodyPr anchor="ctr">
            <a:normAutofit/>
          </a:bodyPr>
          <a:lstStyle/>
          <a:p>
            <a:pPr marL="0" lvl="0" indent="0">
              <a:lnSpc>
                <a:spcPct val="90000"/>
              </a:lnSpc>
              <a:spcBef>
                <a:spcPts val="600"/>
              </a:spcBef>
              <a:buNone/>
            </a:pPr>
            <a:r>
              <a:rPr lang="en-US" sz="3200" b="0" dirty="0"/>
              <a:t>“You have a right to be accepted everywhere as a person before the law.”</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6DB38387-7BD4-4CBC-AC8D-3EAE41A193D4}"/>
              </a:ext>
            </a:extLst>
          </p:cNvPr>
          <p:cNvPicPr>
            <a:picLocks noChangeAspect="1"/>
          </p:cNvPicPr>
          <p:nvPr/>
        </p:nvPicPr>
        <p:blipFill>
          <a:blip r:embed="rId3"/>
          <a:srcRect/>
          <a:stretch/>
        </p:blipFill>
        <p:spPr>
          <a:xfrm>
            <a:off x="6468757" y="2458908"/>
            <a:ext cx="1440965" cy="1467165"/>
          </a:xfrm>
          <a:prstGeom prst="rect">
            <a:avLst/>
          </a:prstGeom>
          <a:ln>
            <a:noFill/>
          </a:ln>
          <a:effectLst>
            <a:outerShdw blurRad="50800" dist="38100" dir="2700000" algn="tl" rotWithShape="0">
              <a:prstClr val="black">
                <a:alpha val="40000"/>
              </a:prstClr>
            </a:outerShdw>
          </a:effectLst>
        </p:spPr>
      </p:pic>
      <p:pic>
        <p:nvPicPr>
          <p:cNvPr id="7" name="Google Shape;521;g8407fb1555_1_0" descr="A Small green checkmark in a box the icon used to indicate a review throughout the presentation">
            <a:extLst>
              <a:ext uri="{FF2B5EF4-FFF2-40B4-BE49-F238E27FC236}">
                <a16:creationId xmlns:a16="http://schemas.microsoft.com/office/drawing/2014/main" id="{48BEB4B8-3D98-457A-BDAF-6801C300F0EB}"/>
              </a:ext>
            </a:extLst>
          </p:cNvPr>
          <p:cNvPicPr preferRelativeResize="0"/>
          <p:nvPr/>
        </p:nvPicPr>
        <p:blipFill rotWithShape="1">
          <a:blip r:embed="rId4">
            <a:alphaModFix/>
          </a:blip>
          <a:srcRect l="13595" t="13484" r="15702" b="10027"/>
          <a:stretch/>
        </p:blipFill>
        <p:spPr>
          <a:xfrm>
            <a:off x="7680491" y="192135"/>
            <a:ext cx="1188720" cy="1286025"/>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9"/>
          <p:cNvSpPr txBox="1">
            <a:spLocks noGrp="1"/>
          </p:cNvSpPr>
          <p:nvPr>
            <p:ph type="title"/>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Introduction</a:t>
            </a:r>
            <a:endParaRPr/>
          </a:p>
        </p:txBody>
      </p:sp>
      <p:sp>
        <p:nvSpPr>
          <p:cNvPr id="536" name="Google Shape;536;p9"/>
          <p:cNvSpPr txBox="1">
            <a:spLocks noGrp="1"/>
          </p:cNvSpPr>
          <p:nvPr>
            <p:ph type="body" idx="1"/>
          </p:nvPr>
        </p:nvSpPr>
        <p:spPr>
          <a:xfrm>
            <a:off x="877477" y="1524000"/>
            <a:ext cx="4281300" cy="3108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600"/>
              </a:spcBef>
              <a:spcAft>
                <a:spcPts val="0"/>
              </a:spcAft>
              <a:buSzPts val="1800"/>
              <a:buNone/>
            </a:pPr>
            <a:r>
              <a:rPr lang="en-US" dirty="0"/>
              <a:t>Raise your hand if you’ve ever heard of the phrase “child labor.”</a:t>
            </a:r>
            <a:endParaRPr dirty="0"/>
          </a:p>
          <a:p>
            <a:pPr marL="0" lvl="0" indent="0" algn="l" rtl="0">
              <a:lnSpc>
                <a:spcPct val="90000"/>
              </a:lnSpc>
              <a:spcBef>
                <a:spcPts val="600"/>
              </a:spcBef>
              <a:spcAft>
                <a:spcPts val="0"/>
              </a:spcAft>
              <a:buSzPts val="1800"/>
              <a:buNone/>
            </a:pPr>
            <a:endParaRPr dirty="0"/>
          </a:p>
          <a:p>
            <a:pPr marL="0" lvl="0" indent="0" algn="l" rtl="0">
              <a:lnSpc>
                <a:spcPct val="90000"/>
              </a:lnSpc>
              <a:spcBef>
                <a:spcPts val="600"/>
              </a:spcBef>
              <a:spcAft>
                <a:spcPts val="0"/>
              </a:spcAft>
              <a:buSzPts val="2400"/>
              <a:buNone/>
            </a:pPr>
            <a:r>
              <a:rPr lang="en-US" dirty="0"/>
              <a:t>We’ll talk about what “child labor” means.</a:t>
            </a:r>
            <a:endParaRPr dirty="0"/>
          </a:p>
        </p:txBody>
      </p:sp>
      <p:sp>
        <p:nvSpPr>
          <p:cNvPr id="538" name="Google Shape;538;p9"/>
          <p:cNvSpPr txBox="1">
            <a:spLocks noGrp="1"/>
          </p:cNvSpPr>
          <p:nvPr>
            <p:ph type="sldNum" idx="12"/>
          </p:nvPr>
        </p:nvSpPr>
        <p:spPr>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pic>
        <p:nvPicPr>
          <p:cNvPr id="537" name="Google Shape;537;p9" descr="Picture of a stick figure boy with hands on hips used as the introduction logo in the lessons."/>
          <p:cNvPicPr preferRelativeResize="0"/>
          <p:nvPr/>
        </p:nvPicPr>
        <p:blipFill rotWithShape="1">
          <a:blip r:embed="rId3">
            <a:alphaModFix/>
          </a:blip>
          <a:srcRect/>
          <a:stretch/>
        </p:blipFill>
        <p:spPr>
          <a:xfrm>
            <a:off x="5995297" y="1569601"/>
            <a:ext cx="1422932" cy="3017520"/>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94869" y="1250850"/>
            <a:ext cx="6523698" cy="3619500"/>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You have a right NOT to work if the working hours interfere with your school and study times.</a:t>
            </a:r>
          </a:p>
          <a:p>
            <a:pPr marL="533400" lvl="0" indent="-457200">
              <a:buSzPts val="2400"/>
              <a:buFont typeface="+mj-lt"/>
              <a:buAutoNum type="arabicPeriod"/>
            </a:pPr>
            <a:r>
              <a:rPr lang="en-US" dirty="0"/>
              <a:t>You have a right NOT to work if that work is dangerous or harmful to your health.</a:t>
            </a:r>
          </a:p>
          <a:p>
            <a:pPr marL="533400" lvl="0" indent="-457200">
              <a:buSzPts val="2400"/>
              <a:buFont typeface="+mj-lt"/>
              <a:buAutoNum type="arabicPeriod"/>
            </a:pPr>
            <a:r>
              <a:rPr lang="en-US" dirty="0"/>
              <a:t>You have a right to choose your work. </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p:txBody>
          <a:bodyPr>
            <a:normAutofit/>
          </a:bodyPr>
          <a:lstStyle/>
          <a:p>
            <a:r>
              <a:rPr lang="en-US" dirty="0"/>
              <a:t>What kind of work is this?</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pic>
        <p:nvPicPr>
          <p:cNvPr id="580" name="Google Shape;580;g8407fb1555_1_36"/>
          <p:cNvPicPr preferRelativeResize="0">
            <a:picLocks noChangeAspect="1"/>
          </p:cNvPicPr>
          <p:nvPr/>
        </p:nvPicPr>
        <p:blipFill rotWithShape="1">
          <a:blip r:embed="rId4">
            <a:alphaModFix/>
          </a:blip>
          <a:srcRect t="3285" b="3285"/>
          <a:stretch/>
        </p:blipFill>
        <p:spPr>
          <a:xfrm rot="-5400000">
            <a:off x="2762813" y="303596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0" name="Google Shape;580;g8407fb1555_1_36">
            <a:extLst>
              <a:ext uri="{FF2B5EF4-FFF2-40B4-BE49-F238E27FC236}">
                <a16:creationId xmlns:a16="http://schemas.microsoft.com/office/drawing/2014/main" id="{908DF614-490C-4B01-89A6-802907DF705D}"/>
              </a:ext>
            </a:extLst>
          </p:cNvPr>
          <p:cNvPicPr preferRelativeResize="0">
            <a:picLocks noChangeAspect="1"/>
          </p:cNvPicPr>
          <p:nvPr/>
        </p:nvPicPr>
        <p:blipFill rotWithShape="1">
          <a:blip r:embed="rId5"/>
          <a:srcRect t="8054" b="8054"/>
          <a:stretch/>
        </p:blipFill>
        <p:spPr>
          <a:xfrm rot="-5400000">
            <a:off x="2762813" y="139004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1" name="Google Shape;580;g8407fb1555_1_36">
            <a:extLst>
              <a:ext uri="{FF2B5EF4-FFF2-40B4-BE49-F238E27FC236}">
                <a16:creationId xmlns:a16="http://schemas.microsoft.com/office/drawing/2014/main" id="{09DA2B57-35FA-443B-9BF1-207BCB72C61C}"/>
              </a:ext>
            </a:extLst>
          </p:cNvPr>
          <p:cNvPicPr preferRelativeResize="0">
            <a:picLocks noChangeAspect="1"/>
          </p:cNvPicPr>
          <p:nvPr/>
        </p:nvPicPr>
        <p:blipFill rotWithShape="1">
          <a:blip r:embed="rId6"/>
          <a:srcRect t="3309" b="3309"/>
          <a:stretch/>
        </p:blipFill>
        <p:spPr>
          <a:xfrm rot="-5400000">
            <a:off x="4830394" y="139004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2" name="Google Shape;580;g8407fb1555_1_36">
            <a:extLst>
              <a:ext uri="{FF2B5EF4-FFF2-40B4-BE49-F238E27FC236}">
                <a16:creationId xmlns:a16="http://schemas.microsoft.com/office/drawing/2014/main" id="{BFB18F19-74C8-45A0-BB0C-8048F2822B1A}"/>
              </a:ext>
            </a:extLst>
          </p:cNvPr>
          <p:cNvPicPr preferRelativeResize="0">
            <a:picLocks noChangeAspect="1"/>
          </p:cNvPicPr>
          <p:nvPr/>
        </p:nvPicPr>
        <p:blipFill rotWithShape="1">
          <a:blip r:embed="rId7"/>
          <a:srcRect t="8041" b="8041"/>
          <a:stretch/>
        </p:blipFill>
        <p:spPr>
          <a:xfrm rot="-5400000">
            <a:off x="4830394" y="3035964"/>
            <a:ext cx="1371600" cy="17145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3" name="Google Shape;580;g8407fb1555_1_36">
            <a:extLst>
              <a:ext uri="{FF2B5EF4-FFF2-40B4-BE49-F238E27FC236}">
                <a16:creationId xmlns:a16="http://schemas.microsoft.com/office/drawing/2014/main" id="{6F41C9BE-80D9-4744-AE12-5050DDE28681}"/>
              </a:ext>
            </a:extLst>
          </p:cNvPr>
          <p:cNvPicPr preferRelativeResize="0">
            <a:picLocks noChangeAspect="1"/>
          </p:cNvPicPr>
          <p:nvPr/>
        </p:nvPicPr>
        <p:blipFill rotWithShape="1">
          <a:blip r:embed="rId8"/>
          <a:srcRect l="5849" r="5849"/>
          <a:stretch/>
        </p:blipFill>
        <p:spPr>
          <a:xfrm>
            <a:off x="6726525" y="1561494"/>
            <a:ext cx="1810512" cy="301752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pic>
        <p:nvPicPr>
          <p:cNvPr id="14" name="Google Shape;580;g8407fb1555_1_36">
            <a:extLst>
              <a:ext uri="{FF2B5EF4-FFF2-40B4-BE49-F238E27FC236}">
                <a16:creationId xmlns:a16="http://schemas.microsoft.com/office/drawing/2014/main" id="{E2BC342C-068E-43CC-96B9-1DBC9FEA0587}"/>
              </a:ext>
            </a:extLst>
          </p:cNvPr>
          <p:cNvPicPr preferRelativeResize="0">
            <a:picLocks noChangeAspect="1"/>
          </p:cNvPicPr>
          <p:nvPr/>
        </p:nvPicPr>
        <p:blipFill rotWithShape="1">
          <a:blip r:embed="rId9"/>
          <a:srcRect l="5407" r="5407"/>
          <a:stretch/>
        </p:blipFill>
        <p:spPr>
          <a:xfrm>
            <a:off x="482634" y="1652934"/>
            <a:ext cx="1755648" cy="292608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869149" y="200746"/>
            <a:ext cx="7405799" cy="914400"/>
          </a:xfrm>
        </p:spPr>
        <p:txBody>
          <a:bodyPr>
            <a:normAutofit/>
          </a:bodyPr>
          <a:lstStyle/>
          <a:p>
            <a:r>
              <a:rPr lang="en-US" dirty="0"/>
              <a:t>Children in Benin</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pic>
        <p:nvPicPr>
          <p:cNvPr id="580" name="Google Shape;580;g8407fb1555_1_36"/>
          <p:cNvPicPr preferRelativeResize="0">
            <a:picLocks noChangeAspect="1"/>
          </p:cNvPicPr>
          <p:nvPr/>
        </p:nvPicPr>
        <p:blipFill>
          <a:blip r:embed="rId4">
            <a:alphaModFix/>
          </a:blip>
          <a:stretch>
            <a:fillRect/>
          </a:stretch>
        </p:blipFill>
        <p:spPr>
          <a:xfrm rot="-5400000">
            <a:off x="2743201" y="497119"/>
            <a:ext cx="3657600" cy="4893542"/>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97337944"/>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374904" y="1042416"/>
            <a:ext cx="4171960" cy="2560320"/>
          </a:xfrm>
        </p:spPr>
        <p:txBody>
          <a:bodyPr>
            <a:normAutofit/>
          </a:bodyPr>
          <a:lstStyle/>
          <a:p>
            <a:r>
              <a:rPr lang="en-US" dirty="0"/>
              <a:t>Children in Egypt</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pic>
        <p:nvPicPr>
          <p:cNvPr id="580" name="Google Shape;580;g8407fb1555_1_36"/>
          <p:cNvPicPr preferRelativeResize="0">
            <a:picLocks noChangeAspect="1"/>
          </p:cNvPicPr>
          <p:nvPr/>
        </p:nvPicPr>
        <p:blipFill>
          <a:blip r:embed="rId4"/>
          <a:srcRect/>
          <a:stretch/>
        </p:blipFill>
        <p:spPr>
          <a:xfrm>
            <a:off x="4546864" y="285750"/>
            <a:ext cx="3106616" cy="45720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07040078"/>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869149" y="200746"/>
            <a:ext cx="7405799" cy="914400"/>
          </a:xfrm>
        </p:spPr>
        <p:txBody>
          <a:bodyPr>
            <a:normAutofit/>
          </a:bodyPr>
          <a:lstStyle/>
          <a:p>
            <a:r>
              <a:rPr lang="en-US" dirty="0"/>
              <a:t>Child in Nepal</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17</a:t>
            </a:fld>
            <a:endParaRPr sz="900">
              <a:solidFill>
                <a:srgbClr val="00A5A6"/>
              </a:solidFill>
            </a:endParaRPr>
          </a:p>
        </p:txBody>
      </p:sp>
      <p:pic>
        <p:nvPicPr>
          <p:cNvPr id="580" name="Google Shape;580;g8407fb1555_1_36"/>
          <p:cNvPicPr preferRelativeResize="0">
            <a:picLocks noChangeAspect="1"/>
          </p:cNvPicPr>
          <p:nvPr/>
        </p:nvPicPr>
        <p:blipFill>
          <a:blip r:embed="rId4"/>
          <a:srcRect/>
          <a:stretch/>
        </p:blipFill>
        <p:spPr>
          <a:xfrm rot="-5400000">
            <a:off x="3021382" y="234262"/>
            <a:ext cx="3657600" cy="5449907"/>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2903461"/>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869149" y="200746"/>
            <a:ext cx="7405799" cy="914400"/>
          </a:xfrm>
        </p:spPr>
        <p:txBody>
          <a:bodyPr>
            <a:normAutofit/>
          </a:bodyPr>
          <a:lstStyle/>
          <a:p>
            <a:r>
              <a:rPr lang="en-US" dirty="0"/>
              <a:t>Children in Malawi</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pic>
        <p:nvPicPr>
          <p:cNvPr id="580" name="Google Shape;580;g8407fb1555_1_36"/>
          <p:cNvPicPr preferRelativeResize="0">
            <a:picLocks noChangeAspect="1"/>
          </p:cNvPicPr>
          <p:nvPr/>
        </p:nvPicPr>
        <p:blipFill>
          <a:blip r:embed="rId4"/>
          <a:srcRect/>
          <a:stretch/>
        </p:blipFill>
        <p:spPr>
          <a:xfrm rot="-5400000">
            <a:off x="3021382" y="511183"/>
            <a:ext cx="3657600" cy="4896064"/>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00184"/>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813816" y="1763732"/>
            <a:ext cx="2999232" cy="1564684"/>
          </a:xfrm>
        </p:spPr>
        <p:txBody>
          <a:bodyPr>
            <a:normAutofit/>
          </a:bodyPr>
          <a:lstStyle/>
          <a:p>
            <a:r>
              <a:rPr lang="en-US" dirty="0"/>
              <a:t>Child in Mali</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pic>
        <p:nvPicPr>
          <p:cNvPr id="580" name="Google Shape;580;g8407fb1555_1_36"/>
          <p:cNvPicPr preferRelativeResize="0">
            <a:picLocks noChangeAspect="1"/>
          </p:cNvPicPr>
          <p:nvPr/>
        </p:nvPicPr>
        <p:blipFill>
          <a:blip r:embed="rId4"/>
          <a:srcRect/>
          <a:stretch/>
        </p:blipFill>
        <p:spPr>
          <a:xfrm>
            <a:off x="4562254" y="285750"/>
            <a:ext cx="3075835" cy="45720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02584566"/>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725942482"/>
              </p:ext>
            </p:extLst>
          </p:nvPr>
        </p:nvGraphicFramePr>
        <p:xfrm>
          <a:off x="365760" y="1371598"/>
          <a:ext cx="8412480" cy="2436669"/>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41873">
                  <a:extLst>
                    <a:ext uri="{9D8B030D-6E8A-4147-A177-3AD203B41FA5}">
                      <a16:colId xmlns:a16="http://schemas.microsoft.com/office/drawing/2014/main" val="22100770"/>
                    </a:ext>
                  </a:extLst>
                </a:gridCol>
                <a:gridCol w="5205803">
                  <a:extLst>
                    <a:ext uri="{9D8B030D-6E8A-4147-A177-3AD203B41FA5}">
                      <a16:colId xmlns:a16="http://schemas.microsoft.com/office/drawing/2014/main" val="4036239520"/>
                    </a:ext>
                  </a:extLst>
                </a:gridCol>
              </a:tblGrid>
              <a:tr h="812223">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Line Up</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Review how to play the game.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9636548"/>
                  </a:ext>
                </a:extLst>
              </a:tr>
              <a:tr h="812223">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Have students use the talking stick when students want to say something.</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449790391"/>
                  </a:ext>
                </a:extLst>
              </a:tr>
              <a:tr h="812223">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reflections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4573152"/>
                  </a:ext>
                </a:extLst>
              </a:tr>
            </a:tbl>
          </a:graphicData>
        </a:graphic>
      </p:graphicFrame>
    </p:spTree>
    <p:extLst>
      <p:ext uri="{BB962C8B-B14F-4D97-AF65-F5344CB8AC3E}">
        <p14:creationId xmlns:p14="http://schemas.microsoft.com/office/powerpoint/2010/main" val="2950477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g8407fb1555_1_36" descr="Picture of a stick figure boy with hands on hips used as the introduction logo in the lessons."/>
          <p:cNvPicPr preferRelativeResize="0">
            <a:picLocks noChangeAspect="1"/>
          </p:cNvPicPr>
          <p:nvPr/>
        </p:nvPicPr>
        <p:blipFill rotWithShape="1">
          <a:blip r:embed="rId3">
            <a:alphaModFix/>
          </a:blip>
          <a:srcRect/>
          <a:stretch/>
        </p:blipFill>
        <p:spPr>
          <a:xfrm>
            <a:off x="8229872" y="218922"/>
            <a:ext cx="603661" cy="1280160"/>
          </a:xfrm>
          <a:prstGeom prst="rect">
            <a:avLst/>
          </a:prstGeom>
          <a:noFill/>
          <a:ln>
            <a:no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286DDD1F-904F-4F80-8D5D-E4EEED3599D3}"/>
              </a:ext>
            </a:extLst>
          </p:cNvPr>
          <p:cNvSpPr>
            <a:spLocks noGrp="1"/>
          </p:cNvSpPr>
          <p:nvPr>
            <p:ph type="title"/>
          </p:nvPr>
        </p:nvSpPr>
        <p:spPr>
          <a:xfrm>
            <a:off x="869149" y="200746"/>
            <a:ext cx="7405799" cy="914400"/>
          </a:xfrm>
        </p:spPr>
        <p:txBody>
          <a:bodyPr>
            <a:normAutofit/>
          </a:bodyPr>
          <a:lstStyle/>
          <a:p>
            <a:r>
              <a:rPr lang="en-US" dirty="0"/>
              <a:t>Young Boy in Bolivia</a:t>
            </a:r>
          </a:p>
        </p:txBody>
      </p:sp>
      <p:sp>
        <p:nvSpPr>
          <p:cNvPr id="579" name="Google Shape;579;g8407fb1555_1_3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pic>
        <p:nvPicPr>
          <p:cNvPr id="580" name="Google Shape;580;g8407fb1555_1_36"/>
          <p:cNvPicPr preferRelativeResize="0">
            <a:picLocks noChangeAspect="1"/>
          </p:cNvPicPr>
          <p:nvPr/>
        </p:nvPicPr>
        <p:blipFill>
          <a:blip r:embed="rId4"/>
          <a:srcRect/>
          <a:stretch/>
        </p:blipFill>
        <p:spPr>
          <a:xfrm rot="-5400000">
            <a:off x="3206721" y="511183"/>
            <a:ext cx="3286921" cy="4896064"/>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96809238"/>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23</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722376"/>
            <a:ext cx="4356670" cy="4156484"/>
          </a:xfrm>
        </p:spPr>
        <p:txBody>
          <a:bodyPr anchor="ctr">
            <a:normAutofit/>
          </a:bodyPr>
          <a:lstStyle/>
          <a:p>
            <a:pPr marL="114300" indent="0">
              <a:buNone/>
            </a:pPr>
            <a:r>
              <a:rPr lang="en-US" dirty="0"/>
              <a:t>You have the right to work in good conditions.</a:t>
            </a:r>
          </a:p>
          <a:p>
            <a:pPr marL="114300" indent="0">
              <a:buNone/>
            </a:pPr>
            <a:endParaRPr lang="en-US" dirty="0"/>
          </a:p>
          <a:p>
            <a:pPr marL="114300" indent="0">
              <a:buNone/>
            </a:pPr>
            <a:r>
              <a:rPr lang="en-US" dirty="0"/>
              <a:t>You have the right to choose your work.</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9" name="Google Shape;223;g833fd71cff_0_87">
            <a:extLst>
              <a:ext uri="{FF2B5EF4-FFF2-40B4-BE49-F238E27FC236}">
                <a16:creationId xmlns:a16="http://schemas.microsoft.com/office/drawing/2014/main" id="{0A471208-4546-4856-8814-F459E6CA747E}"/>
              </a:ext>
            </a:extLst>
          </p:cNvPr>
          <p:cNvPicPr preferRelativeResize="0">
            <a:picLocks noChangeAspect="1"/>
          </p:cNvPicPr>
          <p:nvPr/>
        </p:nvPicPr>
        <p:blipFill>
          <a:blip r:embed="rId3"/>
          <a:srcRect/>
          <a:stretch/>
        </p:blipFill>
        <p:spPr>
          <a:xfrm>
            <a:off x="7524852" y="291095"/>
            <a:ext cx="1280160" cy="696464"/>
          </a:xfrm>
          <a:prstGeom prst="rect">
            <a:avLst/>
          </a:prstGeom>
          <a:noFill/>
          <a:ln>
            <a:noFill/>
          </a:ln>
          <a:effectLst>
            <a:outerShdw blurRad="50800" dist="38100" dir="2700000" algn="tl" rotWithShape="0">
              <a:prstClr val="black">
                <a:alpha val="40000"/>
              </a:prstClr>
            </a:outerShdw>
          </a:effectLst>
        </p:spPr>
      </p:pic>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4"/>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3647450380"/>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00809" y="285750"/>
            <a:ext cx="3342382" cy="4572000"/>
          </a:xfrm>
          <a:prstGeom prst="rect">
            <a:avLst/>
          </a:prstGeom>
          <a:noFill/>
          <a:ln>
            <a:noFill/>
          </a:ln>
          <a:effectLst>
            <a:outerShdw blurRad="50800" dist="38100" dir="2700000" algn="tl" rotWithShape="0">
              <a:prstClr val="black">
                <a:alpha val="40000"/>
              </a:prstClr>
            </a:outerShdw>
          </a:effectLst>
        </p:spPr>
      </p:pic>
      <p:pic>
        <p:nvPicPr>
          <p:cNvPr id="8" name="Google Shape;223;g833fd71cff_0_87">
            <a:extLst>
              <a:ext uri="{FF2B5EF4-FFF2-40B4-BE49-F238E27FC236}">
                <a16:creationId xmlns:a16="http://schemas.microsoft.com/office/drawing/2014/main" id="{4331E76A-4D4C-4031-9D51-D8F3E0186894}"/>
              </a:ext>
            </a:extLst>
          </p:cNvPr>
          <p:cNvPicPr preferRelativeResize="0">
            <a:picLocks noChangeAspect="1"/>
          </p:cNvPicPr>
          <p:nvPr/>
        </p:nvPicPr>
        <p:blipFill>
          <a:blip r:embed="rId4"/>
          <a:srcRect/>
          <a:stretch/>
        </p:blipFill>
        <p:spPr>
          <a:xfrm>
            <a:off x="7758772" y="200977"/>
            <a:ext cx="1097280" cy="109728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30573100"/>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g73bf4c29cf_0_3"/>
          <p:cNvSpPr txBox="1">
            <a:spLocks noGrp="1"/>
          </p:cNvSpPr>
          <p:nvPr>
            <p:ph type="title"/>
          </p:nvPr>
        </p:nvSpPr>
        <p:spPr>
          <a:xfrm>
            <a:off x="429768" y="155448"/>
            <a:ext cx="8105795" cy="1289311"/>
          </a:xfrm>
          <a:prstGeom prst="rect">
            <a:avLst/>
          </a:prstGeom>
          <a:noFill/>
          <a:ln>
            <a:noFill/>
          </a:ln>
        </p:spPr>
        <p:txBody>
          <a:bodyPr spcFirstLastPara="1" wrap="square" lIns="91425" tIns="91425" rIns="91425" bIns="91425" anchor="ctr" anchorCtr="0">
            <a:noAutofit/>
          </a:bodyPr>
          <a:lstStyle/>
          <a:p>
            <a:pPr lvl="0">
              <a:buSzPts val="3600"/>
            </a:pPr>
            <a:r>
              <a:rPr lang="en-US" sz="2800" dirty="0"/>
              <a:t>Convention on the Rights of the Child</a:t>
            </a:r>
            <a:br>
              <a:rPr lang="en-US" sz="2400" dirty="0"/>
            </a:br>
            <a:r>
              <a:rPr lang="en-US" sz="2400" dirty="0"/>
              <a:t>Article 32 – Protection from Child Labor</a:t>
            </a:r>
            <a:endParaRPr dirty="0"/>
          </a:p>
        </p:txBody>
      </p:sp>
      <p:sp>
        <p:nvSpPr>
          <p:cNvPr id="609" name="Google Shape;609;g73bf4c29cf_0_3"/>
          <p:cNvSpPr txBox="1">
            <a:spLocks noGrp="1"/>
          </p:cNvSpPr>
          <p:nvPr>
            <p:ph type="body" idx="1"/>
          </p:nvPr>
        </p:nvSpPr>
        <p:spPr>
          <a:xfrm>
            <a:off x="429768" y="1344168"/>
            <a:ext cx="6938241" cy="328843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2400"/>
              <a:buNone/>
            </a:pPr>
            <a:r>
              <a:rPr lang="en-US" dirty="0"/>
              <a:t>Government should protect you from:</a:t>
            </a:r>
            <a:r>
              <a:rPr lang="en-US" sz="2800" dirty="0"/>
              <a:t> </a:t>
            </a:r>
            <a:endParaRPr dirty="0"/>
          </a:p>
          <a:p>
            <a:pPr marL="914400" lvl="1" indent="-342900" algn="l" rtl="0">
              <a:lnSpc>
                <a:spcPct val="100000"/>
              </a:lnSpc>
              <a:spcBef>
                <a:spcPts val="600"/>
              </a:spcBef>
              <a:spcAft>
                <a:spcPts val="0"/>
              </a:spcAft>
              <a:buSzPts val="1800"/>
              <a:buChar char="•"/>
            </a:pPr>
            <a:r>
              <a:rPr lang="en-US" sz="2400" dirty="0"/>
              <a:t>work that is dangerous to your health,</a:t>
            </a:r>
            <a:endParaRPr sz="2400" dirty="0"/>
          </a:p>
          <a:p>
            <a:pPr marL="914400" lvl="1" indent="-342900" algn="l" rtl="0">
              <a:lnSpc>
                <a:spcPct val="100000"/>
              </a:lnSpc>
              <a:spcBef>
                <a:spcPts val="600"/>
              </a:spcBef>
              <a:spcAft>
                <a:spcPts val="0"/>
              </a:spcAft>
              <a:buSzPts val="1800"/>
              <a:buChar char="•"/>
            </a:pPr>
            <a:r>
              <a:rPr lang="en-US" sz="2400" dirty="0"/>
              <a:t>or development,</a:t>
            </a:r>
            <a:endParaRPr sz="2400" dirty="0"/>
          </a:p>
          <a:p>
            <a:pPr marL="914400" lvl="1" indent="-342900" algn="l" rtl="0">
              <a:lnSpc>
                <a:spcPct val="100000"/>
              </a:lnSpc>
              <a:spcBef>
                <a:spcPts val="600"/>
              </a:spcBef>
              <a:spcAft>
                <a:spcPts val="0"/>
              </a:spcAft>
              <a:buSzPts val="1800"/>
              <a:buChar char="•"/>
            </a:pPr>
            <a:r>
              <a:rPr lang="en-US" sz="2400" dirty="0"/>
              <a:t>or interferes with your education,</a:t>
            </a:r>
            <a:endParaRPr sz="2400" dirty="0"/>
          </a:p>
          <a:p>
            <a:pPr marL="914400" lvl="1" indent="-330200" algn="l" rtl="0">
              <a:lnSpc>
                <a:spcPct val="100000"/>
              </a:lnSpc>
              <a:spcBef>
                <a:spcPts val="600"/>
              </a:spcBef>
              <a:spcAft>
                <a:spcPts val="0"/>
              </a:spcAft>
              <a:buSzPts val="1600"/>
              <a:buChar char="•"/>
            </a:pPr>
            <a:r>
              <a:rPr lang="en-US" sz="2400" dirty="0"/>
              <a:t>or might lead people to take advantage of you.</a:t>
            </a:r>
            <a:br>
              <a:rPr lang="en-US" sz="2400" dirty="0"/>
            </a:br>
            <a:endParaRPr sz="2400" dirty="0"/>
          </a:p>
        </p:txBody>
      </p:sp>
      <p:sp>
        <p:nvSpPr>
          <p:cNvPr id="610" name="Google Shape;610;g73bf4c29cf_0_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23</a:t>
            </a:fld>
            <a:endParaRPr sz="900">
              <a:solidFill>
                <a:srgbClr val="00A5A6"/>
              </a:solidFill>
            </a:endParaRPr>
          </a:p>
        </p:txBody>
      </p:sp>
      <p:pic>
        <p:nvPicPr>
          <p:cNvPr id="611" name="Google Shape;611;g73bf4c29cf_0_3" descr="Stick figures of three kids running the icon for Develop and Discuss throughout the presentation"/>
          <p:cNvPicPr preferRelativeResize="0"/>
          <p:nvPr/>
        </p:nvPicPr>
        <p:blipFill rotWithShape="1">
          <a:blip r:embed="rId3">
            <a:alphaModFix/>
          </a:blip>
          <a:srcRect/>
          <a:stretch/>
        </p:blipFill>
        <p:spPr>
          <a:xfrm>
            <a:off x="7420599" y="236803"/>
            <a:ext cx="1379953" cy="750756"/>
          </a:xfrm>
          <a:prstGeom prst="rect">
            <a:avLst/>
          </a:prstGeom>
          <a:noFill/>
          <a:ln>
            <a:noFill/>
          </a:ln>
        </p:spPr>
      </p:pic>
      <p:pic>
        <p:nvPicPr>
          <p:cNvPr id="612" name="Google Shape;612;g73bf4c29cf_0_3"/>
          <p:cNvPicPr preferRelativeResize="0"/>
          <p:nvPr/>
        </p:nvPicPr>
        <p:blipFill>
          <a:blip r:embed="rId4"/>
          <a:srcRect/>
          <a:stretch/>
        </p:blipFill>
        <p:spPr>
          <a:xfrm>
            <a:off x="7368010" y="2364617"/>
            <a:ext cx="1437300" cy="1295668"/>
          </a:xfrm>
          <a:prstGeom prst="rect">
            <a:avLst/>
          </a:prstGeom>
          <a:noFill/>
          <a:ln w="9525" cap="flat" cmpd="sng">
            <a:noFill/>
            <a:prstDash val="solid"/>
            <a:round/>
            <a:headEnd type="none" w="sm" len="sm"/>
            <a:tailEnd type="none" w="sm" len="sm"/>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2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Conclusion </a:t>
            </a:r>
            <a:endParaRPr dirty="0"/>
          </a:p>
        </p:txBody>
      </p:sp>
      <p:sp>
        <p:nvSpPr>
          <p:cNvPr id="618" name="Google Shape;618;p22"/>
          <p:cNvSpPr txBox="1">
            <a:spLocks noGrp="1"/>
          </p:cNvSpPr>
          <p:nvPr>
            <p:ph type="body" idx="1"/>
          </p:nvPr>
        </p:nvSpPr>
        <p:spPr>
          <a:xfrm>
            <a:off x="732997" y="530359"/>
            <a:ext cx="4540751" cy="3990411"/>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600"/>
              </a:spcBef>
              <a:spcAft>
                <a:spcPts val="0"/>
              </a:spcAft>
              <a:buClr>
                <a:schemeClr val="dk1"/>
              </a:buClr>
              <a:buSzPts val="1100"/>
              <a:buFont typeface="Arial"/>
              <a:buNone/>
            </a:pPr>
            <a:r>
              <a:rPr lang="en-US" sz="2800" dirty="0"/>
              <a:t>What are the three kinds of work that young people should not be doing?</a:t>
            </a:r>
            <a:endParaRPr sz="2800" dirty="0"/>
          </a:p>
        </p:txBody>
      </p:sp>
      <p:pic>
        <p:nvPicPr>
          <p:cNvPr id="619" name="Google Shape;619;p22" descr="Four stick children holding stars"/>
          <p:cNvPicPr preferRelativeResize="0">
            <a:picLocks noGrp="1" noChangeAspect="1"/>
          </p:cNvPicPr>
          <p:nvPr>
            <p:ph type="body" idx="2"/>
          </p:nvPr>
        </p:nvPicPr>
        <p:blipFill rotWithShape="1">
          <a:blip r:embed="rId3">
            <a:alphaModFix/>
          </a:blip>
          <a:stretch/>
        </p:blipFill>
        <p:spPr>
          <a:xfrm>
            <a:off x="5792362" y="2051346"/>
            <a:ext cx="2743200" cy="2191082"/>
          </a:xfrm>
          <a:prstGeom prst="rect">
            <a:avLst/>
          </a:prstGeom>
          <a:noFill/>
          <a:ln>
            <a:noFill/>
          </a:ln>
          <a:effectLst>
            <a:outerShdw blurRad="50800" dist="38100" dir="2700000" algn="tl" rotWithShape="0">
              <a:prstClr val="black">
                <a:alpha val="40000"/>
              </a:prstClr>
            </a:outerShdw>
          </a:effectLst>
        </p:spPr>
      </p:pic>
      <p:sp>
        <p:nvSpPr>
          <p:cNvPr id="620" name="Google Shape;620;p2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24</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9" name="Google Shape;629;p23"/>
          <p:cNvSpPr txBox="1">
            <a:spLocks noGrp="1"/>
          </p:cNvSpPr>
          <p:nvPr>
            <p:ph type="body" idx="1"/>
          </p:nvPr>
        </p:nvSpPr>
        <p:spPr>
          <a:xfrm>
            <a:off x="531628" y="306491"/>
            <a:ext cx="7275531" cy="1188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2400"/>
              <a:buNone/>
            </a:pPr>
            <a:r>
              <a:rPr lang="en-US" sz="3200" dirty="0"/>
              <a:t>UDHR Article 23 and CRC Article 23</a:t>
            </a:r>
            <a:endParaRPr sz="3200" dirty="0"/>
          </a:p>
        </p:txBody>
      </p:sp>
      <p:sp>
        <p:nvSpPr>
          <p:cNvPr id="626" name="Google Shape;626;p2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25</a:t>
            </a:fld>
            <a:endParaRPr sz="1200" b="1" i="0" u="none" strike="noStrike" cap="none">
              <a:solidFill>
                <a:srgbClr val="0B4860"/>
              </a:solidFill>
              <a:latin typeface="Arial"/>
              <a:ea typeface="Arial"/>
              <a:cs typeface="Arial"/>
              <a:sym typeface="Arial"/>
            </a:endParaRPr>
          </a:p>
        </p:txBody>
      </p:sp>
      <p:pic>
        <p:nvPicPr>
          <p:cNvPr id="627" name="Google Shape;627;p23"/>
          <p:cNvPicPr preferRelativeResize="0"/>
          <p:nvPr/>
        </p:nvPicPr>
        <p:blipFill rotWithShape="1">
          <a:blip r:embed="rId3">
            <a:alphaModFix/>
          </a:blip>
          <a:srcRect l="4162" t="3521" r="2890"/>
          <a:stretch/>
        </p:blipFill>
        <p:spPr>
          <a:xfrm>
            <a:off x="453275" y="3278178"/>
            <a:ext cx="2503475" cy="1244474"/>
          </a:xfrm>
          <a:prstGeom prst="rect">
            <a:avLst/>
          </a:prstGeom>
          <a:noFill/>
          <a:ln>
            <a:noFill/>
          </a:ln>
          <a:effectLst>
            <a:outerShdw blurRad="50800" dist="38100" dir="2700000" algn="tl" rotWithShape="0">
              <a:prstClr val="black">
                <a:alpha val="40000"/>
              </a:prstClr>
            </a:outerShdw>
          </a:effectLst>
        </p:spPr>
      </p:pic>
      <p:pic>
        <p:nvPicPr>
          <p:cNvPr id="628" name="Google Shape;628;p23"/>
          <p:cNvPicPr preferRelativeResize="0"/>
          <p:nvPr/>
        </p:nvPicPr>
        <p:blipFill rotWithShape="1">
          <a:blip r:embed="rId4">
            <a:alphaModFix/>
          </a:blip>
          <a:srcRect/>
          <a:stretch/>
        </p:blipFill>
        <p:spPr>
          <a:xfrm>
            <a:off x="453275" y="1533246"/>
            <a:ext cx="2503474" cy="1319041"/>
          </a:xfrm>
          <a:prstGeom prst="rect">
            <a:avLst/>
          </a:prstGeom>
          <a:noFill/>
          <a:ln>
            <a:noFill/>
          </a:ln>
          <a:effectLst>
            <a:outerShdw blurRad="50800" dist="38100" dir="2700000" algn="tl" rotWithShape="0">
              <a:prstClr val="black">
                <a:alpha val="40000"/>
              </a:prstClr>
            </a:outerShdw>
          </a:effectLst>
        </p:spPr>
      </p:pic>
      <p:pic>
        <p:nvPicPr>
          <p:cNvPr id="630" name="Google Shape;630;p23"/>
          <p:cNvPicPr preferRelativeResize="0"/>
          <p:nvPr/>
        </p:nvPicPr>
        <p:blipFill rotWithShape="1">
          <a:blip r:embed="rId5">
            <a:alphaModFix/>
          </a:blip>
          <a:srcRect/>
          <a:stretch/>
        </p:blipFill>
        <p:spPr>
          <a:xfrm>
            <a:off x="5622650" y="1533246"/>
            <a:ext cx="2268900" cy="2989406"/>
          </a:xfrm>
          <a:prstGeom prst="rect">
            <a:avLst/>
          </a:prstGeom>
          <a:noFill/>
          <a:ln>
            <a:noFill/>
          </a:ln>
          <a:effectLst>
            <a:outerShdw blurRad="50800" dist="38100" dir="2700000" algn="tl" rotWithShape="0">
              <a:prstClr val="black">
                <a:alpha val="40000"/>
              </a:prstClr>
            </a:outerShdw>
          </a:effectLst>
        </p:spPr>
      </p:pic>
      <p:pic>
        <p:nvPicPr>
          <p:cNvPr id="631" name="Google Shape;631;p23"/>
          <p:cNvPicPr preferRelativeResize="0"/>
          <p:nvPr/>
        </p:nvPicPr>
        <p:blipFill rotWithShape="1">
          <a:blip r:embed="rId6">
            <a:alphaModFix/>
          </a:blip>
          <a:srcRect/>
          <a:stretch/>
        </p:blipFill>
        <p:spPr>
          <a:xfrm>
            <a:off x="3178341" y="1533246"/>
            <a:ext cx="2222718" cy="2989400"/>
          </a:xfrm>
          <a:prstGeom prst="rect">
            <a:avLst/>
          </a:prstGeom>
          <a:noFill/>
          <a:ln>
            <a:noFill/>
          </a:ln>
          <a:effectLst>
            <a:outerShdw blurRad="50800" dist="38100" dir="2700000" algn="tl" rotWithShape="0">
              <a:prstClr val="black">
                <a:alpha val="40000"/>
              </a:prstClr>
            </a:outerShdw>
          </a:effectLst>
        </p:spPr>
      </p:pic>
      <p:pic>
        <p:nvPicPr>
          <p:cNvPr id="11" name="Google Shape;399;p20" descr="Four stick children holding stars">
            <a:extLst>
              <a:ext uri="{FF2B5EF4-FFF2-40B4-BE49-F238E27FC236}">
                <a16:creationId xmlns:a16="http://schemas.microsoft.com/office/drawing/2014/main" id="{D8534579-59B2-4457-B28E-B89C6711CDB9}"/>
              </a:ext>
            </a:extLst>
          </p:cNvPr>
          <p:cNvPicPr preferRelativeResize="0">
            <a:picLocks noChangeAspect="1"/>
          </p:cNvPicPr>
          <p:nvPr/>
        </p:nvPicPr>
        <p:blipFill rotWithShape="1">
          <a:blip r:embed="rId7">
            <a:alphaModFix/>
          </a:blip>
          <a:srcRect/>
          <a:stretch/>
        </p:blipFill>
        <p:spPr>
          <a:xfrm>
            <a:off x="7807160" y="199480"/>
            <a:ext cx="1097280" cy="875116"/>
          </a:xfrm>
          <a:prstGeom prst="rect">
            <a:avLst/>
          </a:prstGeom>
          <a:noFill/>
          <a:ln>
            <a:noFill/>
          </a:ln>
          <a:effectLst>
            <a:outerShdw blurRad="50800" dist="38100" dir="2700000" algn="tl" rotWithShape="0">
              <a:prstClr val="black">
                <a:alpha val="40000"/>
              </a:prstClr>
            </a:outerShdw>
          </a:effectLst>
        </p:spPr>
      </p:pic>
      <p:pic>
        <p:nvPicPr>
          <p:cNvPr id="12" name="Google Shape;213;g7341992463_0_180">
            <a:extLst>
              <a:ext uri="{FF2B5EF4-FFF2-40B4-BE49-F238E27FC236}">
                <a16:creationId xmlns:a16="http://schemas.microsoft.com/office/drawing/2014/main" id="{EC989DF5-BE02-492F-890E-EE67CA2B51FD}"/>
              </a:ext>
            </a:extLst>
          </p:cNvPr>
          <p:cNvPicPr preferRelativeResize="0">
            <a:picLocks noGrp="1" noChangeAspect="1"/>
          </p:cNvPicPr>
          <p:nvPr>
            <p:ph type="body" idx="2"/>
          </p:nvPr>
        </p:nvPicPr>
        <p:blipFill>
          <a:blip r:embed="rId8"/>
          <a:srcRect/>
          <a:stretch/>
        </p:blipFill>
        <p:spPr>
          <a:xfrm>
            <a:off x="2610345" y="1429335"/>
            <a:ext cx="457200" cy="465513"/>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13" name="Google Shape;213;g7341992463_0_180">
            <a:extLst>
              <a:ext uri="{FF2B5EF4-FFF2-40B4-BE49-F238E27FC236}">
                <a16:creationId xmlns:a16="http://schemas.microsoft.com/office/drawing/2014/main" id="{5DF213D7-9011-47D5-B4DE-691F560078F5}"/>
              </a:ext>
            </a:extLst>
          </p:cNvPr>
          <p:cNvPicPr preferRelativeResize="0">
            <a:picLocks noChangeAspect="1"/>
          </p:cNvPicPr>
          <p:nvPr/>
        </p:nvPicPr>
        <p:blipFill>
          <a:blip r:embed="rId8"/>
          <a:srcRect/>
          <a:stretch/>
        </p:blipFill>
        <p:spPr>
          <a:xfrm>
            <a:off x="2610345" y="3032570"/>
            <a:ext cx="457200" cy="465513"/>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14" name="Google Shape;612;g73bf4c29cf_0_3">
            <a:extLst>
              <a:ext uri="{FF2B5EF4-FFF2-40B4-BE49-F238E27FC236}">
                <a16:creationId xmlns:a16="http://schemas.microsoft.com/office/drawing/2014/main" id="{BFFB1749-ACBB-4F7B-9A59-C4457C60DF11}"/>
              </a:ext>
            </a:extLst>
          </p:cNvPr>
          <p:cNvPicPr preferRelativeResize="0">
            <a:picLocks noChangeAspect="1"/>
          </p:cNvPicPr>
          <p:nvPr/>
        </p:nvPicPr>
        <p:blipFill>
          <a:blip r:embed="rId9"/>
          <a:srcRect/>
          <a:stretch/>
        </p:blipFill>
        <p:spPr>
          <a:xfrm>
            <a:off x="5126740" y="1285958"/>
            <a:ext cx="548640" cy="494576"/>
          </a:xfrm>
          <a:prstGeom prst="rect">
            <a:avLst/>
          </a:prstGeom>
          <a:noFill/>
          <a:ln w="9525" cap="flat" cmpd="sng">
            <a:noFill/>
            <a:prstDash val="solid"/>
            <a:round/>
            <a:headEnd type="none" w="sm" len="sm"/>
            <a:tailEnd type="none" w="sm" len="sm"/>
          </a:ln>
          <a:effectLst>
            <a:outerShdw blurRad="50800" dist="38100" dir="2700000" algn="tl" rotWithShape="0">
              <a:prstClr val="black">
                <a:alpha val="40000"/>
              </a:prstClr>
            </a:outerShdw>
          </a:effectLst>
        </p:spPr>
      </p:pic>
      <p:pic>
        <p:nvPicPr>
          <p:cNvPr id="15" name="Google Shape;612;g73bf4c29cf_0_3">
            <a:extLst>
              <a:ext uri="{FF2B5EF4-FFF2-40B4-BE49-F238E27FC236}">
                <a16:creationId xmlns:a16="http://schemas.microsoft.com/office/drawing/2014/main" id="{45380B61-74B8-495D-B5CC-C41568B63D90}"/>
              </a:ext>
            </a:extLst>
          </p:cNvPr>
          <p:cNvPicPr preferRelativeResize="0">
            <a:picLocks noChangeAspect="1"/>
          </p:cNvPicPr>
          <p:nvPr/>
        </p:nvPicPr>
        <p:blipFill>
          <a:blip r:embed="rId9"/>
          <a:srcRect/>
          <a:stretch/>
        </p:blipFill>
        <p:spPr>
          <a:xfrm>
            <a:off x="7617230" y="1284732"/>
            <a:ext cx="548640" cy="494576"/>
          </a:xfrm>
          <a:prstGeom prst="rect">
            <a:avLst/>
          </a:prstGeom>
          <a:noFill/>
          <a:ln w="9525" cap="flat" cmpd="sng">
            <a:noFill/>
            <a:prstDash val="solid"/>
            <a:round/>
            <a:headEnd type="none" w="sm" len="sm"/>
            <a:tailEnd type="none" w="sm" len="sm"/>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4" name="Title 3">
            <a:extLst>
              <a:ext uri="{FF2B5EF4-FFF2-40B4-BE49-F238E27FC236}">
                <a16:creationId xmlns:a16="http://schemas.microsoft.com/office/drawing/2014/main" id="{B6B1A059-E8FE-4759-BEE5-CC615F07B40B}"/>
              </a:ext>
            </a:extLst>
          </p:cNvPr>
          <p:cNvSpPr>
            <a:spLocks noGrp="1"/>
          </p:cNvSpPr>
          <p:nvPr>
            <p:ph type="title"/>
          </p:nvPr>
        </p:nvSpPr>
        <p:spPr/>
        <p:txBody>
          <a:bodyPr>
            <a:normAutofit/>
          </a:bodyPr>
          <a:lstStyle/>
          <a:p>
            <a:r>
              <a:rPr lang="en-US" dirty="0"/>
              <a:t>Child or Youth Labor</a:t>
            </a:r>
          </a:p>
        </p:txBody>
      </p:sp>
      <p:sp>
        <p:nvSpPr>
          <p:cNvPr id="636" name="Google Shape;636;p24"/>
          <p:cNvSpPr txBox="1">
            <a:spLocks noGrp="1"/>
          </p:cNvSpPr>
          <p:nvPr>
            <p:ph type="body" idx="1"/>
          </p:nvPr>
        </p:nvSpPr>
        <p:spPr>
          <a:prstGeom prst="rect">
            <a:avLst/>
          </a:prstGeom>
          <a:noFill/>
          <a:ln>
            <a:noFill/>
          </a:ln>
        </p:spPr>
        <p:txBody>
          <a:bodyPr spcFirstLastPara="1" wrap="square" lIns="91425" tIns="91425" rIns="91425" bIns="91425" anchor="ctr" anchorCtr="0">
            <a:noAutofit/>
          </a:bodyPr>
          <a:lstStyle/>
          <a:p>
            <a:pPr marL="0" indent="0">
              <a:lnSpc>
                <a:spcPct val="115000"/>
              </a:lnSpc>
              <a:spcBef>
                <a:spcPts val="600"/>
              </a:spcBef>
              <a:buSzPts val="2200"/>
              <a:buNone/>
            </a:pPr>
            <a:r>
              <a:rPr lang="en-US" sz="2800" dirty="0"/>
              <a:t>Young people should not do any work </a:t>
            </a:r>
          </a:p>
          <a:p>
            <a:pPr marL="0" indent="0">
              <a:lnSpc>
                <a:spcPct val="115000"/>
              </a:lnSpc>
              <a:spcBef>
                <a:spcPts val="600"/>
              </a:spcBef>
              <a:buSzPts val="2200"/>
              <a:buNone/>
            </a:pPr>
            <a:endParaRPr lang="en-US" sz="900" dirty="0"/>
          </a:p>
          <a:p>
            <a:pPr marL="342900">
              <a:lnSpc>
                <a:spcPct val="115000"/>
              </a:lnSpc>
              <a:spcBef>
                <a:spcPts val="600"/>
              </a:spcBef>
              <a:buSzPts val="2200"/>
            </a:pPr>
            <a:r>
              <a:rPr lang="en-US" dirty="0"/>
              <a:t>that is dangerous to health or growth,</a:t>
            </a:r>
            <a:endParaRPr dirty="0"/>
          </a:p>
          <a:p>
            <a:pPr marL="342900">
              <a:lnSpc>
                <a:spcPct val="115000"/>
              </a:lnSpc>
              <a:buSzPts val="2200"/>
            </a:pPr>
            <a:r>
              <a:rPr lang="en-US" dirty="0"/>
              <a:t>that prevents education,</a:t>
            </a:r>
            <a:endParaRPr dirty="0"/>
          </a:p>
          <a:p>
            <a:pPr marL="342900">
              <a:lnSpc>
                <a:spcPct val="115000"/>
              </a:lnSpc>
              <a:buSzPts val="2200"/>
            </a:pPr>
            <a:r>
              <a:rPr lang="en-US" dirty="0"/>
              <a:t>or where people are treated unfairly.</a:t>
            </a:r>
            <a:endParaRPr dirty="0"/>
          </a:p>
        </p:txBody>
      </p:sp>
      <p:sp>
        <p:nvSpPr>
          <p:cNvPr id="638" name="Google Shape;638;p24"/>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26</a:t>
            </a:fld>
            <a:endParaRPr sz="1200" b="1" i="0" u="none" strike="noStrike" cap="none">
              <a:solidFill>
                <a:srgbClr val="0B4860"/>
              </a:solidFill>
              <a:latin typeface="Arial"/>
              <a:ea typeface="Arial"/>
              <a:cs typeface="Arial"/>
              <a:sym typeface="Arial"/>
            </a:endParaRPr>
          </a:p>
        </p:txBody>
      </p:sp>
      <p:pic>
        <p:nvPicPr>
          <p:cNvPr id="7" name="Google Shape;399;p20" descr="Four stick children holding stars">
            <a:extLst>
              <a:ext uri="{FF2B5EF4-FFF2-40B4-BE49-F238E27FC236}">
                <a16:creationId xmlns:a16="http://schemas.microsoft.com/office/drawing/2014/main" id="{97CFE550-89CF-444E-B004-31B585B145E4}"/>
              </a:ext>
            </a:extLst>
          </p:cNvPr>
          <p:cNvPicPr preferRelativeResize="0">
            <a:picLocks noChangeAspect="1"/>
          </p:cNvPicPr>
          <p:nvPr/>
        </p:nvPicPr>
        <p:blipFill rotWithShape="1">
          <a:blip r:embed="rId3">
            <a:alphaModFix/>
          </a:blip>
          <a:srcRect/>
          <a:stretch/>
        </p:blipFill>
        <p:spPr>
          <a:xfrm>
            <a:off x="7807160" y="199480"/>
            <a:ext cx="1097280" cy="875116"/>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6">
                                            <p:txEl>
                                              <p:pRg st="2" end="2"/>
                                            </p:txEl>
                                          </p:spTgt>
                                        </p:tgtEl>
                                        <p:attrNameLst>
                                          <p:attrName>style.visibility</p:attrName>
                                        </p:attrNameLst>
                                      </p:cBhvr>
                                      <p:to>
                                        <p:strVal val="visible"/>
                                      </p:to>
                                    </p:set>
                                    <p:animEffect transition="in" filter="fade">
                                      <p:cBhvr>
                                        <p:cTn id="7" dur="1000"/>
                                        <p:tgtEl>
                                          <p:spTgt spid="63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6">
                                            <p:txEl>
                                              <p:pRg st="0" end="0"/>
                                            </p:txEl>
                                          </p:spTgt>
                                        </p:tgtEl>
                                        <p:attrNameLst>
                                          <p:attrName>style.visibility</p:attrName>
                                        </p:attrNameLst>
                                      </p:cBhvr>
                                      <p:to>
                                        <p:strVal val="visible"/>
                                      </p:to>
                                    </p:set>
                                    <p:animEffect transition="in" filter="fade">
                                      <p:cBhvr>
                                        <p:cTn id="12" dur="1000"/>
                                        <p:tgtEl>
                                          <p:spTgt spid="6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6">
                                            <p:txEl>
                                              <p:pRg st="3" end="3"/>
                                            </p:txEl>
                                          </p:spTgt>
                                        </p:tgtEl>
                                        <p:attrNameLst>
                                          <p:attrName>style.visibility</p:attrName>
                                        </p:attrNameLst>
                                      </p:cBhvr>
                                      <p:to>
                                        <p:strVal val="visible"/>
                                      </p:to>
                                    </p:set>
                                    <p:animEffect transition="in" filter="fade">
                                      <p:cBhvr>
                                        <p:cTn id="17" dur="1000"/>
                                        <p:tgtEl>
                                          <p:spTgt spid="63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36">
                                            <p:txEl>
                                              <p:pRg st="4" end="4"/>
                                            </p:txEl>
                                          </p:spTgt>
                                        </p:tgtEl>
                                        <p:attrNameLst>
                                          <p:attrName>style.visibility</p:attrName>
                                        </p:attrNameLst>
                                      </p:cBhvr>
                                      <p:to>
                                        <p:strVal val="visible"/>
                                      </p:to>
                                    </p:set>
                                    <p:animEffect transition="in" filter="fade">
                                      <p:cBhvr>
                                        <p:cTn id="22" dur="1000"/>
                                        <p:tgtEl>
                                          <p:spTgt spid="6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94869" y="1250850"/>
            <a:ext cx="6523698" cy="3619500"/>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You have a right NOT to work if the working hours interfere with your school and study times.</a:t>
            </a:r>
          </a:p>
          <a:p>
            <a:pPr marL="533400" lvl="0" indent="-457200">
              <a:buSzPts val="2400"/>
              <a:buFont typeface="+mj-lt"/>
              <a:buAutoNum type="arabicPeriod"/>
            </a:pPr>
            <a:r>
              <a:rPr lang="en-US" dirty="0"/>
              <a:t>You have a right NOT to work if that work is dangerous or harmful to your health.</a:t>
            </a:r>
          </a:p>
          <a:p>
            <a:pPr marL="533400" lvl="0" indent="-457200">
              <a:buSzPts val="2400"/>
              <a:buFont typeface="+mj-lt"/>
              <a:buAutoNum type="arabicPeriod"/>
            </a:pPr>
            <a:r>
              <a:rPr lang="en-US" dirty="0"/>
              <a:t>You have a right to choose your work. </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27</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extLst>
      <p:ext uri="{BB962C8B-B14F-4D97-AF65-F5344CB8AC3E}">
        <p14:creationId xmlns:p14="http://schemas.microsoft.com/office/powerpoint/2010/main" val="4116069936"/>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2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Challenge </a:t>
            </a:r>
            <a:endParaRPr/>
          </a:p>
        </p:txBody>
      </p:sp>
      <p:sp>
        <p:nvSpPr>
          <p:cNvPr id="652" name="Google Shape;652;p26"/>
          <p:cNvSpPr txBox="1">
            <a:spLocks noGrp="1"/>
          </p:cNvSpPr>
          <p:nvPr>
            <p:ph type="body" idx="1"/>
          </p:nvPr>
        </p:nvSpPr>
        <p:spPr>
          <a:xfrm>
            <a:off x="521208" y="530359"/>
            <a:ext cx="8369893" cy="4102241"/>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Clr>
                <a:schemeClr val="dk1"/>
              </a:buClr>
              <a:buSzPts val="1100"/>
              <a:buFont typeface="Arial"/>
              <a:buNone/>
            </a:pPr>
            <a:endParaRPr lang="en-US" dirty="0"/>
          </a:p>
          <a:p>
            <a:pPr marL="0" lvl="0" indent="0" algn="l" rtl="0">
              <a:lnSpc>
                <a:spcPct val="100000"/>
              </a:lnSpc>
              <a:spcBef>
                <a:spcPts val="600"/>
              </a:spcBef>
              <a:spcAft>
                <a:spcPts val="0"/>
              </a:spcAft>
              <a:buClr>
                <a:schemeClr val="dk1"/>
              </a:buClr>
              <a:buSzPts val="1100"/>
              <a:buFont typeface="Arial"/>
              <a:buNone/>
            </a:pPr>
            <a:endParaRPr lang="en-US" dirty="0"/>
          </a:p>
          <a:p>
            <a:pPr marL="0" lvl="0" indent="0" algn="l" rtl="0">
              <a:lnSpc>
                <a:spcPct val="100000"/>
              </a:lnSpc>
              <a:spcBef>
                <a:spcPts val="600"/>
              </a:spcBef>
              <a:spcAft>
                <a:spcPts val="0"/>
              </a:spcAft>
              <a:buClr>
                <a:schemeClr val="dk1"/>
              </a:buClr>
              <a:buSzPts val="1100"/>
              <a:buFont typeface="Arial"/>
              <a:buNone/>
            </a:pPr>
            <a:r>
              <a:rPr lang="en-US" dirty="0"/>
              <a:t>What do you think about child labor?</a:t>
            </a:r>
          </a:p>
          <a:p>
            <a:pPr marL="0" lvl="0" indent="0" algn="l" rtl="0">
              <a:lnSpc>
                <a:spcPct val="100000"/>
              </a:lnSpc>
              <a:spcBef>
                <a:spcPts val="600"/>
              </a:spcBef>
              <a:spcAft>
                <a:spcPts val="0"/>
              </a:spcAft>
              <a:buClr>
                <a:schemeClr val="dk1"/>
              </a:buClr>
              <a:buSzPts val="1100"/>
              <a:buFont typeface="Arial"/>
              <a:buNone/>
            </a:pPr>
            <a:endParaRPr dirty="0"/>
          </a:p>
          <a:p>
            <a:pPr>
              <a:lnSpc>
                <a:spcPct val="115000"/>
              </a:lnSpc>
              <a:spcBef>
                <a:spcPts val="600"/>
              </a:spcBef>
              <a:buSzPct val="100000"/>
            </a:pPr>
            <a:r>
              <a:rPr lang="en-US" dirty="0"/>
              <a:t>Write down your feelings or make a mental note to remember your thoughts about child labor.</a:t>
            </a:r>
          </a:p>
          <a:p>
            <a:pPr marL="114300" indent="0">
              <a:lnSpc>
                <a:spcPct val="115000"/>
              </a:lnSpc>
              <a:spcBef>
                <a:spcPts val="600"/>
              </a:spcBef>
              <a:buSzPct val="100000"/>
              <a:buNone/>
            </a:pPr>
            <a:endParaRPr dirty="0"/>
          </a:p>
          <a:p>
            <a:pPr>
              <a:lnSpc>
                <a:spcPct val="115000"/>
              </a:lnSpc>
              <a:buSzPct val="100000"/>
            </a:pPr>
            <a:r>
              <a:rPr lang="en-US" dirty="0"/>
              <a:t>Be prepared to share your thoughts when we get together again.</a:t>
            </a:r>
            <a:endParaRPr dirty="0"/>
          </a:p>
          <a:p>
            <a:pPr marL="0" lvl="0" indent="0" algn="l" rtl="0">
              <a:lnSpc>
                <a:spcPct val="100000"/>
              </a:lnSpc>
              <a:spcBef>
                <a:spcPts val="600"/>
              </a:spcBef>
              <a:spcAft>
                <a:spcPts val="0"/>
              </a:spcAft>
              <a:buSzPts val="2400"/>
              <a:buNone/>
            </a:pPr>
            <a:endParaRPr dirty="0"/>
          </a:p>
        </p:txBody>
      </p:sp>
      <p:pic>
        <p:nvPicPr>
          <p:cNvPr id="653" name="Google Shape;653;p26"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138544" y="173645"/>
            <a:ext cx="1783800" cy="1271100"/>
          </a:xfrm>
          <a:prstGeom prst="rect">
            <a:avLst/>
          </a:prstGeom>
          <a:noFill/>
          <a:ln>
            <a:noFill/>
          </a:ln>
        </p:spPr>
      </p:pic>
      <p:sp>
        <p:nvSpPr>
          <p:cNvPr id="654" name="Google Shape;654;p2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28</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989373327"/>
              </p:ext>
            </p:extLst>
          </p:nvPr>
        </p:nvGraphicFramePr>
        <p:xfrm>
          <a:off x="365760" y="1059222"/>
          <a:ext cx="8412480" cy="36576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6576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6576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6576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6576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Images: Set of Child Labor Photos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6576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of Human Rights (UDHR) Article 23</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6576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Rights of the Child (CRC) Article 32</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72125129"/>
                  </a:ext>
                </a:extLst>
              </a:tr>
              <a:tr h="36576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mini-posters used so far including “Child Labor”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2511085398"/>
              </p:ext>
            </p:extLst>
          </p:nvPr>
        </p:nvGraphicFramePr>
        <p:xfrm>
          <a:off x="630937" y="1261872"/>
          <a:ext cx="8010612" cy="3800814"/>
        </p:xfrm>
        <a:graphic>
          <a:graphicData uri="http://schemas.openxmlformats.org/drawingml/2006/table">
            <a:tbl>
              <a:tblPr firstRow="1" bandRow="1">
                <a:tableStyleId>{2D5ABB26-0587-4C30-8999-92F81FD0307C}</a:tableStyleId>
              </a:tblPr>
              <a:tblGrid>
                <a:gridCol w="565455">
                  <a:extLst>
                    <a:ext uri="{9D8B030D-6E8A-4147-A177-3AD203B41FA5}">
                      <a16:colId xmlns:a16="http://schemas.microsoft.com/office/drawing/2014/main" val="2627769037"/>
                    </a:ext>
                  </a:extLst>
                </a:gridCol>
                <a:gridCol w="7445157">
                  <a:extLst>
                    <a:ext uri="{9D8B030D-6E8A-4147-A177-3AD203B41FA5}">
                      <a16:colId xmlns:a16="http://schemas.microsoft.com/office/drawing/2014/main" val="1329378423"/>
                    </a:ext>
                  </a:extLst>
                </a:gridCol>
              </a:tblGrid>
              <a:tr h="700150">
                <a:tc>
                  <a:txBody>
                    <a:bodyPr/>
                    <a:lstStyle/>
                    <a:p>
                      <a:pPr algn="ctr"/>
                      <a:r>
                        <a:rPr lang="en-US" sz="1600" dirty="0"/>
                        <a:t>1</a:t>
                      </a:r>
                    </a:p>
                  </a:txBody>
                  <a:tcPr/>
                </a:tc>
                <a:tc>
                  <a:txBody>
                    <a:bodyPr/>
                    <a:lstStyle/>
                    <a:p>
                      <a:r>
                        <a:rPr lang="en-US" sz="1600" i="1" u="none" strike="noStrike" cap="none" dirty="0">
                          <a:effectLst/>
                          <a:sym typeface="Arial"/>
                        </a:rPr>
                        <a:t>Visit the United Nations Geneva Office on Human Rights Education website to download and print lesson resources </a:t>
                      </a:r>
                      <a:r>
                        <a:rPr lang="en-US" sz="1600" u="none" strike="noStrike" cap="none" dirty="0">
                          <a:effectLst/>
                          <a:sym typeface="Arial"/>
                        </a:rPr>
                        <a:t>at </a:t>
                      </a:r>
                      <a:r>
                        <a:rPr lang="en-US" sz="1600" u="sng" strike="noStrike" cap="none" dirty="0">
                          <a:effectLst/>
                          <a:sym typeface="Arial"/>
                          <a:hlinkClick r:id="rId4"/>
                        </a:rPr>
                        <a:t>www.go-hre.org</a:t>
                      </a:r>
                      <a:r>
                        <a:rPr lang="en-US" sz="1600" u="none" strike="noStrike" cap="none" dirty="0">
                          <a:effectLst/>
                          <a:sym typeface="Arial"/>
                        </a:rPr>
                        <a:t> </a:t>
                      </a:r>
                      <a:endParaRPr lang="en-US" sz="16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700150">
                <a:tc>
                  <a:txBody>
                    <a:bodyPr/>
                    <a:lstStyle/>
                    <a:p>
                      <a:pPr algn="ctr"/>
                      <a:r>
                        <a:rPr lang="en-US" sz="1600" dirty="0"/>
                        <a:t>2</a:t>
                      </a:r>
                    </a:p>
                  </a:txBody>
                  <a:tcPr/>
                </a:tc>
                <a:tc>
                  <a:txBody>
                    <a:bodyPr/>
                    <a:lstStyle/>
                    <a:p>
                      <a:r>
                        <a:rPr lang="en-US" sz="1600" dirty="0"/>
                        <a:t>United Nations Universal Declaration of Human Rights. </a:t>
                      </a:r>
                      <a:r>
                        <a:rPr lang="en-US" sz="1600" dirty="0">
                          <a:hlinkClick r:id="rId5"/>
                        </a:rPr>
                        <a:t>https://www.un.org/en/universal-declaration-human-rights/</a:t>
                      </a:r>
                      <a:endParaRPr lang="en-US" sz="1600" dirty="0"/>
                    </a:p>
                  </a:txBody>
                  <a:tcPr/>
                </a:tc>
                <a:extLst>
                  <a:ext uri="{0D108BD9-81ED-4DB2-BD59-A6C34878D82A}">
                    <a16:rowId xmlns:a16="http://schemas.microsoft.com/office/drawing/2014/main" val="2406759190"/>
                  </a:ext>
                </a:extLst>
              </a:tr>
              <a:tr h="700150">
                <a:tc>
                  <a:txBody>
                    <a:bodyPr/>
                    <a:lstStyle/>
                    <a:p>
                      <a:pPr algn="ctr"/>
                      <a:r>
                        <a:rPr lang="en-US" sz="1600" dirty="0"/>
                        <a:t>3</a:t>
                      </a:r>
                    </a:p>
                  </a:txBody>
                  <a:tcPr/>
                </a:tc>
                <a:tc>
                  <a:txBody>
                    <a:bodyPr/>
                    <a:lstStyle/>
                    <a:p>
                      <a:r>
                        <a:rPr lang="en-US" sz="1600" dirty="0"/>
                        <a:t>United Nations Convention on the Rights of the Child. </a:t>
                      </a:r>
                      <a:r>
                        <a:rPr lang="en-US" sz="1600" dirty="0">
                          <a:hlinkClick r:id="rId6"/>
                        </a:rPr>
                        <a:t>https://www.ohchr.org/en/professionalinterest/pages/crc.aspx</a:t>
                      </a:r>
                      <a:endParaRPr lang="en-US" sz="1600" dirty="0"/>
                    </a:p>
                  </a:txBody>
                  <a:tcPr/>
                </a:tc>
                <a:extLst>
                  <a:ext uri="{0D108BD9-81ED-4DB2-BD59-A6C34878D82A}">
                    <a16:rowId xmlns:a16="http://schemas.microsoft.com/office/drawing/2014/main" val="1686710979"/>
                  </a:ext>
                </a:extLst>
              </a:tr>
              <a:tr h="700150">
                <a:tc>
                  <a:txBody>
                    <a:bodyPr/>
                    <a:lstStyle/>
                    <a:p>
                      <a:pPr algn="ctr"/>
                      <a:r>
                        <a:rPr lang="en-US" sz="1600" dirty="0"/>
                        <a:t>4</a:t>
                      </a:r>
                    </a:p>
                  </a:txBody>
                  <a:tcPr/>
                </a:tc>
                <a:tc>
                  <a:txBody>
                    <a:bodyPr/>
                    <a:lstStyle/>
                    <a:p>
                      <a:r>
                        <a:rPr lang="en-US" sz="1600" dirty="0"/>
                        <a:t>This Little Light of Mine (To hear song): </a:t>
                      </a:r>
                      <a:r>
                        <a:rPr lang="en-US" sz="1600" dirty="0">
                          <a:hlinkClick r:id="rId7"/>
                        </a:rPr>
                        <a:t>https://www.youtube.com/watch?v=W_4vgwnbAfE</a:t>
                      </a:r>
                      <a:endParaRPr lang="en-US" sz="1600" dirty="0"/>
                    </a:p>
                  </a:txBody>
                  <a:tcPr/>
                </a:tc>
                <a:extLst>
                  <a:ext uri="{0D108BD9-81ED-4DB2-BD59-A6C34878D82A}">
                    <a16:rowId xmlns:a16="http://schemas.microsoft.com/office/drawing/2014/main" val="3325604496"/>
                  </a:ext>
                </a:extLst>
              </a:tr>
              <a:tr h="1000214">
                <a:tc>
                  <a:txBody>
                    <a:bodyPr/>
                    <a:lstStyle/>
                    <a:p>
                      <a:pPr algn="ctr"/>
                      <a:r>
                        <a:rPr lang="en-US" sz="1600" dirty="0"/>
                        <a:t>5</a:t>
                      </a:r>
                    </a:p>
                  </a:txBody>
                  <a:tcPr/>
                </a:tc>
                <a:tc>
                  <a:txBody>
                    <a:bodyPr/>
                    <a:lstStyle/>
                    <a:p>
                      <a:r>
                        <a:rPr lang="en-US" sz="1600" dirty="0"/>
                        <a:t>Rupinder’s Story (Source: Farm Radio International)</a:t>
                      </a:r>
                    </a:p>
                    <a:p>
                      <a:r>
                        <a:rPr lang="en-US" sz="1600" dirty="0">
                          <a:hlinkClick r:id="rId8"/>
                        </a:rPr>
                        <a:t>http://scripts.farmradio.fm/radio-resource-packs/package-69-a-world-fit-forchildren/protecting-children-from-child-labour/</a:t>
                      </a:r>
                      <a:r>
                        <a:rPr lang="en-US" sz="1600" dirty="0"/>
                        <a:t> </a:t>
                      </a:r>
                    </a:p>
                  </a:txBody>
                  <a:tcPr/>
                </a:tc>
                <a:extLst>
                  <a:ext uri="{0D108BD9-81ED-4DB2-BD59-A6C34878D82A}">
                    <a16:rowId xmlns:a16="http://schemas.microsoft.com/office/drawing/2014/main" val="1455892452"/>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9" name="Google Shape;669;p2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32</a:t>
            </a:fld>
            <a:endParaRPr sz="1200" b="1" i="0" u="none" strike="noStrike" cap="none">
              <a:solidFill>
                <a:srgbClr val="0B4860"/>
              </a:solidFill>
              <a:latin typeface="Arial"/>
              <a:ea typeface="Arial"/>
              <a:cs typeface="Arial"/>
              <a:sym typeface="Arial"/>
            </a:endParaRPr>
          </a:p>
        </p:txBody>
      </p:sp>
      <p:pic>
        <p:nvPicPr>
          <p:cNvPr id="670" name="Google Shape;670;p28"/>
          <p:cNvPicPr preferRelativeResize="0"/>
          <p:nvPr/>
        </p:nvPicPr>
        <p:blipFill rotWithShape="1">
          <a:blip r:embed="rId3">
            <a:alphaModFix/>
          </a:blip>
          <a:srcRect l="4162" t="3521" r="2890"/>
          <a:stretch/>
        </p:blipFill>
        <p:spPr>
          <a:xfrm>
            <a:off x="1628800" y="3173700"/>
            <a:ext cx="3089500" cy="1535784"/>
          </a:xfrm>
          <a:prstGeom prst="rect">
            <a:avLst/>
          </a:prstGeom>
          <a:noFill/>
          <a:ln>
            <a:noFill/>
          </a:ln>
        </p:spPr>
      </p:pic>
      <p:pic>
        <p:nvPicPr>
          <p:cNvPr id="671" name="Google Shape;671;p28"/>
          <p:cNvPicPr preferRelativeResize="0"/>
          <p:nvPr/>
        </p:nvPicPr>
        <p:blipFill rotWithShape="1">
          <a:blip r:embed="rId4">
            <a:alphaModFix/>
          </a:blip>
          <a:srcRect/>
          <a:stretch/>
        </p:blipFill>
        <p:spPr>
          <a:xfrm>
            <a:off x="1636750" y="1495325"/>
            <a:ext cx="3089501" cy="1627800"/>
          </a:xfrm>
          <a:prstGeom prst="rect">
            <a:avLst/>
          </a:prstGeom>
          <a:noFill/>
          <a:ln>
            <a:noFill/>
          </a:ln>
        </p:spPr>
      </p:pic>
      <p:sp>
        <p:nvSpPr>
          <p:cNvPr id="7" name="Google Shape;184;g82d376985f_0_37">
            <a:extLst>
              <a:ext uri="{FF2B5EF4-FFF2-40B4-BE49-F238E27FC236}">
                <a16:creationId xmlns:a16="http://schemas.microsoft.com/office/drawing/2014/main" id="{71B5CF04-E9F6-463B-8E9F-5882BF9D99B9}"/>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C29D0E96-3440-4A53-BB97-5D680BC65D62}"/>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
        <p:nvSpPr>
          <p:cNvPr id="13" name="Google Shape;226;p17">
            <a:extLst>
              <a:ext uri="{FF2B5EF4-FFF2-40B4-BE49-F238E27FC236}">
                <a16:creationId xmlns:a16="http://schemas.microsoft.com/office/drawing/2014/main" id="{DC581CC3-6037-48AA-A315-5E40BCD8DE57}"/>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23</a:t>
            </a:r>
            <a:endParaRPr sz="2400" dirty="0"/>
          </a:p>
        </p:txBody>
      </p:sp>
      <p:pic>
        <p:nvPicPr>
          <p:cNvPr id="14" name="Google Shape;213;g7341992463_0_180">
            <a:extLst>
              <a:ext uri="{FF2B5EF4-FFF2-40B4-BE49-F238E27FC236}">
                <a16:creationId xmlns:a16="http://schemas.microsoft.com/office/drawing/2014/main" id="{C8E0905E-0EA1-4DFE-8800-9B82BD4FA00A}"/>
              </a:ext>
            </a:extLst>
          </p:cNvPr>
          <p:cNvPicPr preferRelativeResize="0">
            <a:picLocks noChangeAspect="1"/>
          </p:cNvPicPr>
          <p:nvPr/>
        </p:nvPicPr>
        <p:blipFill>
          <a:blip r:embed="rId6"/>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23</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4356670" cy="3372740"/>
          </a:xfrm>
        </p:spPr>
        <p:txBody>
          <a:bodyPr anchor="ctr">
            <a:normAutofit/>
          </a:bodyPr>
          <a:lstStyle/>
          <a:p>
            <a:pPr marL="114300" indent="0">
              <a:buNone/>
            </a:pPr>
            <a:r>
              <a:rPr lang="en-US" b="0" dirty="0"/>
              <a:t>You have the right to work in good conditions.</a:t>
            </a:r>
          </a:p>
          <a:p>
            <a:pPr marL="114300" indent="0">
              <a:buNone/>
            </a:pPr>
            <a:endParaRPr lang="en-US" b="0" dirty="0"/>
          </a:p>
          <a:p>
            <a:pPr marL="114300" indent="0">
              <a:buNone/>
            </a:pPr>
            <a:r>
              <a:rPr lang="en-US" b="0" dirty="0"/>
              <a:t>You have the right to choose your work.</a:t>
            </a:r>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7" name="Google Shape;184;g82d376985f_0_37">
            <a:extLst>
              <a:ext uri="{FF2B5EF4-FFF2-40B4-BE49-F238E27FC236}">
                <a16:creationId xmlns:a16="http://schemas.microsoft.com/office/drawing/2014/main" id="{6B21A698-B041-45BE-9A68-065219986F02}"/>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43B50228-A985-4205-8901-343424C40701}"/>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861365208"/>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7" name="Google Shape;677;p29"/>
          <p:cNvSpPr txBox="1">
            <a:spLocks noGrp="1"/>
          </p:cNvSpPr>
          <p:nvPr>
            <p:ph type="sldNum" idx="12"/>
          </p:nvPr>
        </p:nvSpPr>
        <p:spPr>
          <a:xfrm>
            <a:off x="184370" y="4598965"/>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34</a:t>
            </a:fld>
            <a:endParaRPr sz="1200" b="1" i="0" u="none" strike="noStrike" cap="none">
              <a:solidFill>
                <a:srgbClr val="0B4860"/>
              </a:solidFill>
              <a:latin typeface="Arial"/>
              <a:ea typeface="Arial"/>
              <a:cs typeface="Arial"/>
              <a:sym typeface="Arial"/>
            </a:endParaRPr>
          </a:p>
        </p:txBody>
      </p:sp>
      <p:pic>
        <p:nvPicPr>
          <p:cNvPr id="679" name="Google Shape;679;p29"/>
          <p:cNvPicPr preferRelativeResize="0"/>
          <p:nvPr/>
        </p:nvPicPr>
        <p:blipFill rotWithShape="1">
          <a:blip r:embed="rId3">
            <a:alphaModFix/>
          </a:blip>
          <a:srcRect/>
          <a:stretch/>
        </p:blipFill>
        <p:spPr>
          <a:xfrm>
            <a:off x="4553841" y="1533250"/>
            <a:ext cx="2268910" cy="2989402"/>
          </a:xfrm>
          <a:prstGeom prst="rect">
            <a:avLst/>
          </a:prstGeom>
          <a:noFill/>
          <a:ln>
            <a:noFill/>
          </a:ln>
        </p:spPr>
      </p:pic>
      <p:pic>
        <p:nvPicPr>
          <p:cNvPr id="680" name="Google Shape;680;p29"/>
          <p:cNvPicPr preferRelativeResize="0"/>
          <p:nvPr/>
        </p:nvPicPr>
        <p:blipFill rotWithShape="1">
          <a:blip r:embed="rId4">
            <a:alphaModFix/>
          </a:blip>
          <a:srcRect/>
          <a:stretch/>
        </p:blipFill>
        <p:spPr>
          <a:xfrm>
            <a:off x="2002425" y="1533250"/>
            <a:ext cx="2222718" cy="2989400"/>
          </a:xfrm>
          <a:prstGeom prst="rect">
            <a:avLst/>
          </a:prstGeom>
          <a:noFill/>
          <a:ln>
            <a:noFill/>
          </a:ln>
        </p:spPr>
      </p:pic>
      <p:sp>
        <p:nvSpPr>
          <p:cNvPr id="11" name="Google Shape;226;p17">
            <a:extLst>
              <a:ext uri="{FF2B5EF4-FFF2-40B4-BE49-F238E27FC236}">
                <a16:creationId xmlns:a16="http://schemas.microsoft.com/office/drawing/2014/main" id="{22BF26D5-0135-4D91-B9FF-A163ED22A7D6}"/>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000" dirty="0"/>
              <a:t>Convention on the Rights of the Child</a:t>
            </a:r>
            <a:br>
              <a:rPr lang="en-US" sz="2400" dirty="0"/>
            </a:br>
            <a:r>
              <a:rPr lang="en-US" sz="2400" dirty="0"/>
              <a:t>Article 32 – Protection from Child Labor</a:t>
            </a:r>
            <a:endParaRPr sz="2400" dirty="0"/>
          </a:p>
        </p:txBody>
      </p:sp>
      <p:pic>
        <p:nvPicPr>
          <p:cNvPr id="12" name="Google Shape;224;g833fd71cff_0_87">
            <a:extLst>
              <a:ext uri="{FF2B5EF4-FFF2-40B4-BE49-F238E27FC236}">
                <a16:creationId xmlns:a16="http://schemas.microsoft.com/office/drawing/2014/main" id="{741393A6-3A25-4537-90A3-D520513EF1B3}"/>
              </a:ext>
            </a:extLst>
          </p:cNvPr>
          <p:cNvPicPr preferRelativeResize="0">
            <a:picLocks noChangeAspect="1"/>
          </p:cNvPicPr>
          <p:nvPr/>
        </p:nvPicPr>
        <p:blipFill>
          <a:blip r:embed="rId5"/>
          <a:srcRect/>
          <a:stretch/>
        </p:blipFill>
        <p:spPr>
          <a:xfrm>
            <a:off x="7018584" y="2070480"/>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13" name="Google Shape;184;g82d376985f_0_37">
            <a:extLst>
              <a:ext uri="{FF2B5EF4-FFF2-40B4-BE49-F238E27FC236}">
                <a16:creationId xmlns:a16="http://schemas.microsoft.com/office/drawing/2014/main" id="{C10C19BA-8F2F-4856-B066-C774AA36C2A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14" name="Google Shape;186;g82d376985f_0_37" descr="Circle with books, computer, files, and pictures in it with the words instructor resources around it">
            <a:extLst>
              <a:ext uri="{FF2B5EF4-FFF2-40B4-BE49-F238E27FC236}">
                <a16:creationId xmlns:a16="http://schemas.microsoft.com/office/drawing/2014/main" id="{D1234AE7-2BE5-4E9D-B8A8-E43579CA1875}"/>
              </a:ext>
            </a:extLst>
          </p:cNvPr>
          <p:cNvPicPr preferRelativeResize="0"/>
          <p:nvPr/>
        </p:nvPicPr>
        <p:blipFill rotWithShape="1">
          <a:blip r:embed="rId6">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000" dirty="0"/>
              <a:t>Convention on the Rights of the Child</a:t>
            </a:r>
            <a:br>
              <a:rPr lang="en-US" sz="2400" dirty="0"/>
            </a:br>
            <a:r>
              <a:rPr lang="en-US" sz="2400" dirty="0"/>
              <a:t>Article 32 – Protection from Child Labor</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869149" y="1506120"/>
            <a:ext cx="4356670" cy="3372740"/>
          </a:xfrm>
        </p:spPr>
        <p:txBody>
          <a:bodyPr anchor="ctr">
            <a:normAutofit/>
          </a:bodyPr>
          <a:lstStyle/>
          <a:p>
            <a:pPr marL="114300" indent="0">
              <a:buNone/>
            </a:pPr>
            <a:r>
              <a:rPr lang="en-US" sz="2000" b="0" dirty="0"/>
              <a:t>The Government should protect you from work that is dangerous to your health or development, or that interferes with your education, or that might lead people to take advantage of you.</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0" name="Google Shape;224;g833fd71cff_0_87">
            <a:extLst>
              <a:ext uri="{FF2B5EF4-FFF2-40B4-BE49-F238E27FC236}">
                <a16:creationId xmlns:a16="http://schemas.microsoft.com/office/drawing/2014/main" id="{695FB9E8-67C7-48B0-AAD6-966ED056363F}"/>
              </a:ext>
            </a:extLst>
          </p:cNvPr>
          <p:cNvPicPr preferRelativeResize="0">
            <a:picLocks noChangeAspect="1"/>
          </p:cNvPicPr>
          <p:nvPr/>
        </p:nvPicPr>
        <p:blipFill>
          <a:blip r:embed="rId3"/>
          <a:srcRect/>
          <a:stretch/>
        </p:blipFill>
        <p:spPr>
          <a:xfrm>
            <a:off x="6019125" y="2368196"/>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75596540-0FE1-48F5-A6B7-B41E0B0898C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68717913-9B5B-438A-9C3E-17D93A012C9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438786515"/>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900809" y="285750"/>
            <a:ext cx="3342382"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B2EF184B-8036-4710-A2C8-6756C4AD0F6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2C2464AC-DF41-4AE1-8737-2BC4B2AF6A0A}"/>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435907823"/>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481"/>
        <p:cNvGrpSpPr/>
        <p:nvPr/>
      </p:nvGrpSpPr>
      <p:grpSpPr>
        <a:xfrm>
          <a:off x="0" y="0"/>
          <a:ext cx="0" cy="0"/>
          <a:chOff x="0" y="0"/>
          <a:chExt cx="0" cy="0"/>
        </a:xfrm>
      </p:grpSpPr>
      <p:sp>
        <p:nvSpPr>
          <p:cNvPr id="482" name="Google Shape;482;p3"/>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Child Labor is Just Not Fair</a:t>
            </a:r>
            <a:br>
              <a:rPr lang="en-US" sz="2800">
                <a:solidFill>
                  <a:srgbClr val="F2D254"/>
                </a:solidFill>
              </a:rPr>
            </a:br>
            <a:br>
              <a:rPr lang="en-US" sz="2800">
                <a:solidFill>
                  <a:srgbClr val="F2D254"/>
                </a:solidFill>
              </a:rPr>
            </a:br>
            <a:r>
              <a:rPr lang="en-US" sz="2800">
                <a:solidFill>
                  <a:srgbClr val="F2D254"/>
                </a:solidFill>
              </a:rPr>
              <a:t>Lesson 9A</a:t>
            </a:r>
            <a:endParaRPr>
              <a:solidFill>
                <a:srgbClr val="F2D254"/>
              </a:solidFill>
            </a:endParaRPr>
          </a:p>
        </p:txBody>
      </p:sp>
      <p:pic>
        <p:nvPicPr>
          <p:cNvPr id="483" name="Google Shape;483;p3"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484" name="Google Shape;484;p3" descr="A close up of a toy&#10;&#10;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ECA7E78E-ED91-42AA-9A07-F71A9F205D06}"/>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Protection from Child Labor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240280" y="345621"/>
            <a:ext cx="4206240" cy="4436691"/>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g745715b14c_0_9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Line Up</a:t>
            </a:r>
            <a:endParaRPr dirty="0"/>
          </a:p>
        </p:txBody>
      </p:sp>
      <p:sp>
        <p:nvSpPr>
          <p:cNvPr id="498" name="Google Shape;498;g745715b14c_0_97"/>
          <p:cNvSpPr txBox="1">
            <a:spLocks noGrp="1"/>
          </p:cNvSpPr>
          <p:nvPr>
            <p:ph type="body" idx="1"/>
          </p:nvPr>
        </p:nvSpPr>
        <p:spPr>
          <a:xfrm>
            <a:off x="869149" y="530359"/>
            <a:ext cx="4609726" cy="4102241"/>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800"/>
              <a:buNone/>
            </a:pPr>
            <a:r>
              <a:rPr lang="en-US" sz="3000" b="0" dirty="0"/>
              <a:t>Line up ... from shortest to tallest when I say GO!</a:t>
            </a:r>
            <a:endParaRPr sz="3000" b="0" dirty="0"/>
          </a:p>
        </p:txBody>
      </p:sp>
      <p:sp>
        <p:nvSpPr>
          <p:cNvPr id="500" name="Google Shape;500;g745715b14c_0_9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pic>
        <p:nvPicPr>
          <p:cNvPr id="499" name="Google Shape;499;g745715b14c_0_97" descr="Green checkmark in a box the icon used to indicate a review throughout the presentation"/>
          <p:cNvPicPr preferRelativeResize="0">
            <a:picLocks noChangeAspect="1"/>
          </p:cNvPicPr>
          <p:nvPr/>
        </p:nvPicPr>
        <p:blipFill rotWithShape="1">
          <a:blip r:embed="rId3">
            <a:alphaModFix/>
          </a:blip>
          <a:srcRect l="13595" t="13483" r="15702" b="10027"/>
          <a:stretch/>
        </p:blipFill>
        <p:spPr>
          <a:xfrm>
            <a:off x="5999917" y="1524000"/>
            <a:ext cx="2535645" cy="2743200"/>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g745715b14c_0_196"/>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9</a:t>
            </a:fld>
            <a:endParaRPr/>
          </a:p>
        </p:txBody>
      </p:sp>
      <p:pic>
        <p:nvPicPr>
          <p:cNvPr id="506" name="Google Shape;506;g745715b14c_0_196" descr="A Small green checkmark in a box the icon used to indicate a review throughout the presentation"/>
          <p:cNvPicPr preferRelativeResize="0"/>
          <p:nvPr/>
        </p:nvPicPr>
        <p:blipFill rotWithShape="1">
          <a:blip r:embed="rId3">
            <a:alphaModFix/>
          </a:blip>
          <a:srcRect l="13595" t="13483" r="15702" b="10027"/>
          <a:stretch/>
        </p:blipFill>
        <p:spPr>
          <a:xfrm>
            <a:off x="7680491" y="192135"/>
            <a:ext cx="1188720" cy="1286025"/>
          </a:xfrm>
          <a:prstGeom prst="rect">
            <a:avLst/>
          </a:prstGeom>
          <a:noFill/>
          <a:ln>
            <a:noFill/>
          </a:ln>
        </p:spPr>
      </p:pic>
      <p:pic>
        <p:nvPicPr>
          <p:cNvPr id="507" name="Google Shape;507;g745715b14c_0_196"/>
          <p:cNvPicPr preferRelativeResize="0"/>
          <p:nvPr/>
        </p:nvPicPr>
        <p:blipFill rotWithShape="1">
          <a:blip r:embed="rId4">
            <a:alphaModFix/>
          </a:blip>
          <a:srcRect/>
          <a:stretch/>
        </p:blipFill>
        <p:spPr>
          <a:xfrm>
            <a:off x="2278237" y="149708"/>
            <a:ext cx="3858500" cy="4844079"/>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222</TotalTime>
  <Words>3233</Words>
  <Application>Microsoft Macintosh PowerPoint</Application>
  <PresentationFormat>On-screen Show (16:9)</PresentationFormat>
  <Paragraphs>359</Paragraphs>
  <Slides>36</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Noto Sans Symbols</vt:lpstr>
      <vt:lpstr>Open Sans ExtraBold</vt:lpstr>
      <vt:lpstr>Work Sans</vt:lpstr>
      <vt:lpstr>1_Jacquenetta template</vt:lpstr>
      <vt:lpstr>PowerPoint Presentation</vt:lpstr>
      <vt:lpstr>PowerPoint Presentation</vt:lpstr>
      <vt:lpstr>PowerPoint Presentation</vt:lpstr>
      <vt:lpstr>Child Labor is Just Not Fair  Lesson 9A</vt:lpstr>
      <vt:lpstr>Welcome and Warm Up</vt:lpstr>
      <vt:lpstr>PowerPoint Presentation</vt:lpstr>
      <vt:lpstr>This Little Light of Mine</vt:lpstr>
      <vt:lpstr>Line Up</vt:lpstr>
      <vt:lpstr>PowerPoint Presentation</vt:lpstr>
      <vt:lpstr>Your Identity</vt:lpstr>
      <vt:lpstr>Universal Declaration of Human Rights Article 6</vt:lpstr>
      <vt:lpstr>Introduction</vt:lpstr>
      <vt:lpstr>Learning Points</vt:lpstr>
      <vt:lpstr>What kind of work is this?</vt:lpstr>
      <vt:lpstr>Children in Benin</vt:lpstr>
      <vt:lpstr>Children in Egypt</vt:lpstr>
      <vt:lpstr>Child in Nepal</vt:lpstr>
      <vt:lpstr>Children in Malawi</vt:lpstr>
      <vt:lpstr>Child in Mali</vt:lpstr>
      <vt:lpstr>Young Boy in Bolivia</vt:lpstr>
      <vt:lpstr>Universal Declaration of Human Rights Article 23</vt:lpstr>
      <vt:lpstr>PowerPoint Presentation</vt:lpstr>
      <vt:lpstr>Convention on the Rights of the Child Article 32 – Protection from Child Labor</vt:lpstr>
      <vt:lpstr>Conclusion </vt:lpstr>
      <vt:lpstr>PowerPoint Presentation</vt:lpstr>
      <vt:lpstr>Child or Youth Labor</vt:lpstr>
      <vt:lpstr>Learning Points</vt:lpstr>
      <vt:lpstr>Challenge </vt:lpstr>
      <vt:lpstr>PowerPoint Presentation</vt:lpstr>
      <vt:lpstr>References</vt:lpstr>
      <vt:lpstr>Resources</vt:lpstr>
      <vt:lpstr>Universal Declaration of Human Rights Article 23</vt:lpstr>
      <vt:lpstr>Universal Declaration of Human Rights Article 23</vt:lpstr>
      <vt:lpstr>Convention on the Rights of the Child Article 32 – Protection from Child Labor</vt:lpstr>
      <vt:lpstr>Convention on the Rights of the Child Article 32 – Protection from Child Labor</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17</cp:revision>
  <dcterms:created xsi:type="dcterms:W3CDTF">2020-03-25T22:36:01Z</dcterms:created>
  <dcterms:modified xsi:type="dcterms:W3CDTF">2020-06-10T02:01:57Z</dcterms:modified>
</cp:coreProperties>
</file>