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9"/>
  </p:notesMasterIdLst>
  <p:sldIdLst>
    <p:sldId id="256" r:id="rId2"/>
    <p:sldId id="351" r:id="rId3"/>
    <p:sldId id="303" r:id="rId4"/>
    <p:sldId id="259" r:id="rId5"/>
    <p:sldId id="390" r:id="rId6"/>
    <p:sldId id="391" r:id="rId7"/>
    <p:sldId id="392" r:id="rId8"/>
    <p:sldId id="261" r:id="rId9"/>
    <p:sldId id="266" r:id="rId10"/>
    <p:sldId id="403" r:id="rId11"/>
    <p:sldId id="264" r:id="rId12"/>
    <p:sldId id="265" r:id="rId13"/>
    <p:sldId id="267" r:id="rId14"/>
    <p:sldId id="362" r:id="rId15"/>
    <p:sldId id="404" r:id="rId16"/>
    <p:sldId id="382" r:id="rId17"/>
    <p:sldId id="270" r:id="rId18"/>
    <p:sldId id="393" r:id="rId19"/>
    <p:sldId id="272" r:id="rId20"/>
    <p:sldId id="376" r:id="rId21"/>
    <p:sldId id="305" r:id="rId22"/>
    <p:sldId id="308" r:id="rId23"/>
    <p:sldId id="274" r:id="rId24"/>
    <p:sldId id="405" r:id="rId25"/>
    <p:sldId id="275" r:id="rId26"/>
    <p:sldId id="406" r:id="rId27"/>
    <p:sldId id="407"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39" roundtripDataSignature="AMtx7mggy22RsvKtXGJlqc+Um1XUvL8BX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95768" autoAdjust="0"/>
  </p:normalViewPr>
  <p:slideViewPr>
    <p:cSldViewPr snapToGrid="0">
      <p:cViewPr varScale="1">
        <p:scale>
          <a:sx n="140" d="100"/>
          <a:sy n="140" d="100"/>
        </p:scale>
        <p:origin x="46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customschemas.google.com/relationships/presentationmetadata" Target="metadata"/><Relationship Id="rId3" Type="http://schemas.openxmlformats.org/officeDocument/2006/relationships/slide" Target="slides/slide2.xml"/><Relationship Id="rId21" Type="http://schemas.openxmlformats.org/officeDocument/2006/relationships/slide" Target="slides/slide20.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17" name="Google Shape;31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Point to the mini poster, ”The Right to Protection from CHILD LABOR.”</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What was Rupinder’s problem? (Accept all answers.)</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Who remembers why child labor is not a good thing for children as well as youth, since a child is defined as anyone under the age of 18? (They can’t go to school and they don’t have any free time and they might get hurt.) </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When do children have a right NOT to work? (When it is dangerous to their health or when it keeps them from going to school.)</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18065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4" name="Google Shape;44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That’s exactly right. It’s important for children to go to school.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And today we’re going to learn about your RIGHT to go to school and get an education.</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2" name="Google Shape;45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Activity: The Story of Malala</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Show the picture of a Muslim girl.</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Do you remember when we talked about Malala a few weeks ago, the girl from Pakistan who was shot because she said girls should have the right to go to school?</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She was only 15 years old when this happened.</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Who would like to remind us what happened to her? Allow one of the students to briefly tell Malala’s story.</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How do you know that education was important to Malala? (She talked to people about education for everyone, including girls.)</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How do you know that she was brave? (She went to school even though the enemy army threatened to kill her.)</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Why do you think education is important here in our community? (Accept all answers. Write them very briefly on the board if you wish.)</a:t>
            </a: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8" name="Google Shape;46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School is so important that the people who wrote the </a:t>
            </a:r>
            <a:r>
              <a:rPr lang="en-US" sz="1100" b="0" i="1" u="none" strike="noStrike" cap="none" baseline="0" dirty="0">
                <a:solidFill>
                  <a:srgbClr val="000000"/>
                </a:solidFill>
                <a:latin typeface="Arial"/>
                <a:ea typeface="Arial"/>
                <a:cs typeface="Arial"/>
                <a:sym typeface="Arial"/>
              </a:rPr>
              <a:t>Universal Declaration of Human Rights </a:t>
            </a:r>
            <a:r>
              <a:rPr lang="en-US" sz="1100" b="0" i="0" u="none" strike="noStrike" cap="none" baseline="0" dirty="0">
                <a:solidFill>
                  <a:srgbClr val="000000"/>
                </a:solidFill>
                <a:latin typeface="Arial"/>
                <a:ea typeface="Arial"/>
                <a:cs typeface="Arial"/>
                <a:sym typeface="Arial"/>
              </a:rPr>
              <a:t>said you have the RIGHT to go to school and learn things. It’s called the Right to an EDUCATION.</a:t>
            </a:r>
          </a:p>
          <a:p>
            <a:endParaRPr lang="en-US" sz="1100" b="0" i="0" u="none" strike="noStrike" cap="none" baseline="0" dirty="0">
              <a:solidFill>
                <a:srgbClr val="000000"/>
              </a:solidFill>
              <a:latin typeface="Arial"/>
              <a:ea typeface="Arial"/>
              <a:cs typeface="Arial"/>
              <a:sym typeface="Arial"/>
            </a:endParaRPr>
          </a:p>
          <a:p>
            <a:r>
              <a:rPr lang="en-US" sz="1100" b="1" i="0" u="none" strike="noStrike" cap="none" baseline="0" dirty="0">
                <a:solidFill>
                  <a:srgbClr val="000000"/>
                </a:solidFill>
                <a:latin typeface="Arial"/>
                <a:ea typeface="Arial"/>
                <a:cs typeface="Arial"/>
                <a:sym typeface="Arial"/>
              </a:rPr>
              <a:t>Show the mini poster: You Have the Right to an Education.</a:t>
            </a:r>
            <a:endParaRPr dirty="0"/>
          </a:p>
        </p:txBody>
      </p:sp>
    </p:spTree>
    <p:extLst>
      <p:ext uri="{BB962C8B-B14F-4D97-AF65-F5344CB8AC3E}">
        <p14:creationId xmlns:p14="http://schemas.microsoft.com/office/powerpoint/2010/main" val="3482402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Read Article 26 (</a:t>
            </a:r>
            <a:r>
              <a:rPr lang="en-US" sz="1100" b="0" i="1" u="none" strike="noStrike" cap="none" baseline="0" dirty="0">
                <a:solidFill>
                  <a:srgbClr val="000000"/>
                </a:solidFill>
                <a:latin typeface="Arial"/>
                <a:ea typeface="Arial"/>
                <a:cs typeface="Arial"/>
                <a:sym typeface="Arial"/>
              </a:rPr>
              <a:t>Universal Declaration of Human Rights</a:t>
            </a:r>
            <a:r>
              <a:rPr lang="en-US" sz="1100" b="0" i="0" u="none" strike="noStrike" cap="none" baseline="0" dirty="0">
                <a:solidFill>
                  <a:srgbClr val="000000"/>
                </a:solidFill>
                <a:latin typeface="Arial"/>
                <a:ea typeface="Arial"/>
                <a:cs typeface="Arial"/>
                <a:sym typeface="Arial"/>
              </a:rPr>
              <a:t>), or ask a student to read:</a:t>
            </a:r>
          </a:p>
          <a:p>
            <a:endParaRPr lang="en-US" sz="1100" b="0" i="0" u="none" strike="noStrike" cap="none" baseline="0" dirty="0">
              <a:solidFill>
                <a:srgbClr val="000000"/>
              </a:solidFill>
              <a:latin typeface="Arial"/>
              <a:ea typeface="Arial"/>
              <a:cs typeface="Arial"/>
              <a:sym typeface="Arial"/>
            </a:endParaRPr>
          </a:p>
          <a:p>
            <a:r>
              <a:rPr lang="en-US" sz="1100" b="0" i="1" u="none" strike="noStrike" cap="none" baseline="0" dirty="0">
                <a:solidFill>
                  <a:srgbClr val="000000"/>
                </a:solidFill>
                <a:latin typeface="Arial"/>
                <a:ea typeface="Arial"/>
                <a:cs typeface="Arial"/>
                <a:sym typeface="Arial"/>
              </a:rPr>
              <a:t>You have the right to go to school. You should be able to learn a profession or continue your studies as far as you can. </a:t>
            </a:r>
            <a:r>
              <a:rPr lang="en-US" sz="1100" b="0" i="0" u="none" strike="noStrike" cap="none" baseline="0" dirty="0">
                <a:solidFill>
                  <a:srgbClr val="000000"/>
                </a:solidFill>
                <a:latin typeface="Arial"/>
                <a:ea typeface="Arial"/>
                <a:cs typeface="Arial"/>
                <a:sym typeface="Arial"/>
              </a:rPr>
              <a:t>(</a:t>
            </a:r>
            <a:r>
              <a:rPr lang="en-US" sz="1100" b="0" i="1" u="none" strike="noStrike" cap="none" baseline="0" dirty="0">
                <a:solidFill>
                  <a:srgbClr val="000000"/>
                </a:solidFill>
                <a:latin typeface="Arial"/>
                <a:ea typeface="Arial"/>
                <a:cs typeface="Arial"/>
                <a:sym typeface="Arial"/>
              </a:rPr>
              <a:t>Article 26, UDHR)</a:t>
            </a: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Say: Let’s see what the </a:t>
            </a:r>
            <a:r>
              <a:rPr lang="en-US" sz="1100" b="0" i="1" u="none" strike="noStrike" cap="none" baseline="0" dirty="0">
                <a:solidFill>
                  <a:srgbClr val="000000"/>
                </a:solidFill>
                <a:latin typeface="Arial"/>
                <a:ea typeface="Arial"/>
                <a:cs typeface="Arial"/>
                <a:sym typeface="Arial"/>
              </a:rPr>
              <a:t>Convention on the Rights of the Child </a:t>
            </a:r>
            <a:r>
              <a:rPr lang="en-US" sz="1100" b="0" i="0" u="none" strike="noStrike" cap="none" baseline="0" dirty="0">
                <a:solidFill>
                  <a:srgbClr val="000000"/>
                </a:solidFill>
                <a:latin typeface="Arial"/>
                <a:ea typeface="Arial"/>
                <a:cs typeface="Arial"/>
                <a:sym typeface="Arial"/>
              </a:rPr>
              <a:t>has to say about education.</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Ask: Who would like to read this for us.</a:t>
            </a:r>
          </a:p>
          <a:p>
            <a:endParaRPr lang="en-US" sz="1100" b="0" i="0" u="none" strike="noStrike" cap="none" baseline="0" dirty="0">
              <a:solidFill>
                <a:srgbClr val="000000"/>
              </a:solidFill>
              <a:latin typeface="Arial"/>
              <a:ea typeface="Arial"/>
              <a:cs typeface="Arial"/>
              <a:sym typeface="Arial"/>
            </a:endParaRPr>
          </a:p>
          <a:p>
            <a:r>
              <a:rPr lang="en-US" sz="1100" b="0" i="1" u="none" strike="noStrike" cap="none" baseline="0" dirty="0">
                <a:solidFill>
                  <a:srgbClr val="000000"/>
                </a:solidFill>
                <a:latin typeface="Arial"/>
                <a:ea typeface="Arial"/>
                <a:cs typeface="Arial"/>
                <a:sym typeface="Arial"/>
              </a:rPr>
              <a:t>Education should prepare you for life. (Article 29, CRC)</a:t>
            </a:r>
          </a:p>
          <a:p>
            <a:endParaRPr lang="en-US" sz="1100" b="0" i="1"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Say: Without an education, you would not know about human rights.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Learning new things can be fun. The things we learn in school help us prepare for the future.</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287860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2" name="Google Shape;49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Who do you think is going to take care of you when you turn 18? (Take all answers.)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Explain: You are going to need to be able to buy food and clothes and to pay for a place to live.</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It would be good to have a job where you could earn money and provide your family with the things they need. And it would be really good if you liked your job.</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Ask: Who would like to share what some jobs are that you hope to do when you grow up?</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(Accept all answers.)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What are you going to do to prepare for a job?</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228600" lvl="0" indent="-228600" algn="l" rtl="0">
              <a:lnSpc>
                <a:spcPct val="100000"/>
              </a:lnSpc>
              <a:spcBef>
                <a:spcPts val="0"/>
              </a:spcBef>
              <a:spcAft>
                <a:spcPts val="0"/>
              </a:spcAft>
              <a:buSzPts val="1400"/>
              <a:buAutoNum type="arabicPeriod"/>
            </a:pPr>
            <a:r>
              <a:rPr lang="en-US" dirty="0"/>
              <a:t>Education makes all other rights possible.</a:t>
            </a:r>
          </a:p>
          <a:p>
            <a:pPr marL="228600" lvl="0" indent="-228600" algn="l" rtl="0">
              <a:lnSpc>
                <a:spcPct val="100000"/>
              </a:lnSpc>
              <a:spcBef>
                <a:spcPts val="0"/>
              </a:spcBef>
              <a:spcAft>
                <a:spcPts val="0"/>
              </a:spcAft>
              <a:buSzPts val="1400"/>
              <a:buAutoNum type="arabicPeriod"/>
            </a:pPr>
            <a:endParaRPr dirty="0"/>
          </a:p>
          <a:p>
            <a:pPr marL="0" lvl="0" indent="0" algn="l" rtl="0">
              <a:lnSpc>
                <a:spcPct val="100000"/>
              </a:lnSpc>
              <a:spcBef>
                <a:spcPts val="0"/>
              </a:spcBef>
              <a:spcAft>
                <a:spcPts val="0"/>
              </a:spcAft>
              <a:buSzPts val="1400"/>
              <a:buNone/>
            </a:pPr>
            <a:r>
              <a:rPr lang="en-US" dirty="0"/>
              <a:t>2. All children have the right to an education.</a:t>
            </a:r>
            <a:endParaRPr dirty="0"/>
          </a:p>
        </p:txBody>
      </p:sp>
    </p:spTree>
    <p:extLst>
      <p:ext uri="{BB962C8B-B14F-4D97-AF65-F5344CB8AC3E}">
        <p14:creationId xmlns:p14="http://schemas.microsoft.com/office/powerpoint/2010/main" val="3904430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8" name="Google Shape;50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Go home and explain to your parents and family why you want to stay in school until you graduate.</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Remind them about the story of Malala, and why you think education is important.</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232780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411955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4" name="Google Shape;52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1267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2" name="Google Shape;53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41623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482402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dirty="0">
                <a:solidFill>
                  <a:schemeClr val="dk1"/>
                </a:solidFill>
              </a:rPr>
              <a:t>WELCOME and WARMUP</a:t>
            </a:r>
            <a:r>
              <a:rPr lang="en-US" dirty="0">
                <a:solidFill>
                  <a:schemeClr val="dk1"/>
                </a:solidFill>
              </a:rPr>
              <a:t>(5 minutes)						 				</a:t>
            </a:r>
            <a:endParaRPr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Greet each child enthusiastically upon arrival, and show her or him where to sit.						Briefly introduce yourself and tell the children how happy and excited you are to be starting this course about human rights.</a:t>
            </a:r>
            <a:br>
              <a:rPr lang="en-US" dirty="0">
                <a:solidFill>
                  <a:schemeClr val="dk1"/>
                </a:solidFill>
              </a:rPr>
            </a:br>
            <a:r>
              <a:rPr lang="en-US" dirty="0">
                <a:solidFill>
                  <a:schemeClr val="dk1"/>
                </a:solidFill>
              </a:rPr>
              <a:t>Explain that you love human rights and </a:t>
            </a:r>
            <a:r>
              <a:rPr lang="en-US" b="1" dirty="0">
                <a:solidFill>
                  <a:schemeClr val="dk1"/>
                </a:solidFill>
              </a:rPr>
              <a:t>that they will, too. </a:t>
            </a:r>
            <a:br>
              <a:rPr lang="en-US" b="1" dirty="0">
                <a:solidFill>
                  <a:schemeClr val="dk1"/>
                </a:solidFill>
              </a:rPr>
            </a:br>
            <a:r>
              <a:rPr lang="en-US" dirty="0">
                <a:solidFill>
                  <a:schemeClr val="dk1"/>
                </a:solidFill>
              </a:rPr>
              <a:t> 						</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Show the picture of the boy in the brickyard.</a:t>
            </a:r>
            <a:endParaRPr dirty="0"/>
          </a:p>
          <a:p>
            <a:pPr marL="0" lvl="0" indent="0" algn="l" rtl="0">
              <a:lnSpc>
                <a:spcPct val="100000"/>
              </a:lnSpc>
              <a:spcBef>
                <a:spcPts val="0"/>
              </a:spcBef>
              <a:spcAft>
                <a:spcPts val="0"/>
              </a:spcAft>
              <a:buClr>
                <a:schemeClr val="dk1"/>
              </a:buClr>
              <a:buSzPts val="1100"/>
              <a:buFont typeface="Arial"/>
              <a:buNone/>
            </a:pPr>
            <a:r>
              <a:rPr lang="en-US" dirty="0"/>
              <a:t>Ask: What’s wrong with this picture? (Accept all answers.)</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1. Education makes all other rights possible.</a:t>
            </a:r>
            <a:endParaRPr dirty="0"/>
          </a:p>
          <a:p>
            <a:pPr marL="0" lvl="0" indent="0" algn="l" rtl="0">
              <a:lnSpc>
                <a:spcPct val="100000"/>
              </a:lnSpc>
              <a:spcBef>
                <a:spcPts val="0"/>
              </a:spcBef>
              <a:spcAft>
                <a:spcPts val="0"/>
              </a:spcAft>
              <a:buSzPts val="1400"/>
              <a:buNone/>
            </a:pPr>
            <a:r>
              <a:rPr lang="en-US" dirty="0"/>
              <a:t>2. All children have the right to an education.</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2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2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2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4807924"/>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dirty="0"/>
          </a:p>
        </p:txBody>
      </p:sp>
      <p:sp>
        <p:nvSpPr>
          <p:cNvPr id="75" name="Google Shape;75;g7372b59db7_0_241"/>
          <p:cNvSpPr txBox="1">
            <a:spLocks noGrp="1"/>
          </p:cNvSpPr>
          <p:nvPr>
            <p:ph type="ftr" idx="11"/>
          </p:nvPr>
        </p:nvSpPr>
        <p:spPr>
          <a:xfrm>
            <a:off x="1562100" y="4807924"/>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dirty="0"/>
          </a:p>
        </p:txBody>
      </p:sp>
      <p:sp>
        <p:nvSpPr>
          <p:cNvPr id="76" name="Google Shape;76;g7372b59db7_0_241"/>
          <p:cNvSpPr txBox="1">
            <a:spLocks noGrp="1"/>
          </p:cNvSpPr>
          <p:nvPr>
            <p:ph type="sldNum" idx="12"/>
          </p:nvPr>
        </p:nvSpPr>
        <p:spPr>
          <a:xfrm>
            <a:off x="3276600" y="4807924"/>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solidFill>
                  <a:srgbClr val="00A5A6"/>
                </a:solidFill>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2530256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141469047"/>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54724224"/>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94788569"/>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267580941"/>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113201824"/>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234721534"/>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dirty="0"/>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409243003"/>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64"/>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64"/>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64"/>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5"/>
        <p:cNvGrpSpPr/>
        <p:nvPr/>
      </p:nvGrpSpPr>
      <p:grpSpPr>
        <a:xfrm>
          <a:off x="0" y="0"/>
          <a:ext cx="0" cy="0"/>
          <a:chOff x="0" y="0"/>
          <a:chExt cx="0" cy="0"/>
        </a:xfrm>
      </p:grpSpPr>
      <p:sp>
        <p:nvSpPr>
          <p:cNvPr id="26" name="Google Shape;26;p66"/>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66"/>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8" name="Google Shape;28;p6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fld id="{00000000-1234-1234-1234-123412341234}" type="slidenum">
              <a:rPr lang="en-US" smtClean="0"/>
              <a:pPr/>
              <a:t>‹#›</a:t>
            </a:fld>
            <a:endParaRPr lang="en-US" dirty="0"/>
          </a:p>
        </p:txBody>
      </p:sp>
      <p:sp>
        <p:nvSpPr>
          <p:cNvPr id="29" name="Google Shape;29;p66"/>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7"/>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7"/>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7"/>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fld id="{00000000-1234-1234-1234-123412341234}" type="slidenum">
              <a:rPr lang="en-US" smtClean="0"/>
              <a:pPr/>
              <a:t>‹#›</a:t>
            </a:fld>
            <a:endParaRPr lang="en-US" dirty="0"/>
          </a:p>
        </p:txBody>
      </p:sp>
      <p:sp>
        <p:nvSpPr>
          <p:cNvPr id="35" name="Google Shape;35;p67"/>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8"/>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8"/>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8"/>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
        <p:nvSpPr>
          <p:cNvPr id="41" name="Google Shape;41;p68"/>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70"/>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70"/>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70"/>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7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
        <p:nvSpPr>
          <p:cNvPr id="53" name="Google Shape;53;p70"/>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70"/>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71"/>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71"/>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71"/>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7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
        <p:nvSpPr>
          <p:cNvPr id="60" name="Google Shape;60;p71"/>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71"/>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72"/>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72"/>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72"/>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72"/>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72"/>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7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dirty="0"/>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3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353030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dirty="0"/>
          </a:p>
        </p:txBody>
      </p:sp>
      <p:sp>
        <p:nvSpPr>
          <p:cNvPr id="7" name="Google Shape;7;p2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2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27"/>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10" name="Google Shape;10;p27" descr="Logo for the Geneva Office for Human Rights Education (3 brown dots over a v with the letters GO-HRE on a white circle)"/>
          <p:cNvPicPr preferRelativeResize="0"/>
          <p:nvPr/>
        </p:nvPicPr>
        <p:blipFill rotWithShape="1">
          <a:blip r:embed="rId19">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6" r:id="rId6"/>
    <p:sldLayoutId id="2147483657" r:id="rId7"/>
    <p:sldLayoutId id="2147483658" r:id="rId8"/>
    <p:sldLayoutId id="2147483722" r:id="rId9"/>
    <p:sldLayoutId id="2147483779" r:id="rId10"/>
    <p:sldLayoutId id="2147483761" r:id="rId11"/>
    <p:sldLayoutId id="2147483762" r:id="rId12"/>
    <p:sldLayoutId id="2147483763" r:id="rId13"/>
    <p:sldLayoutId id="2147483764" r:id="rId14"/>
    <p:sldLayoutId id="2147483765" r:id="rId15"/>
    <p:sldLayoutId id="2147483766" r:id="rId16"/>
    <p:sldLayoutId id="2147483767" r:id="rId1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hyperlink" Target="https://www.youtube.com/watch?v=W_4vgwnbAfE"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1"/>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320" name="Google Shape;320;p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dirty="0">
              <a:solidFill>
                <a:srgbClr val="0B4860"/>
              </a:solidFill>
              <a:latin typeface="Arial"/>
              <a:ea typeface="Arial"/>
              <a:cs typeface="Arial"/>
              <a:sym typeface="Arial"/>
            </a:endParaRPr>
          </a:p>
        </p:txBody>
      </p:sp>
      <p:pic>
        <p:nvPicPr>
          <p:cNvPr id="321" name="Google Shape;321;p1"/>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322" name="Google Shape;322;p1"/>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YOUTH</a:t>
            </a:r>
            <a:endParaRPr dirty="0"/>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AGES 11-16</a:t>
            </a:r>
            <a:endParaRPr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4029815" y="285750"/>
            <a:ext cx="3342382" cy="4572000"/>
          </a:xfrm>
          <a:prstGeom prst="rect">
            <a:avLst/>
          </a:prstGeom>
          <a:noFill/>
          <a:ln>
            <a:noFill/>
          </a:ln>
          <a:effectLst>
            <a:outerShdw blurRad="50800" dist="38100" dir="2700000" algn="tl" rotWithShape="0">
              <a:prstClr val="black">
                <a:alpha val="40000"/>
              </a:prstClr>
            </a:outerShdw>
          </a:effectLst>
        </p:spPr>
      </p:pic>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2C2464AC-DF41-4AE1-8737-2BC4B2AF6A0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
        <p:nvSpPr>
          <p:cNvPr id="8" name="Google Shape;423;p6">
            <a:extLst>
              <a:ext uri="{FF2B5EF4-FFF2-40B4-BE49-F238E27FC236}">
                <a16:creationId xmlns:a16="http://schemas.microsoft.com/office/drawing/2014/main" id="{DDC1C3F6-A024-413A-A648-E9046B3D4434}"/>
              </a:ext>
            </a:extLst>
          </p:cNvPr>
          <p:cNvSpPr txBox="1">
            <a:spLocks noGrp="1"/>
          </p:cNvSpPr>
          <p:nvPr>
            <p:ph type="body" idx="1"/>
          </p:nvPr>
        </p:nvSpPr>
        <p:spPr>
          <a:xfrm>
            <a:off x="877475" y="285750"/>
            <a:ext cx="2798786" cy="45720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400"/>
              <a:buNone/>
            </a:pPr>
            <a:r>
              <a:rPr lang="en-US" sz="3600" dirty="0"/>
              <a:t>What was Rupinder’s problem?</a:t>
            </a:r>
            <a:endParaRPr sz="3600" dirty="0"/>
          </a:p>
        </p:txBody>
      </p:sp>
    </p:spTree>
    <p:extLst>
      <p:ext uri="{BB962C8B-B14F-4D97-AF65-F5344CB8AC3E}">
        <p14:creationId xmlns:p14="http://schemas.microsoft.com/office/powerpoint/2010/main" val="3435907823"/>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Right to an Education</a:t>
            </a:r>
            <a:endParaRPr dirty="0"/>
          </a:p>
        </p:txBody>
      </p:sp>
      <p:sp>
        <p:nvSpPr>
          <p:cNvPr id="447" name="Google Shape;447;p9"/>
          <p:cNvSpPr txBox="1">
            <a:spLocks noGrp="1"/>
          </p:cNvSpPr>
          <p:nvPr>
            <p:ph type="body" idx="1"/>
          </p:nvPr>
        </p:nvSpPr>
        <p:spPr>
          <a:xfrm>
            <a:off x="969264" y="347472"/>
            <a:ext cx="4727186" cy="4420478"/>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600"/>
              </a:spcBef>
              <a:spcAft>
                <a:spcPts val="0"/>
              </a:spcAft>
              <a:buSzPts val="2400"/>
              <a:buNone/>
            </a:pPr>
            <a:r>
              <a:rPr lang="en-US" sz="3000" dirty="0"/>
              <a:t>It is important for children to go to school!</a:t>
            </a:r>
            <a:endParaRPr dirty="0"/>
          </a:p>
        </p:txBody>
      </p:sp>
      <p:sp>
        <p:nvSpPr>
          <p:cNvPr id="449" name="Google Shape;449;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pic>
        <p:nvPicPr>
          <p:cNvPr id="448" name="Google Shape;448;p9" descr="Picture of a stick figure boy with hands on hips used as the introduction logo in the lessons."/>
          <p:cNvPicPr preferRelativeResize="0"/>
          <p:nvPr/>
        </p:nvPicPr>
        <p:blipFill rotWithShape="1">
          <a:blip r:embed="rId3">
            <a:alphaModFix/>
          </a:blip>
          <a:srcRect/>
          <a:stretch/>
        </p:blipFill>
        <p:spPr>
          <a:xfrm>
            <a:off x="6480489" y="1569601"/>
            <a:ext cx="1422932" cy="3017520"/>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10"/>
          <p:cNvSpPr txBox="1">
            <a:spLocks noGrp="1"/>
          </p:cNvSpPr>
          <p:nvPr>
            <p:ph type="body" idx="1"/>
          </p:nvPr>
        </p:nvSpPr>
        <p:spPr>
          <a:xfrm>
            <a:off x="524500" y="1271016"/>
            <a:ext cx="5025908" cy="3281960"/>
          </a:xfrm>
          <a:prstGeom prst="rect">
            <a:avLst/>
          </a:prstGeom>
          <a:noFill/>
          <a:ln>
            <a:noFill/>
          </a:ln>
        </p:spPr>
        <p:txBody>
          <a:bodyPr spcFirstLastPara="1" wrap="square" lIns="91425" tIns="91425" rIns="91425" bIns="91425" anchor="ctr" anchorCtr="0">
            <a:noAutofit/>
          </a:bodyPr>
          <a:lstStyle/>
          <a:p>
            <a:pPr marL="342900" lvl="0" indent="-342900" algn="l" rtl="0">
              <a:lnSpc>
                <a:spcPct val="110000"/>
              </a:lnSpc>
              <a:spcBef>
                <a:spcPts val="600"/>
              </a:spcBef>
              <a:spcAft>
                <a:spcPts val="0"/>
              </a:spcAft>
              <a:buSzPts val="2220"/>
              <a:buChar char="▪"/>
            </a:pPr>
            <a:r>
              <a:rPr lang="en-US" dirty="0"/>
              <a:t>Who would like to remind us what happened to her?</a:t>
            </a:r>
            <a:endParaRPr dirty="0"/>
          </a:p>
          <a:p>
            <a:pPr marL="342900" lvl="0" indent="-342900" algn="l" rtl="0">
              <a:lnSpc>
                <a:spcPct val="110000"/>
              </a:lnSpc>
              <a:spcBef>
                <a:spcPts val="600"/>
              </a:spcBef>
              <a:spcAft>
                <a:spcPts val="0"/>
              </a:spcAft>
              <a:buSzPts val="2220"/>
              <a:buChar char="▪"/>
            </a:pPr>
            <a:r>
              <a:rPr lang="en-US" dirty="0"/>
              <a:t>How do you know that education was important to Malala?</a:t>
            </a:r>
            <a:endParaRPr dirty="0"/>
          </a:p>
          <a:p>
            <a:pPr marL="342900" lvl="0" indent="-342900" algn="l" rtl="0">
              <a:lnSpc>
                <a:spcPct val="110000"/>
              </a:lnSpc>
              <a:spcBef>
                <a:spcPts val="600"/>
              </a:spcBef>
              <a:spcAft>
                <a:spcPts val="0"/>
              </a:spcAft>
              <a:buSzPts val="2220"/>
              <a:buChar char="▪"/>
            </a:pPr>
            <a:r>
              <a:rPr lang="en-US" dirty="0"/>
              <a:t>How do you know that she was brave?</a:t>
            </a:r>
            <a:endParaRPr dirty="0"/>
          </a:p>
          <a:p>
            <a:pPr marL="342900" lvl="0" indent="-342900" algn="l" rtl="0">
              <a:lnSpc>
                <a:spcPct val="110000"/>
              </a:lnSpc>
              <a:spcBef>
                <a:spcPts val="600"/>
              </a:spcBef>
              <a:spcAft>
                <a:spcPts val="0"/>
              </a:spcAft>
              <a:buSzPts val="2220"/>
              <a:buChar char="▪"/>
            </a:pPr>
            <a:r>
              <a:rPr lang="en-US" dirty="0"/>
              <a:t>Why do you think education is important in our community?</a:t>
            </a:r>
            <a:endParaRPr dirty="0"/>
          </a:p>
        </p:txBody>
      </p:sp>
      <p:sp>
        <p:nvSpPr>
          <p:cNvPr id="455" name="Google Shape;455;p10"/>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pic>
        <p:nvPicPr>
          <p:cNvPr id="456" name="Google Shape;456;p10"/>
          <p:cNvPicPr preferRelativeResize="0">
            <a:picLocks noChangeAspect="1"/>
          </p:cNvPicPr>
          <p:nvPr/>
        </p:nvPicPr>
        <p:blipFill>
          <a:blip r:embed="rId3"/>
          <a:srcRect/>
          <a:stretch/>
        </p:blipFill>
        <p:spPr>
          <a:xfrm>
            <a:off x="7795222" y="210961"/>
            <a:ext cx="1097280" cy="876435"/>
          </a:xfrm>
          <a:prstGeom prst="rect">
            <a:avLst/>
          </a:prstGeom>
          <a:noFill/>
          <a:ln>
            <a:noFill/>
          </a:ln>
          <a:effectLst>
            <a:outerShdw blurRad="50800" dist="38100" dir="2700000" algn="tl" rotWithShape="0">
              <a:prstClr val="black">
                <a:alpha val="40000"/>
              </a:prstClr>
            </a:outerShdw>
          </a:effectLst>
        </p:spPr>
      </p:pic>
      <p:pic>
        <p:nvPicPr>
          <p:cNvPr id="457" name="Google Shape;457;p10"/>
          <p:cNvPicPr preferRelativeResize="0">
            <a:picLocks noChangeAspect="1"/>
          </p:cNvPicPr>
          <p:nvPr/>
        </p:nvPicPr>
        <p:blipFill rotWithShape="1">
          <a:blip r:embed="rId4">
            <a:alphaModFix/>
          </a:blip>
          <a:srcRect/>
          <a:stretch/>
        </p:blipFill>
        <p:spPr>
          <a:xfrm>
            <a:off x="5676460" y="1076580"/>
            <a:ext cx="2855089" cy="3657600"/>
          </a:xfrm>
          <a:prstGeom prst="rect">
            <a:avLst/>
          </a:prstGeom>
          <a:noFill/>
          <a:ln>
            <a:noFill/>
          </a:ln>
          <a:effectLst>
            <a:outerShdw blurRad="50800" dist="38100" dir="2700000" algn="tl" rotWithShape="0">
              <a:prstClr val="black">
                <a:alpha val="40000"/>
              </a:prstClr>
            </a:outerShdw>
          </a:effectLst>
        </p:spPr>
      </p:pic>
      <p:sp>
        <p:nvSpPr>
          <p:cNvPr id="6" name="Google Shape;446;p9">
            <a:extLst>
              <a:ext uri="{FF2B5EF4-FFF2-40B4-BE49-F238E27FC236}">
                <a16:creationId xmlns:a16="http://schemas.microsoft.com/office/drawing/2014/main" id="{B3FD97B2-DE89-4E49-AE06-EBBB15474BF5}"/>
              </a:ext>
            </a:extLst>
          </p:cNvPr>
          <p:cNvSpPr txBox="1">
            <a:spLocks noGrp="1"/>
          </p:cNvSpPr>
          <p:nvPr>
            <p:ph type="title"/>
          </p:nvPr>
        </p:nvSpPr>
        <p:spPr>
          <a:xfrm>
            <a:off x="635882" y="24111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Malala</a:t>
            </a:r>
            <a:endParaRPr dirty="0"/>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12"/>
          <p:cNvSpPr txBox="1">
            <a:spLocks noGrp="1"/>
          </p:cNvSpPr>
          <p:nvPr>
            <p:ph type="title"/>
          </p:nvPr>
        </p:nvSpPr>
        <p:spPr>
          <a:xfrm>
            <a:off x="381450" y="24111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Develop &amp; Discuss:</a:t>
            </a:r>
            <a:endParaRPr dirty="0"/>
          </a:p>
        </p:txBody>
      </p:sp>
      <p:sp>
        <p:nvSpPr>
          <p:cNvPr id="471" name="Google Shape;471;p12"/>
          <p:cNvSpPr txBox="1">
            <a:spLocks noGrp="1"/>
          </p:cNvSpPr>
          <p:nvPr>
            <p:ph type="body" idx="1"/>
          </p:nvPr>
        </p:nvSpPr>
        <p:spPr>
          <a:xfrm>
            <a:off x="475488" y="1188527"/>
            <a:ext cx="7682862" cy="3444073"/>
          </a:xfrm>
          <a:prstGeom prst="rect">
            <a:avLst/>
          </a:prstGeom>
          <a:noFill/>
          <a:ln>
            <a:noFill/>
          </a:ln>
        </p:spPr>
        <p:txBody>
          <a:bodyPr spcFirstLastPara="1" wrap="square" lIns="91425" tIns="91425" rIns="91425" bIns="91425" anchor="ctr" anchorCtr="0">
            <a:normAutofit/>
          </a:bodyPr>
          <a:lstStyle/>
          <a:p>
            <a:pPr marL="0" lvl="0" indent="0" algn="l" rtl="0">
              <a:spcBef>
                <a:spcPts val="600"/>
              </a:spcBef>
              <a:spcAft>
                <a:spcPts val="0"/>
              </a:spcAft>
              <a:buSzPts val="2400"/>
              <a:buNone/>
            </a:pPr>
            <a:r>
              <a:rPr lang="en-US" sz="2000" dirty="0"/>
              <a:t>There are places in the world where not every child gets to go to school, especially the girls.</a:t>
            </a:r>
            <a:endParaRPr sz="2000" dirty="0"/>
          </a:p>
          <a:p>
            <a:pPr marL="0" lvl="0" indent="0" algn="l" rtl="0">
              <a:spcBef>
                <a:spcPts val="600"/>
              </a:spcBef>
              <a:spcAft>
                <a:spcPts val="0"/>
              </a:spcAft>
              <a:buSzPts val="2400"/>
              <a:buNone/>
            </a:pPr>
            <a:endParaRPr sz="2000" dirty="0"/>
          </a:p>
          <a:p>
            <a:pPr marL="0" lvl="0" indent="0" algn="l" rtl="0">
              <a:spcBef>
                <a:spcPts val="600"/>
              </a:spcBef>
              <a:spcAft>
                <a:spcPts val="0"/>
              </a:spcAft>
              <a:buSzPts val="2400"/>
              <a:buNone/>
            </a:pPr>
            <a:r>
              <a:rPr lang="en-US" sz="2000" dirty="0"/>
              <a:t>Malala fought for the right of going to school for herself, for the girls in her village, her country (Pakistan) and rest of the world. </a:t>
            </a:r>
            <a:br>
              <a:rPr lang="en-US" sz="2000" dirty="0"/>
            </a:br>
            <a:endParaRPr sz="2000" dirty="0"/>
          </a:p>
        </p:txBody>
      </p:sp>
      <p:sp>
        <p:nvSpPr>
          <p:cNvPr id="472" name="Google Shape;472;p12"/>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pic>
        <p:nvPicPr>
          <p:cNvPr id="473" name="Google Shape;473;p12" descr="Stick figures of three kids running the icon for Develop and Discuss throughout the presentation"/>
          <p:cNvPicPr preferRelativeResize="0"/>
          <p:nvPr/>
        </p:nvPicPr>
        <p:blipFill rotWithShape="1">
          <a:blip r:embed="rId3">
            <a:alphaModFix/>
          </a:blip>
          <a:srcRect/>
          <a:stretch/>
        </p:blipFill>
        <p:spPr>
          <a:xfrm>
            <a:off x="7481559" y="274127"/>
            <a:ext cx="1379953" cy="75075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95332" y="285750"/>
            <a:ext cx="3153336" cy="4572000"/>
          </a:xfrm>
          <a:prstGeom prst="rect">
            <a:avLst/>
          </a:prstGeom>
          <a:noFill/>
          <a:ln>
            <a:noFill/>
          </a:ln>
          <a:effectLst>
            <a:outerShdw blurRad="50800" dist="38100" dir="2700000" algn="tl" rotWithShape="0">
              <a:prstClr val="black">
                <a:alpha val="40000"/>
              </a:prstClr>
            </a:outerShdw>
          </a:effectLst>
        </p:spPr>
      </p:pic>
      <p:pic>
        <p:nvPicPr>
          <p:cNvPr id="5" name="Google Shape;473;p12" descr="Stick figures of three kids running the icon for Develop and Discuss throughout the presentation">
            <a:extLst>
              <a:ext uri="{FF2B5EF4-FFF2-40B4-BE49-F238E27FC236}">
                <a16:creationId xmlns:a16="http://schemas.microsoft.com/office/drawing/2014/main" id="{A2D58B0C-A221-4C33-86E2-BCE4B5FD431F}"/>
              </a:ext>
            </a:extLst>
          </p:cNvPr>
          <p:cNvPicPr preferRelativeResize="0"/>
          <p:nvPr/>
        </p:nvPicPr>
        <p:blipFill rotWithShape="1">
          <a:blip r:embed="rId4">
            <a:alphaModFix/>
          </a:blip>
          <a:srcRect/>
          <a:stretch/>
        </p:blipFill>
        <p:spPr>
          <a:xfrm>
            <a:off x="7481559" y="274127"/>
            <a:ext cx="1379953" cy="75075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13746691"/>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539497" y="274127"/>
            <a:ext cx="7996066" cy="1170632"/>
          </a:xfrm>
          <a:prstGeom prst="rect">
            <a:avLst/>
          </a:prstGeom>
          <a:noFill/>
          <a:ln>
            <a:noFill/>
          </a:ln>
        </p:spPr>
        <p:txBody>
          <a:bodyPr spcFirstLastPara="1" wrap="square" lIns="91425" tIns="45700" rIns="91425" bIns="45700" anchor="ctr" anchorCtr="0">
            <a:noAutofit/>
          </a:bodyPr>
          <a:lstStyle/>
          <a:p>
            <a:pPr lvl="0"/>
            <a:r>
              <a:rPr lang="en-US" sz="2800" dirty="0"/>
              <a:t>Universal Declaration of Human Rights</a:t>
            </a:r>
            <a:br>
              <a:rPr lang="en-US" sz="2400" dirty="0"/>
            </a:br>
            <a:r>
              <a:rPr lang="en-US" sz="3200" dirty="0"/>
              <a:t>Article 26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402336" y="475488"/>
            <a:ext cx="5516693" cy="4403372"/>
          </a:xfrm>
        </p:spPr>
        <p:txBody>
          <a:bodyPr anchor="ctr">
            <a:normAutofit/>
          </a:bodyPr>
          <a:lstStyle/>
          <a:p>
            <a:pPr marL="114300" indent="0">
              <a:buNone/>
            </a:pPr>
            <a:r>
              <a:rPr lang="en-US" dirty="0"/>
              <a:t>You have the right to go to school. You should be able to learn a profession or continue your studies as far as you can.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13;g7341992463_0_180">
            <a:extLst>
              <a:ext uri="{FF2B5EF4-FFF2-40B4-BE49-F238E27FC236}">
                <a16:creationId xmlns:a16="http://schemas.microsoft.com/office/drawing/2014/main" id="{9F9A0F8F-0AE4-40AE-90C7-BEBEF03FF739}"/>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7" name="Google Shape;473;p12" descr="Stick figures of three kids running the icon for Develop and Discuss throughout the presentation">
            <a:extLst>
              <a:ext uri="{FF2B5EF4-FFF2-40B4-BE49-F238E27FC236}">
                <a16:creationId xmlns:a16="http://schemas.microsoft.com/office/drawing/2014/main" id="{564BDED8-8301-4A95-BB79-4D42CFBFC7C1}"/>
              </a:ext>
            </a:extLst>
          </p:cNvPr>
          <p:cNvPicPr preferRelativeResize="0"/>
          <p:nvPr/>
        </p:nvPicPr>
        <p:blipFill rotWithShape="1">
          <a:blip r:embed="rId4">
            <a:alphaModFix/>
          </a:blip>
          <a:srcRect/>
          <a:stretch/>
        </p:blipFill>
        <p:spPr>
          <a:xfrm>
            <a:off x="7481559" y="274127"/>
            <a:ext cx="1379953" cy="75075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1"/>
          <p:cNvSpPr txBox="1">
            <a:spLocks noGrp="1"/>
          </p:cNvSpPr>
          <p:nvPr>
            <p:ph type="title"/>
          </p:nvPr>
        </p:nvSpPr>
        <p:spPr>
          <a:xfrm>
            <a:off x="869149" y="530359"/>
            <a:ext cx="6683795" cy="758945"/>
          </a:xfrm>
          <a:prstGeom prst="rect">
            <a:avLst/>
          </a:prstGeom>
          <a:noFill/>
          <a:ln>
            <a:noFill/>
          </a:ln>
        </p:spPr>
        <p:txBody>
          <a:bodyPr spcFirstLastPara="1" wrap="square" lIns="91425" tIns="91425" rIns="91425" bIns="91425" anchor="ctr" anchorCtr="0">
            <a:noAutofit/>
          </a:bodyPr>
          <a:lstStyle/>
          <a:p>
            <a:pPr lvl="0">
              <a:buSzPts val="3600"/>
            </a:pPr>
            <a:r>
              <a:rPr lang="en-US" sz="2800" dirty="0"/>
              <a:t>Convention on the Rights of the Child</a:t>
            </a:r>
            <a:br>
              <a:rPr lang="en-US" sz="2800" dirty="0"/>
            </a:br>
            <a:r>
              <a:rPr lang="en-US" sz="2800" dirty="0"/>
              <a:t>Article 29</a:t>
            </a:r>
            <a:endParaRPr sz="2400" dirty="0"/>
          </a:p>
        </p:txBody>
      </p:sp>
      <p:sp>
        <p:nvSpPr>
          <p:cNvPr id="440" name="Google Shape;440;p21"/>
          <p:cNvSpPr txBox="1">
            <a:spLocks noGrp="1"/>
          </p:cNvSpPr>
          <p:nvPr>
            <p:ph type="body" idx="1"/>
          </p:nvPr>
        </p:nvSpPr>
        <p:spPr>
          <a:xfrm>
            <a:off x="732997" y="1289305"/>
            <a:ext cx="5000291" cy="2688336"/>
          </a:xfrm>
          <a:prstGeom prst="rect">
            <a:avLst/>
          </a:prstGeom>
          <a:noFill/>
          <a:ln>
            <a:noFill/>
          </a:ln>
        </p:spPr>
        <p:txBody>
          <a:bodyPr spcFirstLastPara="1" wrap="square" lIns="91425" tIns="91425" rIns="91425" bIns="91425" anchor="ctr" anchorCtr="0">
            <a:normAutofit/>
          </a:bodyPr>
          <a:lstStyle/>
          <a:p>
            <a:pPr marL="110490" indent="0">
              <a:lnSpc>
                <a:spcPct val="115000"/>
              </a:lnSpc>
              <a:spcBef>
                <a:spcPts val="600"/>
              </a:spcBef>
              <a:buSzPts val="1860"/>
              <a:buNone/>
            </a:pPr>
            <a:r>
              <a:rPr lang="en-US" sz="3600" dirty="0"/>
              <a:t>Education should prepare you for life.</a:t>
            </a:r>
            <a:endParaRPr sz="3600" dirty="0"/>
          </a:p>
        </p:txBody>
      </p:sp>
      <p:sp>
        <p:nvSpPr>
          <p:cNvPr id="441" name="Google Shape;441;p2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16</a:t>
            </a:fld>
            <a:endParaRPr sz="900" dirty="0"/>
          </a:p>
        </p:txBody>
      </p:sp>
      <p:pic>
        <p:nvPicPr>
          <p:cNvPr id="8" name="Google Shape;224;g833fd71cff_0_87">
            <a:extLst>
              <a:ext uri="{FF2B5EF4-FFF2-40B4-BE49-F238E27FC236}">
                <a16:creationId xmlns:a16="http://schemas.microsoft.com/office/drawing/2014/main" id="{9F09EC24-44D0-4829-BFE7-9CA5E7BF3A8D}"/>
              </a:ext>
            </a:extLst>
          </p:cNvPr>
          <p:cNvPicPr preferRelativeResize="0">
            <a:picLocks noChangeAspect="1"/>
          </p:cNvPicPr>
          <p:nvPr/>
        </p:nvPicPr>
        <p:blipFill>
          <a:blip r:embed="rId3"/>
          <a:srcRect/>
          <a:stretch/>
        </p:blipFill>
        <p:spPr>
          <a:xfrm>
            <a:off x="6019125" y="2264169"/>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0" name="Google Shape;473;p12" descr="Stick figures of three kids running the icon for Develop and Discuss throughout the presentation">
            <a:extLst>
              <a:ext uri="{FF2B5EF4-FFF2-40B4-BE49-F238E27FC236}">
                <a16:creationId xmlns:a16="http://schemas.microsoft.com/office/drawing/2014/main" id="{24A15604-B755-4BED-A4B2-D58A6CE6CA48}"/>
              </a:ext>
            </a:extLst>
          </p:cNvPr>
          <p:cNvPicPr preferRelativeResize="0"/>
          <p:nvPr/>
        </p:nvPicPr>
        <p:blipFill rotWithShape="1">
          <a:blip r:embed="rId4">
            <a:alphaModFix/>
          </a:blip>
          <a:srcRect/>
          <a:stretch/>
        </p:blipFill>
        <p:spPr>
          <a:xfrm>
            <a:off x="7481559" y="274127"/>
            <a:ext cx="1379953" cy="75075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74539333"/>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1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Conclusion</a:t>
            </a:r>
            <a:endParaRPr dirty="0"/>
          </a:p>
        </p:txBody>
      </p:sp>
      <p:sp>
        <p:nvSpPr>
          <p:cNvPr id="495" name="Google Shape;495;p14"/>
          <p:cNvSpPr txBox="1">
            <a:spLocks noGrp="1"/>
          </p:cNvSpPr>
          <p:nvPr>
            <p:ph type="body" idx="1"/>
          </p:nvPr>
        </p:nvSpPr>
        <p:spPr>
          <a:xfrm>
            <a:off x="869150" y="1423193"/>
            <a:ext cx="7035000" cy="3108600"/>
          </a:xfrm>
          <a:prstGeom prst="rect">
            <a:avLst/>
          </a:prstGeom>
          <a:noFill/>
          <a:ln>
            <a:noFill/>
          </a:ln>
        </p:spPr>
        <p:txBody>
          <a:bodyPr spcFirstLastPara="1" wrap="square" lIns="91425" tIns="91425" rIns="91425" bIns="91425" anchor="ctr" anchorCtr="0">
            <a:noAutofit/>
          </a:bodyPr>
          <a:lstStyle/>
          <a:p>
            <a:pPr marL="457200" lvl="0" indent="-342900" algn="l" rtl="0">
              <a:lnSpc>
                <a:spcPct val="115000"/>
              </a:lnSpc>
              <a:spcBef>
                <a:spcPts val="600"/>
              </a:spcBef>
              <a:spcAft>
                <a:spcPts val="0"/>
              </a:spcAft>
              <a:buSzPts val="1800"/>
              <a:buChar char="▪"/>
            </a:pPr>
            <a:r>
              <a:rPr lang="en-US" dirty="0"/>
              <a:t>Who will take care of you are 18?</a:t>
            </a:r>
          </a:p>
          <a:p>
            <a:pPr marL="457200" lvl="0" indent="-342900" algn="l" rtl="0">
              <a:lnSpc>
                <a:spcPct val="115000"/>
              </a:lnSpc>
              <a:spcBef>
                <a:spcPts val="600"/>
              </a:spcBef>
              <a:spcAft>
                <a:spcPts val="0"/>
              </a:spcAft>
              <a:buSzPts val="1800"/>
              <a:buChar char="▪"/>
            </a:pPr>
            <a:endParaRPr dirty="0"/>
          </a:p>
          <a:p>
            <a:pPr marL="457200" lvl="0" indent="-342900" algn="l" rtl="0">
              <a:lnSpc>
                <a:spcPct val="115000"/>
              </a:lnSpc>
              <a:spcBef>
                <a:spcPts val="0"/>
              </a:spcBef>
              <a:spcAft>
                <a:spcPts val="0"/>
              </a:spcAft>
              <a:buSzPts val="1800"/>
              <a:buChar char="▪"/>
            </a:pPr>
            <a:r>
              <a:rPr lang="en-US" dirty="0"/>
              <a:t>What job do you want when you grow up?</a:t>
            </a:r>
          </a:p>
          <a:p>
            <a:pPr marL="114300" lvl="0" indent="0" algn="l" rtl="0">
              <a:lnSpc>
                <a:spcPct val="115000"/>
              </a:lnSpc>
              <a:spcBef>
                <a:spcPts val="0"/>
              </a:spcBef>
              <a:spcAft>
                <a:spcPts val="0"/>
              </a:spcAft>
              <a:buSzPts val="1800"/>
              <a:buNone/>
            </a:pPr>
            <a:r>
              <a:rPr lang="en-US" dirty="0"/>
              <a:t> </a:t>
            </a:r>
            <a:endParaRPr dirty="0"/>
          </a:p>
          <a:p>
            <a:pPr marL="457200" lvl="0" indent="-342900" algn="l" rtl="0">
              <a:lnSpc>
                <a:spcPct val="115000"/>
              </a:lnSpc>
              <a:spcBef>
                <a:spcPts val="0"/>
              </a:spcBef>
              <a:spcAft>
                <a:spcPts val="0"/>
              </a:spcAft>
              <a:buSzPts val="1800"/>
              <a:buChar char="▪"/>
            </a:pPr>
            <a:r>
              <a:rPr lang="en-US" dirty="0"/>
              <a:t>How are you going to prepare for a job?</a:t>
            </a:r>
            <a:endParaRPr dirty="0"/>
          </a:p>
        </p:txBody>
      </p:sp>
      <p:pic>
        <p:nvPicPr>
          <p:cNvPr id="496" name="Google Shape;496;p14" descr="Four stick children holding stars"/>
          <p:cNvPicPr preferRelativeResize="0">
            <a:picLocks noGrp="1" noChangeAspect="1"/>
          </p:cNvPicPr>
          <p:nvPr>
            <p:ph type="body" idx="2"/>
          </p:nvPr>
        </p:nvPicPr>
        <p:blipFill rotWithShape="1">
          <a:blip r:embed="rId3">
            <a:alphaModFix/>
          </a:blip>
          <a:srcRect/>
          <a:stretch/>
        </p:blipFill>
        <p:spPr>
          <a:xfrm>
            <a:off x="7711888" y="203028"/>
            <a:ext cx="1097280" cy="875113"/>
          </a:xfrm>
          <a:prstGeom prst="rect">
            <a:avLst/>
          </a:prstGeom>
          <a:noFill/>
          <a:ln>
            <a:noFill/>
          </a:ln>
          <a:effectLst>
            <a:outerShdw blurRad="50800" dist="38100" dir="2700000" algn="tl" rotWithShape="0">
              <a:prstClr val="black">
                <a:alpha val="40000"/>
              </a:prstClr>
            </a:outerShdw>
          </a:effectLst>
        </p:spPr>
      </p:pic>
      <p:sp>
        <p:nvSpPr>
          <p:cNvPr id="497" name="Google Shape;497;p1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17</a:t>
            </a:fld>
            <a:endParaRPr sz="900" b="1" i="0" u="none" strike="noStrike" cap="none" dirty="0">
              <a:solidFill>
                <a:srgbClr val="00A5A6"/>
              </a:solidFill>
              <a:latin typeface="Arial"/>
              <a:ea typeface="Arial"/>
              <a:cs typeface="Arial"/>
              <a:sym typeface="Aria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463" name="Google Shape;463;p11"/>
          <p:cNvSpPr txBox="1">
            <a:spLocks noGrp="1"/>
          </p:cNvSpPr>
          <p:nvPr>
            <p:ph type="body" idx="1"/>
          </p:nvPr>
        </p:nvSpPr>
        <p:spPr>
          <a:xfrm>
            <a:off x="630937" y="649224"/>
            <a:ext cx="4112102" cy="3983439"/>
          </a:xfrm>
          <a:prstGeom prst="rect">
            <a:avLst/>
          </a:prstGeom>
          <a:noFill/>
          <a:ln>
            <a:noFill/>
          </a:ln>
        </p:spPr>
        <p:txBody>
          <a:bodyPr spcFirstLastPara="1" wrap="square" lIns="91425" tIns="91425" rIns="91425" bIns="91425" anchor="ctr" anchorCtr="0">
            <a:normAutofit/>
          </a:bodyPr>
          <a:lstStyle/>
          <a:p>
            <a:pPr marL="571500" lvl="0" indent="-457200" algn="l" rtl="0">
              <a:lnSpc>
                <a:spcPct val="100000"/>
              </a:lnSpc>
              <a:spcBef>
                <a:spcPts val="600"/>
              </a:spcBef>
              <a:spcAft>
                <a:spcPts val="0"/>
              </a:spcAft>
              <a:buSzPts val="1800"/>
              <a:buFont typeface="+mj-lt"/>
              <a:buAutoNum type="arabicPeriod"/>
            </a:pPr>
            <a:r>
              <a:rPr lang="en-US" dirty="0"/>
              <a:t>Education makes all other rights possible.</a:t>
            </a:r>
            <a:endParaRPr dirty="0"/>
          </a:p>
          <a:p>
            <a:pPr lvl="0" indent="-457200" algn="l" rtl="0">
              <a:lnSpc>
                <a:spcPct val="100000"/>
              </a:lnSpc>
              <a:spcBef>
                <a:spcPts val="600"/>
              </a:spcBef>
              <a:spcAft>
                <a:spcPts val="0"/>
              </a:spcAft>
              <a:buSzPts val="1800"/>
              <a:buFont typeface="+mj-lt"/>
              <a:buAutoNum type="arabicPeriod"/>
            </a:pPr>
            <a:endParaRPr dirty="0"/>
          </a:p>
          <a:p>
            <a:pPr marL="571500" lvl="0" indent="-457200" algn="l" rtl="0">
              <a:lnSpc>
                <a:spcPct val="100000"/>
              </a:lnSpc>
              <a:spcBef>
                <a:spcPts val="600"/>
              </a:spcBef>
              <a:spcAft>
                <a:spcPts val="0"/>
              </a:spcAft>
              <a:buSzPts val="1800"/>
              <a:buFont typeface="+mj-lt"/>
              <a:buAutoNum type="arabicPeriod"/>
            </a:pPr>
            <a:r>
              <a:rPr lang="en-US" dirty="0"/>
              <a:t>All children have the right to an education.</a:t>
            </a:r>
            <a:endParaRPr dirty="0"/>
          </a:p>
        </p:txBody>
      </p:sp>
      <p:pic>
        <p:nvPicPr>
          <p:cNvPr id="464" name="Google Shape;464;p11" descr="Five stick figure children holding star"/>
          <p:cNvPicPr preferRelativeResize="0">
            <a:picLocks noGrp="1"/>
          </p:cNvPicPr>
          <p:nvPr>
            <p:ph type="body" idx="2"/>
          </p:nvPr>
        </p:nvPicPr>
        <p:blipFill rotWithShape="1">
          <a:blip r:embed="rId3">
            <a:alphaModFix/>
          </a:blip>
          <a:stretch/>
        </p:blipFill>
        <p:spPr>
          <a:xfrm>
            <a:off x="4878388" y="1717448"/>
            <a:ext cx="3657600" cy="2721428"/>
          </a:xfrm>
          <a:prstGeom prst="rect">
            <a:avLst/>
          </a:prstGeom>
          <a:noFill/>
          <a:ln>
            <a:noFill/>
          </a:ln>
        </p:spPr>
      </p:pic>
      <p:sp>
        <p:nvSpPr>
          <p:cNvPr id="465" name="Google Shape;465;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dirty="0">
              <a:solidFill>
                <a:srgbClr val="00A5A6"/>
              </a:solidFill>
            </a:endParaRPr>
          </a:p>
        </p:txBody>
      </p:sp>
    </p:spTree>
    <p:extLst>
      <p:ext uri="{BB962C8B-B14F-4D97-AF65-F5344CB8AC3E}">
        <p14:creationId xmlns:p14="http://schemas.microsoft.com/office/powerpoint/2010/main" val="3339440401"/>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1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Challenge  </a:t>
            </a:r>
            <a:endParaRPr dirty="0"/>
          </a:p>
        </p:txBody>
      </p:sp>
      <p:sp>
        <p:nvSpPr>
          <p:cNvPr id="511" name="Google Shape;511;p16"/>
          <p:cNvSpPr txBox="1">
            <a:spLocks noGrp="1"/>
          </p:cNvSpPr>
          <p:nvPr>
            <p:ph type="body" idx="1"/>
          </p:nvPr>
        </p:nvSpPr>
        <p:spPr>
          <a:xfrm>
            <a:off x="557784" y="1444759"/>
            <a:ext cx="4325112" cy="2596889"/>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600"/>
              </a:spcBef>
              <a:spcAft>
                <a:spcPts val="0"/>
              </a:spcAft>
              <a:buClr>
                <a:schemeClr val="dk1"/>
              </a:buClr>
              <a:buSzPts val="1100"/>
              <a:buFont typeface="Arial"/>
              <a:buNone/>
            </a:pPr>
            <a:r>
              <a:rPr lang="en-US" dirty="0"/>
              <a:t>Go home and explain to your parents and family why you want to stay in school until you graduate.</a:t>
            </a:r>
            <a:endParaRPr dirty="0"/>
          </a:p>
          <a:p>
            <a:pPr marL="0" lvl="0" indent="0" rtl="0">
              <a:lnSpc>
                <a:spcPct val="115000"/>
              </a:lnSpc>
              <a:spcBef>
                <a:spcPts val="600"/>
              </a:spcBef>
              <a:spcAft>
                <a:spcPts val="0"/>
              </a:spcAft>
              <a:buSzPts val="2400"/>
              <a:buNone/>
            </a:pPr>
            <a:endParaRPr dirty="0"/>
          </a:p>
        </p:txBody>
      </p:sp>
      <p:pic>
        <p:nvPicPr>
          <p:cNvPr id="512" name="Google Shape;512;p16" descr="A stick person climbing towards the top of a mountain with a flag on top"/>
          <p:cNvPicPr preferRelativeResize="0">
            <a:picLocks noGrp="1"/>
          </p:cNvPicPr>
          <p:nvPr>
            <p:ph type="body" idx="2"/>
          </p:nvPr>
        </p:nvPicPr>
        <p:blipFill rotWithShape="1">
          <a:blip r:embed="rId3">
            <a:alphaModFix/>
          </a:blip>
          <a:stretch/>
        </p:blipFill>
        <p:spPr>
          <a:xfrm>
            <a:off x="5204394" y="2008222"/>
            <a:ext cx="3005588" cy="2139881"/>
          </a:xfrm>
          <a:prstGeom prst="rect">
            <a:avLst/>
          </a:prstGeom>
          <a:noFill/>
          <a:ln>
            <a:noFill/>
          </a:ln>
        </p:spPr>
      </p:pic>
      <p:sp>
        <p:nvSpPr>
          <p:cNvPr id="513" name="Google Shape;513;p1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19</a:t>
            </a:fld>
            <a:endParaRPr sz="900" b="1" i="0" u="none" strike="noStrike" cap="none" dirty="0">
              <a:solidFill>
                <a:srgbClr val="00A5A6"/>
              </a:solidFill>
              <a:latin typeface="Arial"/>
              <a:ea typeface="Arial"/>
              <a:cs typeface="Arial"/>
              <a:sym typeface="Arial"/>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97604396"/>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Review Malala Story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 Do you remember when we talked about Malala a few weeks ago?  Then have a student tell the story.</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08242333"/>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Mini-posters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Gather materials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Have students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863098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dirty="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043459887"/>
              </p:ext>
            </p:extLst>
          </p:nvPr>
        </p:nvGraphicFramePr>
        <p:xfrm>
          <a:off x="734477" y="1587964"/>
          <a:ext cx="7907071" cy="256032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sz="1800"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sz="1800"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48640">
                <a:tc>
                  <a:txBody>
                    <a:bodyPr/>
                    <a:lstStyle/>
                    <a:p>
                      <a:pPr algn="ctr"/>
                      <a:r>
                        <a:rPr lang="en-US" sz="1800"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48640">
                <a:tc>
                  <a:txBody>
                    <a:bodyPr/>
                    <a:lstStyle/>
                    <a:p>
                      <a:pPr algn="ctr"/>
                      <a:r>
                        <a:rPr lang="en-US" sz="1800" dirty="0"/>
                        <a:t>4</a:t>
                      </a:r>
                    </a:p>
                  </a:txBody>
                  <a:tcPr/>
                </a:tc>
                <a:tc>
                  <a:txBody>
                    <a:bodyPr/>
                    <a:lstStyle/>
                    <a:p>
                      <a:r>
                        <a:rPr lang="en-US" sz="1800" dirty="0"/>
                        <a:t>This Little Light of Mine (To hear song): </a:t>
                      </a:r>
                      <a:r>
                        <a:rPr lang="en-US" sz="1800" dirty="0">
                          <a:hlinkClick r:id="rId7"/>
                        </a:rPr>
                        <a:t>https://www.youtube.com/watch?v=W_4vgwnbAfE</a:t>
                      </a:r>
                      <a:endParaRPr lang="en-US" sz="1800"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dirty="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8" name="Google Shape;528;p1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0A5A6"/>
                </a:solidFill>
                <a:latin typeface="Arial"/>
                <a:ea typeface="Arial"/>
                <a:cs typeface="Arial"/>
                <a:sym typeface="Arial"/>
              </a:rPr>
              <a:t>23</a:t>
            </a:fld>
            <a:endParaRPr sz="1200" b="1" i="0" u="none" strike="noStrike" cap="none" dirty="0">
              <a:solidFill>
                <a:srgbClr val="00A5A6"/>
              </a:solidFill>
              <a:latin typeface="Arial"/>
              <a:ea typeface="Arial"/>
              <a:cs typeface="Arial"/>
              <a:sym typeface="Arial"/>
            </a:endParaRPr>
          </a:p>
        </p:txBody>
      </p:sp>
      <p:pic>
        <p:nvPicPr>
          <p:cNvPr id="529" name="Google Shape;529;p18"/>
          <p:cNvPicPr preferRelativeResize="0"/>
          <p:nvPr/>
        </p:nvPicPr>
        <p:blipFill rotWithShape="1">
          <a:blip r:embed="rId3">
            <a:alphaModFix/>
          </a:blip>
          <a:srcRect/>
          <a:stretch/>
        </p:blipFill>
        <p:spPr>
          <a:xfrm>
            <a:off x="1448998" y="1501925"/>
            <a:ext cx="4448774" cy="2889851"/>
          </a:xfrm>
          <a:prstGeom prst="rect">
            <a:avLst/>
          </a:prstGeom>
          <a:noFill/>
          <a:ln>
            <a:noFill/>
          </a:ln>
        </p:spPr>
      </p:pic>
      <p:sp>
        <p:nvSpPr>
          <p:cNvPr id="6" name="Google Shape;184;g82d376985f_0_37">
            <a:extLst>
              <a:ext uri="{FF2B5EF4-FFF2-40B4-BE49-F238E27FC236}">
                <a16:creationId xmlns:a16="http://schemas.microsoft.com/office/drawing/2014/main" id="{002E3345-025E-475E-A68D-377D65CC5FF3}"/>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CAC8544C-F000-453D-A785-D267E73AD99D}"/>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
        <p:nvSpPr>
          <p:cNvPr id="12" name="Google Shape;226;p17">
            <a:extLst>
              <a:ext uri="{FF2B5EF4-FFF2-40B4-BE49-F238E27FC236}">
                <a16:creationId xmlns:a16="http://schemas.microsoft.com/office/drawing/2014/main" id="{5CE5BCD5-0A15-48DB-9A8D-37668C5D206C}"/>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26</a:t>
            </a:r>
            <a:endParaRPr sz="2400" dirty="0"/>
          </a:p>
        </p:txBody>
      </p:sp>
      <p:pic>
        <p:nvPicPr>
          <p:cNvPr id="13" name="Google Shape;213;g7341992463_0_180">
            <a:extLst>
              <a:ext uri="{FF2B5EF4-FFF2-40B4-BE49-F238E27FC236}">
                <a16:creationId xmlns:a16="http://schemas.microsoft.com/office/drawing/2014/main" id="{D02F7614-359F-4BCE-803E-EE28ACB5D07F}"/>
              </a:ext>
            </a:extLst>
          </p:cNvPr>
          <p:cNvPicPr preferRelativeResize="0">
            <a:picLocks noChangeAspect="1"/>
          </p:cNvPicPr>
          <p:nvPr/>
        </p:nvPicPr>
        <p:blipFill>
          <a:blip r:embed="rId5"/>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5049880" cy="3372740"/>
          </a:xfrm>
        </p:spPr>
        <p:txBody>
          <a:bodyPr anchor="ctr">
            <a:normAutofit/>
          </a:bodyPr>
          <a:lstStyle/>
          <a:p>
            <a:pPr marL="114300" indent="0">
              <a:buNone/>
            </a:pPr>
            <a:r>
              <a:rPr lang="en-US" b="0" dirty="0"/>
              <a:t>You have the right to go to school. You should be able to learn a profession or continue your studies as far as you can.</a:t>
            </a:r>
            <a:endParaRPr lang="en-US" dirty="0"/>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13;g7341992463_0_180">
            <a:extLst>
              <a:ext uri="{FF2B5EF4-FFF2-40B4-BE49-F238E27FC236}">
                <a16:creationId xmlns:a16="http://schemas.microsoft.com/office/drawing/2014/main" id="{9F9A0F8F-0AE4-40AE-90C7-BEBEF03FF739}"/>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8" name="Google Shape;184;g82d376985f_0_37">
            <a:extLst>
              <a:ext uri="{FF2B5EF4-FFF2-40B4-BE49-F238E27FC236}">
                <a16:creationId xmlns:a16="http://schemas.microsoft.com/office/drawing/2014/main" id="{C766612B-3BFF-4C7B-BD9E-6FCB7F1DD0F5}"/>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C1B8A2FF-767E-4FC7-9FE8-41159310A95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467998224"/>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5" name="Google Shape;535;p19"/>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600"/>
              </a:spcAft>
              <a:buClr>
                <a:srgbClr val="000000"/>
              </a:buClr>
              <a:buSzPts val="900"/>
              <a:buFont typeface="Arial"/>
              <a:buNone/>
            </a:pPr>
            <a:fld id="{00000000-1234-1234-1234-123412341234}" type="slidenum">
              <a:rPr lang="en-US" sz="900" b="1" i="0" u="none" strike="noStrike" cap="none">
                <a:solidFill>
                  <a:srgbClr val="00A5A6"/>
                </a:solidFill>
                <a:latin typeface="Arial"/>
                <a:ea typeface="Arial"/>
                <a:cs typeface="Arial"/>
                <a:sym typeface="Arial"/>
              </a:rPr>
              <a:t>25</a:t>
            </a:fld>
            <a:endParaRPr sz="900" b="1" i="0" u="none" strike="noStrike" cap="none" dirty="0">
              <a:solidFill>
                <a:srgbClr val="00A5A6"/>
              </a:solidFill>
              <a:latin typeface="Arial"/>
              <a:ea typeface="Arial"/>
              <a:cs typeface="Arial"/>
              <a:sym typeface="Arial"/>
            </a:endParaRPr>
          </a:p>
        </p:txBody>
      </p:sp>
      <p:pic>
        <p:nvPicPr>
          <p:cNvPr id="537" name="Google Shape;537;p19"/>
          <p:cNvPicPr preferRelativeResize="0"/>
          <p:nvPr/>
        </p:nvPicPr>
        <p:blipFill rotWithShape="1">
          <a:blip r:embed="rId3">
            <a:alphaModFix/>
          </a:blip>
          <a:srcRect/>
          <a:stretch/>
        </p:blipFill>
        <p:spPr>
          <a:xfrm>
            <a:off x="885470" y="1597159"/>
            <a:ext cx="5783445" cy="3058931"/>
          </a:xfrm>
          <a:prstGeom prst="rect">
            <a:avLst/>
          </a:prstGeom>
          <a:noFill/>
          <a:ln>
            <a:noFill/>
          </a:ln>
        </p:spPr>
      </p:pic>
      <p:sp>
        <p:nvSpPr>
          <p:cNvPr id="8" name="Google Shape;184;g82d376985f_0_37">
            <a:extLst>
              <a:ext uri="{FF2B5EF4-FFF2-40B4-BE49-F238E27FC236}">
                <a16:creationId xmlns:a16="http://schemas.microsoft.com/office/drawing/2014/main" id="{BB283F90-22CF-4599-9009-1388E94B18B7}"/>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F558B08F-3407-4AA0-AAA8-6E9CF3EF2140}"/>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
        <p:nvSpPr>
          <p:cNvPr id="14" name="Google Shape;439;p21">
            <a:extLst>
              <a:ext uri="{FF2B5EF4-FFF2-40B4-BE49-F238E27FC236}">
                <a16:creationId xmlns:a16="http://schemas.microsoft.com/office/drawing/2014/main" id="{8178DE4E-A469-4022-B28D-4AB0D195437C}"/>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Autofit/>
          </a:bodyPr>
          <a:lstStyle/>
          <a:p>
            <a:pPr lvl="0">
              <a:buSzPts val="3600"/>
            </a:pPr>
            <a:r>
              <a:rPr lang="en-US" sz="2400" dirty="0"/>
              <a:t>Convention on the Rights of the Child</a:t>
            </a:r>
            <a:br>
              <a:rPr lang="en-US" sz="2800" dirty="0"/>
            </a:br>
            <a:r>
              <a:rPr lang="en-US" sz="2800" dirty="0"/>
              <a:t>Article 29</a:t>
            </a:r>
            <a:endParaRPr sz="2400" dirty="0"/>
          </a:p>
        </p:txBody>
      </p:sp>
      <p:pic>
        <p:nvPicPr>
          <p:cNvPr id="15" name="Google Shape;224;g833fd71cff_0_87">
            <a:extLst>
              <a:ext uri="{FF2B5EF4-FFF2-40B4-BE49-F238E27FC236}">
                <a16:creationId xmlns:a16="http://schemas.microsoft.com/office/drawing/2014/main" id="{880E5995-6D7A-4D75-B1FB-D5AA76093C7C}"/>
              </a:ext>
            </a:extLst>
          </p:cNvPr>
          <p:cNvPicPr preferRelativeResize="0">
            <a:picLocks noChangeAspect="1"/>
          </p:cNvPicPr>
          <p:nvPr/>
        </p:nvPicPr>
        <p:blipFill>
          <a:blip r:embed="rId5"/>
          <a:srcRect/>
          <a:stretch/>
        </p:blipFill>
        <p:spPr>
          <a:xfrm>
            <a:off x="6812227" y="2264169"/>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1"/>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Autofit/>
          </a:bodyPr>
          <a:lstStyle/>
          <a:p>
            <a:pPr lvl="0">
              <a:buSzPts val="3600"/>
            </a:pPr>
            <a:r>
              <a:rPr lang="en-US" sz="2400" dirty="0"/>
              <a:t>Convention on the Rights of the Child</a:t>
            </a:r>
            <a:br>
              <a:rPr lang="en-US" sz="2800" dirty="0"/>
            </a:br>
            <a:r>
              <a:rPr lang="en-US" sz="2800" dirty="0"/>
              <a:t>Article 29</a:t>
            </a:r>
            <a:endParaRPr sz="2400" dirty="0"/>
          </a:p>
        </p:txBody>
      </p:sp>
      <p:sp>
        <p:nvSpPr>
          <p:cNvPr id="440" name="Google Shape;440;p21"/>
          <p:cNvSpPr txBox="1">
            <a:spLocks noGrp="1"/>
          </p:cNvSpPr>
          <p:nvPr>
            <p:ph type="body" idx="1"/>
          </p:nvPr>
        </p:nvSpPr>
        <p:spPr>
          <a:xfrm>
            <a:off x="869137" y="1534163"/>
            <a:ext cx="5081389" cy="3108600"/>
          </a:xfrm>
          <a:prstGeom prst="rect">
            <a:avLst/>
          </a:prstGeom>
          <a:noFill/>
          <a:ln>
            <a:noFill/>
          </a:ln>
        </p:spPr>
        <p:txBody>
          <a:bodyPr spcFirstLastPara="1" wrap="square" lIns="91425" tIns="91425" rIns="91425" bIns="91425" anchor="ctr" anchorCtr="0">
            <a:normAutofit/>
          </a:bodyPr>
          <a:lstStyle/>
          <a:p>
            <a:pPr marL="110490" indent="0">
              <a:lnSpc>
                <a:spcPct val="115000"/>
              </a:lnSpc>
              <a:spcBef>
                <a:spcPts val="600"/>
              </a:spcBef>
              <a:buSzPts val="1860"/>
              <a:buNone/>
            </a:pPr>
            <a:r>
              <a:rPr lang="en-US" sz="3600" b="0" dirty="0"/>
              <a:t>Education should prepare you for life.</a:t>
            </a:r>
            <a:endParaRPr sz="3600" b="0" dirty="0"/>
          </a:p>
        </p:txBody>
      </p:sp>
      <p:sp>
        <p:nvSpPr>
          <p:cNvPr id="441" name="Google Shape;441;p2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26</a:t>
            </a:fld>
            <a:endParaRPr sz="900" dirty="0"/>
          </a:p>
        </p:txBody>
      </p:sp>
      <p:pic>
        <p:nvPicPr>
          <p:cNvPr id="8" name="Google Shape;224;g833fd71cff_0_87">
            <a:extLst>
              <a:ext uri="{FF2B5EF4-FFF2-40B4-BE49-F238E27FC236}">
                <a16:creationId xmlns:a16="http://schemas.microsoft.com/office/drawing/2014/main" id="{9F09EC24-44D0-4829-BFE7-9CA5E7BF3A8D}"/>
              </a:ext>
            </a:extLst>
          </p:cNvPr>
          <p:cNvPicPr preferRelativeResize="0">
            <a:picLocks noChangeAspect="1"/>
          </p:cNvPicPr>
          <p:nvPr/>
        </p:nvPicPr>
        <p:blipFill>
          <a:blip r:embed="rId3"/>
          <a:srcRect/>
          <a:stretch/>
        </p:blipFill>
        <p:spPr>
          <a:xfrm>
            <a:off x="6019125" y="2264169"/>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B56CD3E8-4315-4DD6-8FB0-223B826D716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3563F5C2-0E84-4075-91B2-5644B3CF6F6C}"/>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560425757"/>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95332" y="285750"/>
            <a:ext cx="3153336"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60C48BF3-776A-4AA9-BA45-863B5BE8A90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EBDC5B30-DE14-486D-9D84-C9B4F8E2A6A5}"/>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496182523"/>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783099669"/>
              </p:ext>
            </p:extLst>
          </p:nvPr>
        </p:nvGraphicFramePr>
        <p:xfrm>
          <a:off x="365760" y="1190786"/>
          <a:ext cx="8412480" cy="35204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Malala Yousafzai</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 Boy in the Brickyard (from previous lesson)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65008653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Quote: Malala Quote “One Child, One Teacher”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964132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of Human Rights (UDHR) Article 26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29</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72125129"/>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406"/>
        <p:cNvGrpSpPr/>
        <p:nvPr/>
      </p:nvGrpSpPr>
      <p:grpSpPr>
        <a:xfrm>
          <a:off x="0" y="0"/>
          <a:ext cx="0" cy="0"/>
          <a:chOff x="0" y="0"/>
          <a:chExt cx="0" cy="0"/>
        </a:xfrm>
      </p:grpSpPr>
      <p:sp>
        <p:nvSpPr>
          <p:cNvPr id="407" name="Google Shape;407;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dirty="0">
                <a:solidFill>
                  <a:srgbClr val="F2D254"/>
                </a:solidFill>
              </a:rPr>
              <a:t>I Get to Go to School</a:t>
            </a:r>
            <a:br>
              <a:rPr lang="en-US" sz="2800" dirty="0">
                <a:solidFill>
                  <a:srgbClr val="F2D254"/>
                </a:solidFill>
              </a:rPr>
            </a:br>
            <a:br>
              <a:rPr lang="en-US" sz="2800" dirty="0">
                <a:solidFill>
                  <a:srgbClr val="F2D254"/>
                </a:solidFill>
              </a:rPr>
            </a:br>
            <a:r>
              <a:rPr lang="en-US" sz="2800" dirty="0">
                <a:solidFill>
                  <a:srgbClr val="F2D254"/>
                </a:solidFill>
              </a:rPr>
              <a:t>Lesson 10A</a:t>
            </a:r>
            <a:endParaRPr dirty="0">
              <a:solidFill>
                <a:srgbClr val="F2D254"/>
              </a:solidFill>
            </a:endParaRPr>
          </a:p>
        </p:txBody>
      </p:sp>
      <p:pic>
        <p:nvPicPr>
          <p:cNvPr id="408" name="Google Shape;408;p4"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409" name="Google Shape;409;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50F99979-2C65-41FF-8D43-D6D4C40F5BF3}"/>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The Right to Education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dirty="0"/>
              <a:t>Welcome and Warm Up</a:t>
            </a:r>
            <a:endParaRPr dirty="0"/>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dirty="0"/>
            </a:br>
            <a:endParaRPr sz="1572" dirty="0"/>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dirty="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dirty="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496312" y="194086"/>
            <a:ext cx="3995928" cy="4679666"/>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Child Labor</a:t>
            </a:r>
            <a:endParaRPr dirty="0"/>
          </a:p>
        </p:txBody>
      </p:sp>
      <p:sp>
        <p:nvSpPr>
          <p:cNvPr id="423" name="Google Shape;423;p6"/>
          <p:cNvSpPr txBox="1">
            <a:spLocks noGrp="1"/>
          </p:cNvSpPr>
          <p:nvPr>
            <p:ph type="body" idx="1"/>
          </p:nvPr>
        </p:nvSpPr>
        <p:spPr>
          <a:xfrm>
            <a:off x="877475" y="1299665"/>
            <a:ext cx="3589200" cy="31086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400"/>
              <a:buNone/>
            </a:pPr>
            <a:r>
              <a:rPr lang="en-US" b="0" dirty="0"/>
              <a:t>What’s wrong with this picture?</a:t>
            </a:r>
            <a:endParaRPr dirty="0"/>
          </a:p>
        </p:txBody>
      </p:sp>
      <p:sp>
        <p:nvSpPr>
          <p:cNvPr id="424" name="Google Shape;42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pic>
        <p:nvPicPr>
          <p:cNvPr id="425" name="Google Shape;425;p6"/>
          <p:cNvPicPr preferRelativeResize="0"/>
          <p:nvPr/>
        </p:nvPicPr>
        <p:blipFill rotWithShape="1">
          <a:blip r:embed="rId3">
            <a:alphaModFix/>
          </a:blip>
          <a:srcRect/>
          <a:stretch/>
        </p:blipFill>
        <p:spPr>
          <a:xfrm rot="-5400000">
            <a:off x="5276075" y="661265"/>
            <a:ext cx="2992840" cy="4385400"/>
          </a:xfrm>
          <a:prstGeom prst="rect">
            <a:avLst/>
          </a:prstGeom>
          <a:noFill/>
          <a:ln>
            <a:noFill/>
          </a:ln>
          <a:effectLst>
            <a:outerShdw blurRad="50800" dist="38100" dir="2700000" algn="tl" rotWithShape="0">
              <a:prstClr val="black">
                <a:alpha val="40000"/>
              </a:prstClr>
            </a:outerShdw>
          </a:effectLst>
        </p:spPr>
      </p:pic>
      <p:pic>
        <p:nvPicPr>
          <p:cNvPr id="7" name="Google Shape;433;p7" descr="A Small green checkmark in a box the icon used to indicate a review throughout the presentation">
            <a:extLst>
              <a:ext uri="{FF2B5EF4-FFF2-40B4-BE49-F238E27FC236}">
                <a16:creationId xmlns:a16="http://schemas.microsoft.com/office/drawing/2014/main" id="{A51C477B-EE8C-4CD1-9F01-5ED968C62E70}"/>
              </a:ext>
            </a:extLst>
          </p:cNvPr>
          <p:cNvPicPr preferRelativeResize="0">
            <a:picLocks noChangeAspect="1"/>
          </p:cNvPicPr>
          <p:nvPr/>
        </p:nvPicPr>
        <p:blipFill rotWithShape="1">
          <a:blip r:embed="rId4">
            <a:alphaModFix/>
          </a:blip>
          <a:srcRect l="13592" t="13485" r="15709" b="10028"/>
          <a:stretch/>
        </p:blipFill>
        <p:spPr>
          <a:xfrm>
            <a:off x="7839115" y="192135"/>
            <a:ext cx="1014258" cy="1097280"/>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11"/>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463" name="Google Shape;463;p11"/>
          <p:cNvSpPr txBox="1">
            <a:spLocks noGrp="1"/>
          </p:cNvSpPr>
          <p:nvPr>
            <p:ph type="body" idx="1"/>
          </p:nvPr>
        </p:nvSpPr>
        <p:spPr>
          <a:xfrm>
            <a:off x="732997" y="1051560"/>
            <a:ext cx="4010041" cy="3581103"/>
          </a:xfrm>
          <a:prstGeom prst="rect">
            <a:avLst/>
          </a:prstGeom>
          <a:noFill/>
          <a:ln>
            <a:noFill/>
          </a:ln>
        </p:spPr>
        <p:txBody>
          <a:bodyPr spcFirstLastPara="1" wrap="square" lIns="91425" tIns="91425" rIns="91425" bIns="91425" anchor="ctr" anchorCtr="0">
            <a:normAutofit/>
          </a:bodyPr>
          <a:lstStyle/>
          <a:p>
            <a:pPr marL="571500" lvl="0" indent="-457200" algn="l" rtl="0">
              <a:lnSpc>
                <a:spcPct val="100000"/>
              </a:lnSpc>
              <a:spcBef>
                <a:spcPts val="600"/>
              </a:spcBef>
              <a:spcAft>
                <a:spcPts val="0"/>
              </a:spcAft>
              <a:buSzPts val="1800"/>
              <a:buFont typeface="+mj-lt"/>
              <a:buAutoNum type="arabicPeriod"/>
            </a:pPr>
            <a:r>
              <a:rPr lang="en-US" dirty="0"/>
              <a:t>Education makes all other rights possible.</a:t>
            </a:r>
            <a:endParaRPr dirty="0"/>
          </a:p>
          <a:p>
            <a:pPr lvl="0" indent="-457200" algn="l" rtl="0">
              <a:lnSpc>
                <a:spcPct val="100000"/>
              </a:lnSpc>
              <a:spcBef>
                <a:spcPts val="600"/>
              </a:spcBef>
              <a:spcAft>
                <a:spcPts val="0"/>
              </a:spcAft>
              <a:buSzPts val="1800"/>
              <a:buFont typeface="+mj-lt"/>
              <a:buAutoNum type="arabicPeriod"/>
            </a:pPr>
            <a:endParaRPr dirty="0"/>
          </a:p>
          <a:p>
            <a:pPr marL="571500" lvl="0" indent="-457200" algn="l" rtl="0">
              <a:lnSpc>
                <a:spcPct val="100000"/>
              </a:lnSpc>
              <a:spcBef>
                <a:spcPts val="600"/>
              </a:spcBef>
              <a:spcAft>
                <a:spcPts val="0"/>
              </a:spcAft>
              <a:buSzPts val="1800"/>
              <a:buFont typeface="+mj-lt"/>
              <a:buAutoNum type="arabicPeriod"/>
            </a:pPr>
            <a:r>
              <a:rPr lang="en-US" dirty="0"/>
              <a:t>All children have the right to an education.</a:t>
            </a:r>
            <a:endParaRPr dirty="0"/>
          </a:p>
        </p:txBody>
      </p:sp>
      <p:pic>
        <p:nvPicPr>
          <p:cNvPr id="464" name="Google Shape;464;p11" descr="Five stick figure children holding star"/>
          <p:cNvPicPr preferRelativeResize="0">
            <a:picLocks noGrp="1"/>
          </p:cNvPicPr>
          <p:nvPr>
            <p:ph type="body" idx="2"/>
          </p:nvPr>
        </p:nvPicPr>
        <p:blipFill rotWithShape="1">
          <a:blip r:embed="rId3">
            <a:alphaModFix/>
          </a:blip>
          <a:stretch/>
        </p:blipFill>
        <p:spPr>
          <a:xfrm>
            <a:off x="4878388" y="1717448"/>
            <a:ext cx="3657600" cy="2721428"/>
          </a:xfrm>
          <a:prstGeom prst="rect">
            <a:avLst/>
          </a:prstGeom>
          <a:noFill/>
          <a:ln>
            <a:noFill/>
          </a:ln>
        </p:spPr>
      </p:pic>
      <p:sp>
        <p:nvSpPr>
          <p:cNvPr id="465" name="Google Shape;465;p11"/>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dirty="0">
              <a:solidFill>
                <a:srgbClr val="00A5A6"/>
              </a:solidFill>
            </a:endParaRPr>
          </a:p>
        </p:txBody>
      </p:sp>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TotalTime>
  <Words>2316</Words>
  <Application>Microsoft Macintosh PowerPoint</Application>
  <PresentationFormat>On-screen Show (16:9)</PresentationFormat>
  <Paragraphs>265</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I Get to Go to School  Lesson 10A</vt:lpstr>
      <vt:lpstr>Welcome and Warm Up</vt:lpstr>
      <vt:lpstr>PowerPoint Presentation</vt:lpstr>
      <vt:lpstr>This Little Light of Mine</vt:lpstr>
      <vt:lpstr>Child Labor</vt:lpstr>
      <vt:lpstr>Learning Points</vt:lpstr>
      <vt:lpstr>PowerPoint Presentation</vt:lpstr>
      <vt:lpstr>Right to an Education</vt:lpstr>
      <vt:lpstr>Malala</vt:lpstr>
      <vt:lpstr>Develop &amp; Discuss:</vt:lpstr>
      <vt:lpstr>PowerPoint Presentation</vt:lpstr>
      <vt:lpstr>Universal Declaration of Human Rights Article 26</vt:lpstr>
      <vt:lpstr>Convention on the Rights of the Child Article 29</vt:lpstr>
      <vt:lpstr>Conclusion</vt:lpstr>
      <vt:lpstr>Learning Points</vt:lpstr>
      <vt:lpstr>Challenge  </vt:lpstr>
      <vt:lpstr>PowerPoint Presentation</vt:lpstr>
      <vt:lpstr>References</vt:lpstr>
      <vt:lpstr>Resources</vt:lpstr>
      <vt:lpstr>Universal Declaration of Human Rights Article 26</vt:lpstr>
      <vt:lpstr>Universal Declaration of Human Rights Article 26</vt:lpstr>
      <vt:lpstr>Convention on the Rights of the Child Article 29</vt:lpstr>
      <vt:lpstr>Convention on the Rights of the Child Article 29</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13</cp:revision>
  <dcterms:created xsi:type="dcterms:W3CDTF">2020-03-25T22:36:01Z</dcterms:created>
  <dcterms:modified xsi:type="dcterms:W3CDTF">2020-06-10T02:53:36Z</dcterms:modified>
</cp:coreProperties>
</file>