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3" r:id="rId1"/>
  </p:sldMasterIdLst>
  <p:notesMasterIdLst>
    <p:notesMasterId r:id="rId36"/>
  </p:notesMasterIdLst>
  <p:sldIdLst>
    <p:sldId id="256" r:id="rId2"/>
    <p:sldId id="302" r:id="rId3"/>
    <p:sldId id="303" r:id="rId4"/>
    <p:sldId id="259" r:id="rId5"/>
    <p:sldId id="390" r:id="rId6"/>
    <p:sldId id="391" r:id="rId7"/>
    <p:sldId id="392" r:id="rId8"/>
    <p:sldId id="261" r:id="rId9"/>
    <p:sldId id="262" r:id="rId10"/>
    <p:sldId id="389" r:id="rId11"/>
    <p:sldId id="335" r:id="rId12"/>
    <p:sldId id="394" r:id="rId13"/>
    <p:sldId id="266" r:id="rId14"/>
    <p:sldId id="268" r:id="rId15"/>
    <p:sldId id="269" r:id="rId16"/>
    <p:sldId id="272" r:id="rId17"/>
    <p:sldId id="304" r:id="rId18"/>
    <p:sldId id="305" r:id="rId19"/>
    <p:sldId id="395" r:id="rId20"/>
    <p:sldId id="397" r:id="rId21"/>
    <p:sldId id="398" r:id="rId22"/>
    <p:sldId id="399" r:id="rId23"/>
    <p:sldId id="273" r:id="rId24"/>
    <p:sldId id="275" r:id="rId25"/>
    <p:sldId id="276" r:id="rId26"/>
    <p:sldId id="277" r:id="rId27"/>
    <p:sldId id="400" r:id="rId28"/>
    <p:sldId id="279" r:id="rId29"/>
    <p:sldId id="283" r:id="rId30"/>
    <p:sldId id="401" r:id="rId31"/>
    <p:sldId id="308" r:id="rId32"/>
    <p:sldId id="403" r:id="rId33"/>
    <p:sldId id="404" r:id="rId34"/>
    <p:sldId id="282" r:id="rId3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jVlRmagz9hsuwML5DTG++DuQyEE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2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43"/>
    <p:restoredTop sz="92435" autoAdjust="0"/>
  </p:normalViewPr>
  <p:slideViewPr>
    <p:cSldViewPr snapToGrid="0" snapToObjects="1">
      <p:cViewPr varScale="1">
        <p:scale>
          <a:sx n="113" d="100"/>
          <a:sy n="113" d="100"/>
        </p:scale>
        <p:origin x="496" y="176"/>
      </p:cViewPr>
      <p:guideLst/>
    </p:cSldViewPr>
  </p:slideViewPr>
  <p:notesTextViewPr>
    <p:cViewPr>
      <p:scale>
        <a:sx n="1" d="1"/>
        <a:sy n="1" d="1"/>
      </p:scale>
      <p:origin x="0" y="-88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3" Type="http://customschemas.google.com/relationships/presentationmetadata" Target="NUL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
        <p:nvSpPr>
          <p:cNvPr id="312" name="Google Shape;31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100"/>
              <a:buNone/>
            </a:pPr>
            <a:r>
              <a:rPr lang="en-US" dirty="0"/>
              <a:t>1. You have the right to have and express your own opinions.</a:t>
            </a:r>
          </a:p>
          <a:p>
            <a:pPr marL="0" lvl="0" indent="0" algn="l" rtl="0">
              <a:lnSpc>
                <a:spcPct val="100000"/>
              </a:lnSpc>
              <a:spcBef>
                <a:spcPts val="0"/>
              </a:spcBef>
              <a:spcAft>
                <a:spcPts val="0"/>
              </a:spcAft>
              <a:buSzPts val="1100"/>
              <a:buNone/>
            </a:pPr>
            <a:r>
              <a:rPr lang="en-US" dirty="0">
                <a:solidFill>
                  <a:schemeClr val="dk1"/>
                </a:solidFill>
              </a:rPr>
              <a:t>2. You should not be stopped from sharing information with others, including people from other countries.</a:t>
            </a: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3. You have the right to find out things and share what you think with others.</a:t>
            </a:r>
            <a:endParaRPr lang="en-US" dirty="0"/>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Hold up a copy of Article 13 from the CRC with the bottom half covered so that only the first part of it is visible. (Found at the back of the lesson.)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Have a student read the first part: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i="1" dirty="0"/>
              <a:t>You have the right to find out things and share what you think with others, by talking, drawing, writing or in any other way . . .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Explain: That sounds like it is taken from the Universal Declaration of Human Rights that we read earlier. The people who wrote the Convention on the Rights of the Child added something more about when we should NOT say anything.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Remove the cover from the bottom part of Article 13, and have the students read it out loud together:</a:t>
            </a:r>
          </a:p>
          <a:p>
            <a:pPr marL="0" lvl="0" indent="0" algn="l" rtl="0">
              <a:lnSpc>
                <a:spcPct val="100000"/>
              </a:lnSpc>
              <a:spcBef>
                <a:spcPts val="0"/>
              </a:spcBef>
              <a:spcAft>
                <a:spcPts val="0"/>
              </a:spcAft>
              <a:buSzPts val="1400"/>
              <a:buNone/>
            </a:pPr>
            <a:r>
              <a:rPr lang="en-US" dirty="0"/>
              <a:t>. . . unless it harms or offends other people or hurts their rights. </a:t>
            </a:r>
          </a:p>
          <a:p>
            <a:pPr marL="0" lvl="0" indent="0" algn="l" rtl="0">
              <a:lnSpc>
                <a:spcPct val="100000"/>
              </a:lnSpc>
              <a:spcBef>
                <a:spcPts val="0"/>
              </a:spcBef>
              <a:spcAft>
                <a:spcPts val="0"/>
              </a:spcAft>
              <a:buSzPts val="1400"/>
              <a:buNone/>
            </a:pPr>
            <a:r>
              <a:rPr lang="en-US" dirty="0"/>
              <a:t>Explain: This is what the last part of Article 13 says about saying things that are damaging or hurtful to other people.</a:t>
            </a:r>
          </a:p>
        </p:txBody>
      </p:sp>
    </p:spTree>
    <p:extLst>
      <p:ext uri="{BB962C8B-B14F-4D97-AF65-F5344CB8AC3E}">
        <p14:creationId xmlns:p14="http://schemas.microsoft.com/office/powerpoint/2010/main" val="3337122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r>
              <a:rPr lang="en-US" dirty="0"/>
              <a:t>Ask: What kinds of things do you think we should not say, even when we think them?</a:t>
            </a:r>
          </a:p>
          <a:p>
            <a:pPr marL="0" lvl="0" indent="0" algn="l" rtl="0">
              <a:lnSpc>
                <a:spcPct val="100000"/>
              </a:lnSpc>
              <a:spcBef>
                <a:spcPts val="0"/>
              </a:spcBef>
              <a:spcAft>
                <a:spcPts val="0"/>
              </a:spcAft>
              <a:buSzPts val="1400"/>
              <a:buNone/>
            </a:pPr>
            <a:r>
              <a:rPr lang="en-US" dirty="0"/>
              <a:t> </a:t>
            </a:r>
            <a:endParaRPr dirty="0"/>
          </a:p>
          <a:p>
            <a:pPr marL="0" lvl="0" indent="0" algn="l" rtl="0">
              <a:lnSpc>
                <a:spcPct val="100000"/>
              </a:lnSpc>
              <a:spcBef>
                <a:spcPts val="0"/>
              </a:spcBef>
              <a:spcAft>
                <a:spcPts val="0"/>
              </a:spcAft>
              <a:buSzPts val="1400"/>
              <a:buNone/>
            </a:pPr>
            <a:r>
              <a:rPr lang="en-US" dirty="0"/>
              <a:t>• Are there ever times when we shouldn’t say what we’re thinking? What kinds of things? (Allow all answers.) </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 Have you ever heard someone say something that wasn’t true about someone else? </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Explain: We shouldn’t always say what we’re thinking. For example, if you don’t like someone’s food or their clothes or the way they look, it’s not necessary to say anything that might hurt their feelings. Yelling “Fire” in an airport or other crowded public places just for fun could cause a riot.</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3" name="Google Shape;46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r>
              <a:rPr lang="en-US" sz="1100" b="1" i="0" u="none" strike="noStrike" cap="none" baseline="0" dirty="0">
                <a:solidFill>
                  <a:srgbClr val="000000"/>
                </a:solidFill>
                <a:latin typeface="Arial"/>
                <a:ea typeface="Arial"/>
                <a:cs typeface="Arial"/>
                <a:sym typeface="Arial"/>
              </a:rPr>
              <a:t>Activity: Political Cartoons</a:t>
            </a:r>
          </a:p>
          <a:p>
            <a:r>
              <a:rPr lang="en-US" sz="1100" b="0" i="0" u="none" strike="noStrike" cap="none" baseline="0" dirty="0">
                <a:solidFill>
                  <a:srgbClr val="000000"/>
                </a:solidFill>
                <a:latin typeface="Arial"/>
                <a:ea typeface="Arial"/>
                <a:cs typeface="Arial"/>
                <a:sym typeface="Arial"/>
              </a:rPr>
              <a:t>Explain: Some people draw cartoons or make posters as a way of expressing their opinions.</a:t>
            </a:r>
          </a:p>
          <a:p>
            <a:r>
              <a:rPr lang="en-US" sz="1100" b="0" i="0" u="none" strike="noStrike" cap="none" baseline="0" dirty="0">
                <a:solidFill>
                  <a:srgbClr val="000000"/>
                </a:solidFill>
                <a:latin typeface="Arial"/>
                <a:ea typeface="Arial"/>
                <a:cs typeface="Arial"/>
                <a:sym typeface="Arial"/>
              </a:rPr>
              <a:t>Show the cartoon and posters from the end of the lesson as examples.</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2" name="Google Shape;47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900" dirty="0">
                <a:solidFill>
                  <a:schemeClr val="dk1"/>
                </a:solidFill>
              </a:rPr>
              <a:t>Explain: Some people draw cartoons or make posters as a way of expressing their opinions. Show the cartoon and posters from the end of the lesson as examples.</a:t>
            </a:r>
            <a:endParaRPr sz="900" dirty="0">
              <a:solidFill>
                <a:schemeClr val="dk1"/>
              </a:solidFill>
            </a:endParaRPr>
          </a:p>
          <a:p>
            <a:pPr marL="0" lvl="0" indent="0" algn="l" rtl="0">
              <a:lnSpc>
                <a:spcPct val="115000"/>
              </a:lnSpc>
              <a:spcBef>
                <a:spcPts val="900"/>
              </a:spcBef>
              <a:spcAft>
                <a:spcPts val="0"/>
              </a:spcAft>
              <a:buClr>
                <a:schemeClr val="dk1"/>
              </a:buClr>
              <a:buSzPts val="1100"/>
              <a:buFont typeface="Arial"/>
              <a:buNone/>
            </a:pPr>
            <a:r>
              <a:rPr lang="en-US" sz="900" dirty="0">
                <a:solidFill>
                  <a:schemeClr val="dk1"/>
                </a:solidFill>
              </a:rPr>
              <a:t>• Have someone read them.</a:t>
            </a:r>
          </a:p>
          <a:p>
            <a:pPr marL="0" lvl="0" indent="0" algn="l" rtl="0">
              <a:lnSpc>
                <a:spcPct val="115000"/>
              </a:lnSpc>
              <a:spcBef>
                <a:spcPts val="900"/>
              </a:spcBef>
              <a:spcAft>
                <a:spcPts val="0"/>
              </a:spcAft>
              <a:buClr>
                <a:schemeClr val="dk1"/>
              </a:buClr>
              <a:buSzPts val="1100"/>
              <a:buFont typeface="Arial"/>
              <a:buNone/>
            </a:pPr>
            <a:endParaRPr sz="900" dirty="0">
              <a:solidFill>
                <a:schemeClr val="dk1"/>
              </a:solidFill>
            </a:endParaRPr>
          </a:p>
          <a:p>
            <a:pPr marL="0" lvl="0" indent="0" algn="l" rtl="0">
              <a:lnSpc>
                <a:spcPct val="115000"/>
              </a:lnSpc>
              <a:spcBef>
                <a:spcPts val="900"/>
              </a:spcBef>
              <a:spcAft>
                <a:spcPts val="0"/>
              </a:spcAft>
              <a:buClr>
                <a:schemeClr val="dk1"/>
              </a:buClr>
              <a:buSzPts val="1100"/>
              <a:buFont typeface="Arial"/>
              <a:buNone/>
            </a:pPr>
            <a:r>
              <a:rPr lang="en-US" sz="900" dirty="0">
                <a:solidFill>
                  <a:schemeClr val="dk1"/>
                </a:solidFill>
              </a:rPr>
              <a:t>Ask: What is the cartoonist or artist trying to say? </a:t>
            </a:r>
            <a:endParaRPr sz="900" dirty="0">
              <a:solidFill>
                <a:schemeClr val="dk1"/>
              </a:solidFill>
            </a:endParaRPr>
          </a:p>
          <a:p>
            <a:pPr marL="0" lvl="0" indent="0" algn="l" rtl="0">
              <a:lnSpc>
                <a:spcPct val="115000"/>
              </a:lnSpc>
              <a:spcBef>
                <a:spcPts val="1200"/>
              </a:spcBef>
              <a:spcAft>
                <a:spcPts val="0"/>
              </a:spcAft>
              <a:buSzPts val="1400"/>
              <a:buNone/>
            </a:pPr>
            <a:endParaRPr sz="900" dirty="0">
              <a:solidFill>
                <a:schemeClr val="dk1"/>
              </a:solidFill>
            </a:endParaRPr>
          </a:p>
          <a:p>
            <a:pPr marL="0" lvl="0" indent="0" algn="l" rtl="0">
              <a:lnSpc>
                <a:spcPct val="115000"/>
              </a:lnSpc>
              <a:spcBef>
                <a:spcPts val="2300"/>
              </a:spcBef>
              <a:spcAft>
                <a:spcPts val="2100"/>
              </a:spcAft>
              <a:buSzPts val="14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7129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542563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39c94bed9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g839c94bed9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39c94bed9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g839c94bed9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2574646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39c94bed9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g839c94bed9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52225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39c94bed9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g839c94bed9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0878204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9" name="Google Shape;49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t>Divide the children into three or more different groups. </a:t>
            </a: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900"/>
              </a:spcBef>
              <a:spcAft>
                <a:spcPts val="0"/>
              </a:spcAft>
              <a:buClr>
                <a:schemeClr val="dk1"/>
              </a:buClr>
              <a:buSzPts val="1100"/>
              <a:buFont typeface="Arial"/>
              <a:buNone/>
            </a:pPr>
            <a:r>
              <a:rPr lang="en-US" dirty="0"/>
              <a:t>Provide each group with markers or pencils and papers, and have them collaborate to create a cartoon or poster of their own. </a:t>
            </a:r>
          </a:p>
          <a:p>
            <a:pPr marL="0" lvl="0" indent="0" algn="l" rtl="0">
              <a:lnSpc>
                <a:spcPct val="115000"/>
              </a:lnSpc>
              <a:spcBef>
                <a:spcPts val="900"/>
              </a:spcBef>
              <a:spcAft>
                <a:spcPts val="0"/>
              </a:spcAft>
              <a:buClr>
                <a:schemeClr val="dk1"/>
              </a:buClr>
              <a:buSzPts val="1100"/>
              <a:buFont typeface="Arial"/>
              <a:buNone/>
            </a:pPr>
            <a:endParaRPr dirty="0"/>
          </a:p>
          <a:p>
            <a:pPr marL="0" lvl="0" indent="0" algn="l" rtl="0">
              <a:lnSpc>
                <a:spcPct val="115000"/>
              </a:lnSpc>
              <a:spcBef>
                <a:spcPts val="900"/>
              </a:spcBef>
              <a:spcAft>
                <a:spcPts val="0"/>
              </a:spcAft>
              <a:buClr>
                <a:schemeClr val="dk1"/>
              </a:buClr>
              <a:buSzPts val="1100"/>
              <a:buFont typeface="Arial"/>
              <a:buNone/>
            </a:pPr>
            <a:r>
              <a:rPr lang="en-US" dirty="0"/>
              <a:t>Explain: It can be about any situation that is a challenge or worry to them: strict parents, clean water, food, fair treatment from leaders, bedtime or curfews, not enough free time. </a:t>
            </a:r>
          </a:p>
          <a:p>
            <a:pPr marL="0" lvl="0" indent="0" algn="l" rtl="0">
              <a:lnSpc>
                <a:spcPct val="115000"/>
              </a:lnSpc>
              <a:spcBef>
                <a:spcPts val="900"/>
              </a:spcBef>
              <a:spcAft>
                <a:spcPts val="0"/>
              </a:spcAft>
              <a:buClr>
                <a:schemeClr val="dk1"/>
              </a:buClr>
              <a:buSzPts val="1100"/>
              <a:buFont typeface="Arial"/>
              <a:buNone/>
            </a:pPr>
            <a:endParaRPr dirty="0"/>
          </a:p>
          <a:p>
            <a:pPr marL="457200" lvl="0" indent="-298450" algn="l" rtl="0">
              <a:lnSpc>
                <a:spcPct val="115000"/>
              </a:lnSpc>
              <a:spcBef>
                <a:spcPts val="1200"/>
              </a:spcBef>
              <a:spcAft>
                <a:spcPts val="0"/>
              </a:spcAft>
              <a:buClr>
                <a:schemeClr val="dk1"/>
              </a:buClr>
              <a:buSzPts val="1100"/>
              <a:buChar char="●"/>
            </a:pPr>
            <a:r>
              <a:rPr lang="en-US" dirty="0"/>
              <a:t>The poster should not be harmful or offensive to the rights of other people.</a:t>
            </a:r>
          </a:p>
          <a:p>
            <a:pPr marL="457200" lvl="0" indent="-298450" algn="l" rtl="0">
              <a:lnSpc>
                <a:spcPct val="115000"/>
              </a:lnSpc>
              <a:spcBef>
                <a:spcPts val="1200"/>
              </a:spcBef>
              <a:spcAft>
                <a:spcPts val="0"/>
              </a:spcAft>
              <a:buClr>
                <a:schemeClr val="dk1"/>
              </a:buClr>
              <a:buSzPts val="1100"/>
              <a:buChar char="●"/>
            </a:pPr>
            <a:endParaRPr dirty="0"/>
          </a:p>
          <a:p>
            <a:pPr marL="457200" lvl="0" indent="-298450" algn="l" rtl="0">
              <a:lnSpc>
                <a:spcPct val="115000"/>
              </a:lnSpc>
              <a:spcBef>
                <a:spcPts val="0"/>
              </a:spcBef>
              <a:spcAft>
                <a:spcPts val="0"/>
              </a:spcAft>
              <a:buClr>
                <a:schemeClr val="dk1"/>
              </a:buClr>
              <a:buSzPts val="1100"/>
              <a:buChar char="●"/>
            </a:pPr>
            <a:r>
              <a:rPr lang="en-US" dirty="0"/>
              <a:t>Encourage the students to make them simple, not too complicated – allow about 10 minutes.</a:t>
            </a:r>
          </a:p>
          <a:p>
            <a:pPr marL="457200" lvl="0" indent="-298450" algn="l" rtl="0">
              <a:lnSpc>
                <a:spcPct val="115000"/>
              </a:lnSpc>
              <a:spcBef>
                <a:spcPts val="0"/>
              </a:spcBef>
              <a:spcAft>
                <a:spcPts val="0"/>
              </a:spcAft>
              <a:buClr>
                <a:schemeClr val="dk1"/>
              </a:buClr>
              <a:buSzPts val="1100"/>
              <a:buChar char="●"/>
            </a:pPr>
            <a:endParaRPr dirty="0"/>
          </a:p>
          <a:p>
            <a:pPr marL="457200" lvl="0" indent="-298450" algn="l" rtl="0">
              <a:lnSpc>
                <a:spcPct val="115000"/>
              </a:lnSpc>
              <a:spcBef>
                <a:spcPts val="0"/>
              </a:spcBef>
              <a:spcAft>
                <a:spcPts val="0"/>
              </a:spcAft>
              <a:buClr>
                <a:schemeClr val="dk1"/>
              </a:buClr>
              <a:buSzPts val="1100"/>
              <a:buChar char="●"/>
            </a:pPr>
            <a:r>
              <a:rPr lang="en-US" dirty="0"/>
              <a:t>DISPLAY THE POSTERS and have each group choose a spokesperson to explain their work.</a:t>
            </a:r>
            <a:endParaRPr dirty="0"/>
          </a:p>
          <a:p>
            <a:pPr marL="0" lvl="0" indent="0" algn="l" rtl="0">
              <a:lnSpc>
                <a:spcPct val="100000"/>
              </a:lnSpc>
              <a:spcBef>
                <a:spcPts val="2300"/>
              </a:spcBef>
              <a:spcAft>
                <a:spcPts val="0"/>
              </a:spcAft>
              <a:buSzPts val="1400"/>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7" name="Google Shape;51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r>
              <a:rPr lang="en-US" sz="1100" b="0" i="0" u="none" strike="noStrike" cap="none" dirty="0">
                <a:solidFill>
                  <a:srgbClr val="000000"/>
                </a:solidFill>
                <a:effectLst/>
                <a:latin typeface="Arial"/>
                <a:ea typeface="Arial"/>
                <a:cs typeface="Arial"/>
                <a:sym typeface="Arial"/>
              </a:rPr>
              <a:t>Point out “The Right to Freedom of Expression” mini poster on the wall with the others.</a:t>
            </a:r>
          </a:p>
          <a:p>
            <a:r>
              <a:rPr lang="en-US" sz="1100" b="0" i="0" u="none" strike="noStrike" cap="none" dirty="0">
                <a:solidFill>
                  <a:srgbClr val="000000"/>
                </a:solidFill>
                <a:effectLst/>
                <a:latin typeface="Arial"/>
                <a:ea typeface="Arial"/>
                <a:cs typeface="Arial"/>
                <a:sym typeface="Arial"/>
              </a:rPr>
              <a:t>Explain: Freedom of Expression is great but it is also complicated. Like all of our human rights, it</a:t>
            </a:r>
          </a:p>
          <a:p>
            <a:r>
              <a:rPr lang="en-US" sz="1100" b="0" i="0" u="none" strike="noStrike" cap="none" dirty="0">
                <a:solidFill>
                  <a:srgbClr val="000000"/>
                </a:solidFill>
                <a:effectLst/>
                <a:latin typeface="Arial"/>
                <a:ea typeface="Arial"/>
                <a:cs typeface="Arial"/>
                <a:sym typeface="Arial"/>
              </a:rPr>
              <a:t>also includes a responsibility.</a:t>
            </a:r>
          </a:p>
          <a:p>
            <a:r>
              <a:rPr lang="en-US" sz="1100" b="0" i="0" u="none" strike="noStrike" cap="none" dirty="0">
                <a:solidFill>
                  <a:srgbClr val="000000"/>
                </a:solidFill>
                <a:effectLst/>
                <a:latin typeface="Arial"/>
                <a:ea typeface="Arial"/>
                <a:cs typeface="Arial"/>
                <a:sym typeface="Arial"/>
              </a:rPr>
              <a:t>Ask: What does this right include? (The right to our own opinions and the right to express</a:t>
            </a:r>
          </a:p>
          <a:p>
            <a:r>
              <a:rPr lang="en-US" sz="1100" b="0" i="0" u="none" strike="noStrike" cap="none" dirty="0">
                <a:solidFill>
                  <a:srgbClr val="000000"/>
                </a:solidFill>
                <a:effectLst/>
                <a:latin typeface="Arial"/>
                <a:ea typeface="Arial"/>
                <a:cs typeface="Arial"/>
                <a:sym typeface="Arial"/>
              </a:rPr>
              <a:t>them, and the right to look for new ideas and share them.) •</a:t>
            </a:r>
          </a:p>
          <a:p>
            <a:r>
              <a:rPr lang="en-US" sz="1100" b="0" i="0" u="none" strike="noStrike" cap="none" dirty="0">
                <a:solidFill>
                  <a:srgbClr val="000000"/>
                </a:solidFill>
                <a:effectLst/>
                <a:latin typeface="Arial"/>
                <a:ea typeface="Arial"/>
                <a:cs typeface="Arial"/>
                <a:sym typeface="Arial"/>
              </a:rPr>
              <a:t> And what is our responsibility?</a:t>
            </a:r>
          </a:p>
          <a:p>
            <a:r>
              <a:rPr lang="en-US" sz="1100" b="0" i="0" u="none" strike="noStrike" cap="none" dirty="0">
                <a:solidFill>
                  <a:srgbClr val="000000"/>
                </a:solidFill>
                <a:effectLst/>
                <a:latin typeface="Arial"/>
                <a:ea typeface="Arial"/>
                <a:cs typeface="Arial"/>
                <a:sym typeface="Arial"/>
              </a:rPr>
              <a:t>Guide the participants to understand that we have a responsibility to make sure we don’t say</a:t>
            </a:r>
          </a:p>
          <a:p>
            <a:r>
              <a:rPr lang="en-US" sz="1100" b="0" i="0" u="none" strike="noStrike" cap="none" dirty="0">
                <a:solidFill>
                  <a:srgbClr val="000000"/>
                </a:solidFill>
                <a:effectLst/>
                <a:latin typeface="Arial"/>
                <a:ea typeface="Arial"/>
                <a:cs typeface="Arial"/>
                <a:sym typeface="Arial"/>
              </a:rPr>
              <a:t>things that will:</a:t>
            </a:r>
          </a:p>
          <a:p>
            <a:r>
              <a:rPr lang="en-US" sz="1100" b="0" i="0" u="none" strike="noStrike" cap="none" dirty="0">
                <a:solidFill>
                  <a:srgbClr val="000000"/>
                </a:solidFill>
                <a:effectLst/>
                <a:latin typeface="Arial"/>
                <a:ea typeface="Arial"/>
                <a:cs typeface="Arial"/>
                <a:sym typeface="Arial"/>
              </a:rPr>
              <a:t>• Hurt other people</a:t>
            </a:r>
          </a:p>
          <a:p>
            <a:r>
              <a:rPr lang="en-US" sz="1100" b="0" i="0" u="none" strike="noStrike" cap="none" dirty="0">
                <a:solidFill>
                  <a:srgbClr val="000000"/>
                </a:solidFill>
                <a:effectLst/>
                <a:latin typeface="Arial"/>
                <a:ea typeface="Arial"/>
                <a:cs typeface="Arial"/>
                <a:sym typeface="Arial"/>
              </a:rPr>
              <a:t>• Or put them in danger</a:t>
            </a:r>
          </a:p>
          <a:p>
            <a:r>
              <a:rPr lang="en-US" sz="1100" b="0" i="0" u="none" strike="noStrike" cap="none" dirty="0">
                <a:solidFill>
                  <a:srgbClr val="000000"/>
                </a:solidFill>
                <a:effectLst/>
                <a:latin typeface="Arial"/>
                <a:ea typeface="Arial"/>
                <a:cs typeface="Arial"/>
                <a:sym typeface="Arial"/>
              </a:rPr>
              <a:t>• Or that are not true</a:t>
            </a:r>
          </a:p>
          <a:p>
            <a:r>
              <a:rPr lang="en-US" sz="1100" b="0" i="0" u="none" strike="noStrike" cap="none" dirty="0">
                <a:solidFill>
                  <a:srgbClr val="000000"/>
                </a:solidFill>
                <a:effectLst/>
                <a:latin typeface="Arial"/>
                <a:ea typeface="Arial"/>
                <a:cs typeface="Arial"/>
                <a:sym typeface="Arial"/>
              </a:rPr>
              <a:t>Explain: We also have the responsibility to make sure the things we hear are true and accurate</a:t>
            </a:r>
          </a:p>
          <a:p>
            <a:r>
              <a:rPr lang="en-US" sz="1100" b="0" i="0" u="none" strike="noStrike" cap="none" dirty="0">
                <a:solidFill>
                  <a:srgbClr val="000000"/>
                </a:solidFill>
                <a:effectLst/>
                <a:latin typeface="Arial"/>
                <a:ea typeface="Arial"/>
                <a:cs typeface="Arial"/>
                <a:sym typeface="Arial"/>
              </a:rPr>
              <a:t>before we repeat them to other people.</a:t>
            </a:r>
          </a:p>
          <a:p>
            <a:r>
              <a:rPr lang="en-US" sz="1100" b="0" i="0" u="none" strike="noStrike" cap="none" dirty="0">
                <a:solidFill>
                  <a:srgbClr val="000000"/>
                </a:solidFill>
                <a:effectLst/>
                <a:latin typeface="Arial"/>
                <a:ea typeface="Arial"/>
                <a:cs typeface="Arial"/>
                <a:sym typeface="Arial"/>
              </a:rPr>
              <a:t>Ask: How can we know what is true? (Accept all answers.)</a:t>
            </a:r>
          </a:p>
          <a:p>
            <a:r>
              <a:rPr lang="en-US" sz="1100" b="0" i="0" u="none" strike="noStrike" cap="none" dirty="0">
                <a:solidFill>
                  <a:srgbClr val="000000"/>
                </a:solidFill>
                <a:effectLst/>
                <a:latin typeface="Arial"/>
                <a:ea typeface="Arial"/>
                <a:cs typeface="Arial"/>
                <a:sym typeface="Arial"/>
              </a:rPr>
              <a:t>Say: Going to school helps us learn how to study and find out things for ourselves.</a:t>
            </a:r>
          </a:p>
          <a:p>
            <a:r>
              <a:rPr lang="en-US" sz="1100" b="0" i="0" u="none" strike="noStrike" cap="none" dirty="0">
                <a:solidFill>
                  <a:srgbClr val="000000"/>
                </a:solidFill>
                <a:effectLst/>
                <a:latin typeface="Arial"/>
                <a:ea typeface="Arial"/>
                <a:cs typeface="Arial"/>
                <a:sym typeface="Arial"/>
              </a:rPr>
              <a:t>We can study subjects like science and history.</a:t>
            </a:r>
          </a:p>
          <a:p>
            <a:r>
              <a:rPr lang="en-US" sz="1100" b="0" i="0" u="none" strike="noStrike" cap="none" dirty="0">
                <a:solidFill>
                  <a:srgbClr val="000000"/>
                </a:solidFill>
                <a:effectLst/>
                <a:latin typeface="Arial"/>
                <a:ea typeface="Arial"/>
                <a:cs typeface="Arial"/>
                <a:sym typeface="Arial"/>
              </a:rPr>
              <a:t>We can listen to people who have more experience than we do.</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numCol="1"/>
          <a:lstStyle/>
          <a:p>
            <a:r>
              <a:rPr lang="en-US" sz="1100" b="0" i="0" u="none" strike="noStrike" cap="none" dirty="0">
                <a:solidFill>
                  <a:srgbClr val="000000"/>
                </a:solidFill>
                <a:effectLst/>
                <a:latin typeface="Arial"/>
                <a:ea typeface="Arial"/>
                <a:cs typeface="Arial"/>
                <a:sym typeface="Arial"/>
              </a:rPr>
              <a:t>What is our responsibility?</a:t>
            </a:r>
          </a:p>
          <a:p>
            <a:endParaRPr lang="en-US" sz="1100" b="0" i="0" u="none" strike="noStrike" cap="none" dirty="0">
              <a:solidFill>
                <a:srgbClr val="000000"/>
              </a:solidFill>
              <a:effectLst/>
              <a:latin typeface="Arial"/>
              <a:ea typeface="Arial"/>
              <a:cs typeface="Arial"/>
              <a:sym typeface="Arial"/>
            </a:endParaRPr>
          </a:p>
          <a:p>
            <a:r>
              <a:rPr lang="en-US" dirty="0"/>
              <a:t>We have a responsibility to make sure we don’t say things that will:</a:t>
            </a:r>
          </a:p>
          <a:p>
            <a:endParaRPr lang="en-US" dirty="0"/>
          </a:p>
          <a:p>
            <a:pPr lvl="1"/>
            <a:r>
              <a:rPr lang="en-US" dirty="0"/>
              <a:t>Hurt other people</a:t>
            </a:r>
          </a:p>
          <a:p>
            <a:pPr lvl="1"/>
            <a:endParaRPr lang="en-US" dirty="0"/>
          </a:p>
          <a:p>
            <a:pPr lvl="1"/>
            <a:r>
              <a:rPr lang="en-US" dirty="0"/>
              <a:t>or put them in danger</a:t>
            </a:r>
          </a:p>
          <a:p>
            <a:pPr lvl="1"/>
            <a:endParaRPr lang="en-US" dirty="0"/>
          </a:p>
          <a:p>
            <a:pPr lvl="1"/>
            <a:r>
              <a:rPr lang="en-US" dirty="0"/>
              <a:t>o</a:t>
            </a:r>
            <a:r>
              <a:rPr lang="en-US"/>
              <a:t>r </a:t>
            </a:r>
            <a:r>
              <a:rPr lang="en-US" dirty="0"/>
              <a:t>that are not true.</a:t>
            </a:r>
          </a:p>
        </p:txBody>
      </p:sp>
    </p:spTree>
    <p:extLst>
      <p:ext uri="{BB962C8B-B14F-4D97-AF65-F5344CB8AC3E}">
        <p14:creationId xmlns:p14="http://schemas.microsoft.com/office/powerpoint/2010/main" val="35037822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numCol="1"/>
          <a:lstStyle/>
          <a:p>
            <a:r>
              <a:rPr lang="en-US" sz="1100" b="0" i="0" u="none" strike="noStrike" cap="none" dirty="0">
                <a:solidFill>
                  <a:srgbClr val="000000"/>
                </a:solidFill>
                <a:effectLst/>
                <a:latin typeface="Arial"/>
                <a:ea typeface="Arial"/>
                <a:cs typeface="Arial"/>
                <a:sym typeface="Arial"/>
              </a:rPr>
              <a:t>We also have the responsibility to make sure the things we hear are true and accurate before we repeat them to other people. </a:t>
            </a:r>
          </a:p>
          <a:p>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Ask: How can we know what is true? (Accept all answers.)</a:t>
            </a:r>
          </a:p>
          <a:p>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Say: Going to school helps us learn how to study and find out things for ourselves.</a:t>
            </a:r>
          </a:p>
          <a:p>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We can study subjects like science and history.</a:t>
            </a:r>
          </a:p>
          <a:p>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We can listen to people who have more experience than we do.</a:t>
            </a:r>
          </a:p>
        </p:txBody>
      </p:sp>
    </p:spTree>
    <p:extLst>
      <p:ext uri="{BB962C8B-B14F-4D97-AF65-F5344CB8AC3E}">
        <p14:creationId xmlns:p14="http://schemas.microsoft.com/office/powerpoint/2010/main" val="25711901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100"/>
              <a:buNone/>
            </a:pPr>
            <a:r>
              <a:rPr lang="en-US" dirty="0"/>
              <a:t>1. You have the right to have and express your own opinions.</a:t>
            </a:r>
          </a:p>
          <a:p>
            <a:pPr marL="0" lvl="0" indent="0" algn="l" rtl="0">
              <a:lnSpc>
                <a:spcPct val="100000"/>
              </a:lnSpc>
              <a:spcBef>
                <a:spcPts val="0"/>
              </a:spcBef>
              <a:spcAft>
                <a:spcPts val="0"/>
              </a:spcAft>
              <a:buSzPts val="1100"/>
              <a:buNone/>
            </a:pPr>
            <a:r>
              <a:rPr lang="en-US" dirty="0">
                <a:solidFill>
                  <a:schemeClr val="dk1"/>
                </a:solidFill>
              </a:rPr>
              <a:t>2. You should not be stopped from sharing information with others, including people from other countries.</a:t>
            </a: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3. You have the right to find out things and share what you think with others.</a:t>
            </a:r>
            <a:endParaRPr lang="en-US" dirty="0"/>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835241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6" name="Google Shape;53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139700" indent="0">
              <a:lnSpc>
                <a:spcPct val="115000"/>
              </a:lnSpc>
              <a:buSzPct val="100000"/>
              <a:buNone/>
            </a:pPr>
            <a:r>
              <a:rPr lang="en-US" sz="800" dirty="0"/>
              <a:t>Say:  </a:t>
            </a:r>
            <a:r>
              <a:rPr lang="en-US" sz="1100" b="0" i="0" u="none" strike="noStrike" cap="none" baseline="0" dirty="0">
                <a:solidFill>
                  <a:srgbClr val="000000"/>
                </a:solidFill>
                <a:latin typeface="Arial"/>
                <a:ea typeface="Arial"/>
                <a:cs typeface="Arial"/>
                <a:sym typeface="Arial"/>
              </a:rPr>
              <a:t>This week, speak kindly to those around you, including your family and friends.</a:t>
            </a:r>
            <a:endParaRPr lang="en-US" sz="800" dirty="0"/>
          </a:p>
          <a:p>
            <a:pPr marL="139700" indent="0">
              <a:lnSpc>
                <a:spcPct val="115000"/>
              </a:lnSpc>
              <a:buSzPct val="100000"/>
              <a:buNone/>
            </a:pPr>
            <a:endParaRPr lang="en-US" sz="800" dirty="0"/>
          </a:p>
          <a:p>
            <a:pPr marL="139700" indent="0">
              <a:lnSpc>
                <a:spcPct val="115000"/>
              </a:lnSpc>
              <a:buSzPct val="100000"/>
              <a:buNone/>
            </a:pPr>
            <a:r>
              <a:rPr lang="en-US" sz="800" dirty="0"/>
              <a:t>Continue to look for people to share your ideas with, and listen to their ideas.</a:t>
            </a:r>
          </a:p>
          <a:p>
            <a:pPr marL="139700" indent="0">
              <a:lnSpc>
                <a:spcPct val="115000"/>
              </a:lnSpc>
              <a:buSzPct val="100000"/>
              <a:buNone/>
            </a:pPr>
            <a:endParaRPr lang="en-US" sz="800" dirty="0"/>
          </a:p>
          <a:p>
            <a:pPr marL="139700" indent="0">
              <a:lnSpc>
                <a:spcPct val="115000"/>
              </a:lnSpc>
              <a:buSzPct val="100000"/>
              <a:buNone/>
            </a:pPr>
            <a:r>
              <a:rPr lang="en-US" sz="800" dirty="0"/>
              <a:t>Practice thinking carefully before you express yourself so that you don’t offend someone or hurt their feelings.</a:t>
            </a:r>
          </a:p>
          <a:p>
            <a:pPr marL="139700" indent="0">
              <a:lnSpc>
                <a:spcPct val="115000"/>
              </a:lnSpc>
              <a:buSzPct val="100000"/>
              <a:buNone/>
            </a:pPr>
            <a:endParaRPr lang="en-US" sz="800" dirty="0"/>
          </a:p>
          <a:p>
            <a:pPr marL="139700" indent="0">
              <a:lnSpc>
                <a:spcPct val="115000"/>
              </a:lnSpc>
              <a:buSzPct val="100000"/>
              <a:buNone/>
            </a:pPr>
            <a:r>
              <a:rPr lang="en-US" sz="800" dirty="0">
                <a:solidFill>
                  <a:schemeClr val="dk1"/>
                </a:solidFill>
              </a:rPr>
              <a:t>I can hardly wait to see you again next time. Have a wonderful week!</a:t>
            </a:r>
            <a:endParaRPr sz="800"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
        <p:nvSpPr>
          <p:cNvPr id="568" name="Google Shape;56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lang="en-US" dirty="0"/>
          </a:p>
        </p:txBody>
      </p:sp>
    </p:spTree>
    <p:extLst>
      <p:ext uri="{BB962C8B-B14F-4D97-AF65-F5344CB8AC3E}">
        <p14:creationId xmlns:p14="http://schemas.microsoft.com/office/powerpoint/2010/main" val="3595677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0" name="Google Shape;560;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371741aa8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7371741aa8_0_3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8" name="Google Shape;40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SzPts val="1400"/>
              <a:buNone/>
            </a:pPr>
            <a:r>
              <a:rPr lang="en-US"/>
              <a:t>Say: Last time we talked about the right to freedom of expression. What do you remember about the story of Malala? (Remind the students if necessary.) </a:t>
            </a:r>
            <a:endParaRPr/>
          </a:p>
          <a:p>
            <a:pPr marL="0" lvl="0" indent="0" algn="l" rtl="0">
              <a:lnSpc>
                <a:spcPct val="100000"/>
              </a:lnSpc>
              <a:spcBef>
                <a:spcPts val="0"/>
              </a:spcBef>
              <a:spcAft>
                <a:spcPts val="0"/>
              </a:spcAft>
              <a:buSzPts val="1400"/>
              <a:buNone/>
            </a:pPr>
            <a:r>
              <a:rPr lang="en-US"/>
              <a:t>• How did the people who didn’t want her to express her ideas try to stop her? </a:t>
            </a:r>
            <a:endParaRPr/>
          </a:p>
          <a:p>
            <a:pPr marL="0" lvl="0" indent="0" algn="l" rtl="0">
              <a:lnSpc>
                <a:spcPct val="100000"/>
              </a:lnSpc>
              <a:spcBef>
                <a:spcPts val="0"/>
              </a:spcBef>
              <a:spcAft>
                <a:spcPts val="0"/>
              </a:spcAft>
              <a:buSzPts val="1400"/>
              <a:buNone/>
            </a:pPr>
            <a:r>
              <a:rPr lang="en-US"/>
              <a:t>• Why were they not successful? </a:t>
            </a:r>
            <a:endParaRPr/>
          </a:p>
          <a:p>
            <a:pPr marL="0" lvl="0" indent="0" algn="l" rtl="0">
              <a:lnSpc>
                <a:spcPct val="100000"/>
              </a:lnSpc>
              <a:spcBef>
                <a:spcPts val="0"/>
              </a:spcBef>
              <a:spcAft>
                <a:spcPts val="0"/>
              </a:spcAft>
              <a:buSzPts val="1400"/>
              <a:buNone/>
            </a:pPr>
            <a:r>
              <a:rPr lang="en-US"/>
              <a:t>• Who can tell us what “evolving capacities” means? (Your ability to take care of yourself grows or evolves as you mature and have more experience in making good choices.) </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6" name="Google Shape;41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Say: Remember you have the right to find out things and share what you think with others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35"/>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5"/>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35"/>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3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7"/>
        <p:cNvGrpSpPr/>
        <p:nvPr/>
      </p:nvGrpSpPr>
      <p:grpSpPr>
        <a:xfrm>
          <a:off x="0" y="0"/>
          <a:ext cx="0" cy="0"/>
          <a:chOff x="0" y="0"/>
          <a:chExt cx="0" cy="0"/>
        </a:xfrm>
      </p:grpSpPr>
      <p:sp>
        <p:nvSpPr>
          <p:cNvPr id="78" name="Google Shape;78;p38"/>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numCol="1"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08711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47"/>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7"/>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4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47"/>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47"/>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97131594"/>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29297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7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7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 name="Google Shape;19;p7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
        <p:cNvGrpSpPr/>
        <p:nvPr/>
      </p:nvGrpSpPr>
      <p:grpSpPr>
        <a:xfrm>
          <a:off x="0" y="0"/>
          <a:ext cx="0" cy="0"/>
          <a:chOff x="0" y="0"/>
          <a:chExt cx="0" cy="0"/>
        </a:xfrm>
      </p:grpSpPr>
      <p:sp>
        <p:nvSpPr>
          <p:cNvPr id="21" name="Google Shape;21;p71"/>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71"/>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71"/>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5"/>
        <p:cNvGrpSpPr/>
        <p:nvPr/>
      </p:nvGrpSpPr>
      <p:grpSpPr>
        <a:xfrm>
          <a:off x="0" y="0"/>
          <a:ext cx="0" cy="0"/>
          <a:chOff x="0" y="0"/>
          <a:chExt cx="0" cy="0"/>
        </a:xfrm>
      </p:grpSpPr>
      <p:sp>
        <p:nvSpPr>
          <p:cNvPr id="26" name="Google Shape;26;p72"/>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72"/>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 name="Google Shape;28;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72"/>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
        <p:cNvGrpSpPr/>
        <p:nvPr/>
      </p:nvGrpSpPr>
      <p:grpSpPr>
        <a:xfrm>
          <a:off x="0" y="0"/>
          <a:ext cx="0" cy="0"/>
          <a:chOff x="0" y="0"/>
          <a:chExt cx="0" cy="0"/>
        </a:xfrm>
      </p:grpSpPr>
      <p:sp>
        <p:nvSpPr>
          <p:cNvPr id="31" name="Google Shape;31;p73"/>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73"/>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 name="Google Shape;33;p73"/>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73"/>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6"/>
        <p:cNvGrpSpPr/>
        <p:nvPr/>
      </p:nvGrpSpPr>
      <p:grpSpPr>
        <a:xfrm>
          <a:off x="0" y="0"/>
          <a:ext cx="0" cy="0"/>
          <a:chOff x="0" y="0"/>
          <a:chExt cx="0" cy="0"/>
        </a:xfrm>
      </p:grpSpPr>
      <p:sp>
        <p:nvSpPr>
          <p:cNvPr id="37" name="Google Shape;37;p74"/>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4"/>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numCol="1"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74"/>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numCol="1"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74"/>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48"/>
        <p:cNvGrpSpPr/>
        <p:nvPr/>
      </p:nvGrpSpPr>
      <p:grpSpPr>
        <a:xfrm>
          <a:off x="0" y="0"/>
          <a:ext cx="0" cy="0"/>
          <a:chOff x="0" y="0"/>
          <a:chExt cx="0" cy="0"/>
        </a:xfrm>
      </p:grpSpPr>
      <p:sp>
        <p:nvSpPr>
          <p:cNvPr id="49" name="Google Shape;49;p7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7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7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7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3" name="Google Shape;53;p7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7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55"/>
        <p:cNvGrpSpPr/>
        <p:nvPr/>
      </p:nvGrpSpPr>
      <p:grpSpPr>
        <a:xfrm>
          <a:off x="0" y="0"/>
          <a:ext cx="0" cy="0"/>
          <a:chOff x="0" y="0"/>
          <a:chExt cx="0" cy="0"/>
        </a:xfrm>
      </p:grpSpPr>
      <p:sp>
        <p:nvSpPr>
          <p:cNvPr id="56" name="Google Shape;56;p77"/>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77"/>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77"/>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7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0" name="Google Shape;60;p77"/>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77"/>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7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78"/>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numCol="1"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5" name="Google Shape;65;p78"/>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78"/>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numCol="1"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7" name="Google Shape;67;p78"/>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7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numCol="1"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numCol="1" anchor="ctr" anchorCtr="0">
            <a:normAutofit/>
          </a:bodyPr>
          <a:lstStyle>
            <a:lvl1pPr marR="0" lvl="0" algn="l" rtl="0">
              <a:lnSpc>
                <a:spcPct val="100000"/>
              </a:lnSpc>
              <a:spcBef>
                <a:spcPts val="0"/>
              </a:spcBef>
              <a:spcAft>
                <a:spcPts val="0"/>
              </a:spcAft>
              <a:buSzPts val="1400"/>
              <a:buNone/>
              <a:defRPr sz="40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p3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numCol="1" anchor="t" anchorCtr="0">
            <a:normAutofit/>
          </a:bodyPr>
          <a:lstStyle>
            <a:lvl1pPr marL="457200" marR="0" lvl="0" indent="-381000" algn="l" rtl="0">
              <a:lnSpc>
                <a:spcPct val="100000"/>
              </a:lnSpc>
              <a:spcBef>
                <a:spcPts val="0"/>
              </a:spcBef>
              <a:spcAft>
                <a:spcPts val="0"/>
              </a:spcAft>
              <a:buClr>
                <a:srgbClr val="00A5A6"/>
              </a:buClr>
              <a:buSzPts val="2400"/>
              <a:buFont typeface="Noto Sans Symbols"/>
              <a:buChar char="▪"/>
              <a:defRPr sz="2400" b="1" i="0" u="none" strike="noStrike" cap="none">
                <a:solidFill>
                  <a:srgbClr val="00A5A6"/>
                </a:solidFill>
                <a:latin typeface="Arial"/>
                <a:ea typeface="Arial"/>
                <a:cs typeface="Arial"/>
                <a:sym typeface="Arial"/>
              </a:defRPr>
            </a:lvl1pPr>
            <a:lvl2pPr marL="914400" marR="0" lvl="1" indent="-355600" algn="l" rtl="0">
              <a:lnSpc>
                <a:spcPct val="100000"/>
              </a:lnSpc>
              <a:spcBef>
                <a:spcPts val="0"/>
              </a:spcBef>
              <a:spcAft>
                <a:spcPts val="0"/>
              </a:spcAft>
              <a:buClr>
                <a:srgbClr val="00A5A6"/>
              </a:buClr>
              <a:buSzPts val="2000"/>
              <a:buFont typeface="Arial"/>
              <a:buChar char="•"/>
              <a:defRPr sz="2000" b="1" i="0" u="none" strike="noStrike" cap="none">
                <a:solidFill>
                  <a:srgbClr val="00A5A6"/>
                </a:solidFill>
                <a:latin typeface="Arial"/>
                <a:ea typeface="Arial"/>
                <a:cs typeface="Arial"/>
                <a:sym typeface="Arial"/>
              </a:defRPr>
            </a:lvl2pPr>
            <a:lvl3pPr marL="1371600" marR="0" lvl="2"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3pPr>
            <a:lvl4pPr marL="1828800" marR="0" lvl="3"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4pPr>
            <a:lvl5pPr marL="2286000" marR="0" lvl="4"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34"/>
          <p:cNvSpPr/>
          <p:nvPr/>
        </p:nvSpPr>
        <p:spPr>
          <a:xfrm>
            <a:off x="91440" y="57150"/>
            <a:ext cx="8961120" cy="5029200"/>
          </a:xfrm>
          <a:prstGeom prst="frame">
            <a:avLst>
              <a:gd name="adj1" fmla="val 1839"/>
            </a:avLst>
          </a:prstGeom>
          <a:solidFill>
            <a:srgbClr val="00A5A6"/>
          </a:solid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4" descr="Logo for the Geneva Office for Human Rights Education (3 brown dots over a v with the letters GO-HRE on a white circle)"/>
          <p:cNvPicPr preferRelativeResize="0"/>
          <p:nvPr/>
        </p:nvPicPr>
        <p:blipFill rotWithShape="1">
          <a:blip r:embed="rId14">
            <a:alphaModFix/>
          </a:blip>
          <a:srcRect/>
          <a:stretch/>
        </p:blipFill>
        <p:spPr>
          <a:xfrm>
            <a:off x="8620107" y="4653741"/>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722" r:id="rId10"/>
    <p:sldLayoutId id="2147483750" r:id="rId11"/>
    <p:sldLayoutId id="2147483751"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hyperlink" Target="https://www.youtube.com/watch?v=W_4vgwnbAfE"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11.xml"/><Relationship Id="rId5" Type="http://schemas.openxmlformats.org/officeDocument/2006/relationships/image" Target="../media/image30.png"/><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W_4vgwnbAfE"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W_4vgwnbAf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Google Shape;314;p1"/>
          <p:cNvPicPr preferRelativeResize="0">
            <a:picLocks noGrp="1"/>
          </p:cNvPicPr>
          <p:nvPr>
            <p:ph type="body" idx="1"/>
          </p:nvPr>
        </p:nvPicPr>
        <p:blipFill rotWithShape="1">
          <a:blip r:embed="rId3">
            <a:alphaModFix/>
          </a:blip>
          <a:srcRect b="8936"/>
          <a:stretch/>
        </p:blipFill>
        <p:spPr>
          <a:xfrm>
            <a:off x="732997" y="351329"/>
            <a:ext cx="3881774" cy="4572000"/>
          </a:xfrm>
          <a:prstGeom prst="rect">
            <a:avLst/>
          </a:prstGeom>
          <a:noFill/>
          <a:ln>
            <a:noFill/>
          </a:ln>
          <a:effectLst>
            <a:outerShdw blurRad="50800" dist="38100" dir="2700000" algn="tl" rotWithShape="0">
              <a:srgbClr val="000000">
                <a:alpha val="40000"/>
              </a:srgbClr>
            </a:outerShdw>
          </a:effectLst>
        </p:spPr>
      </p:pic>
      <p:sp>
        <p:nvSpPr>
          <p:cNvPr id="315" name="Google Shape;315;p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a:t>
            </a:fld>
            <a:endParaRPr sz="1200" b="1" i="0" u="none" strike="noStrike" cap="none">
              <a:solidFill>
                <a:srgbClr val="0B4860"/>
              </a:solidFill>
              <a:latin typeface="Arial"/>
              <a:ea typeface="Arial"/>
              <a:cs typeface="Arial"/>
              <a:sym typeface="Arial"/>
            </a:endParaRPr>
          </a:p>
        </p:txBody>
      </p:sp>
      <p:pic>
        <p:nvPicPr>
          <p:cNvPr id="316" name="Google Shape;316;p1"/>
          <p:cNvPicPr preferRelativeResize="0">
            <a:picLocks noGrp="1"/>
          </p:cNvPicPr>
          <p:nvPr>
            <p:ph type="body" idx="2"/>
          </p:nvPr>
        </p:nvPicPr>
        <p:blipFill rotWithShape="1">
          <a:blip r:embed="rId4">
            <a:alphaModFix/>
          </a:blip>
          <a:srcRect/>
          <a:stretch/>
        </p:blipFill>
        <p:spPr>
          <a:xfrm>
            <a:off x="5735783" y="386234"/>
            <a:ext cx="2396836" cy="4526430"/>
          </a:xfrm>
          <a:prstGeom prst="rect">
            <a:avLst/>
          </a:prstGeom>
          <a:noFill/>
          <a:ln>
            <a:noFill/>
          </a:ln>
        </p:spPr>
      </p:pic>
      <p:sp>
        <p:nvSpPr>
          <p:cNvPr id="317" name="Google Shape;317;p1"/>
          <p:cNvSpPr txBox="1"/>
          <p:nvPr/>
        </p:nvSpPr>
        <p:spPr>
          <a:xfrm>
            <a:off x="6359238" y="3002986"/>
            <a:ext cx="1149926" cy="523220"/>
          </a:xfrm>
          <a:prstGeom prst="rect">
            <a:avLst/>
          </a:prstGeom>
          <a:solidFill>
            <a:schemeClr val="lt1"/>
          </a:solidFill>
          <a:ln>
            <a:noFill/>
          </a:ln>
        </p:spPr>
        <p:txBody>
          <a:bodyPr spcFirstLastPara="1" wrap="square" lIns="0" tIns="45700" rIns="0" bIns="45700" numCol="1"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YOUTH</a:t>
            </a:r>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AGES 11-16</a:t>
            </a:r>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11"/>
          <p:cNvSpPr txBox="1">
            <a:spLocks noGrp="1"/>
          </p:cNvSpPr>
          <p:nvPr>
            <p:ph type="body" idx="1"/>
          </p:nvPr>
        </p:nvSpPr>
        <p:spPr>
          <a:xfrm>
            <a:off x="894869" y="1250850"/>
            <a:ext cx="6523698" cy="3619500"/>
          </a:xfrm>
          <a:prstGeom prst="rect">
            <a:avLst/>
          </a:prstGeom>
          <a:noFill/>
          <a:ln>
            <a:noFill/>
          </a:ln>
        </p:spPr>
        <p:txBody>
          <a:bodyPr spcFirstLastPara="1" wrap="square" lIns="91425" tIns="91425" rIns="91425" bIns="91425" numCol="1" anchor="ctr" anchorCtr="0">
            <a:normAutofit/>
          </a:bodyPr>
          <a:lstStyle/>
          <a:p>
            <a:pPr marL="533400" lvl="0" indent="-457200">
              <a:buSzPts val="2400"/>
              <a:buFont typeface="+mj-lt"/>
              <a:buAutoNum type="arabicPeriod"/>
            </a:pPr>
            <a:r>
              <a:rPr lang="en-US" dirty="0"/>
              <a:t>You have the right to have and express your own opinions.</a:t>
            </a:r>
          </a:p>
          <a:p>
            <a:pPr marL="533400" lvl="0" indent="-457200">
              <a:buSzPts val="2400"/>
              <a:buFont typeface="+mj-lt"/>
              <a:buAutoNum type="arabicPeriod"/>
            </a:pPr>
            <a:r>
              <a:rPr lang="en-US" dirty="0"/>
              <a:t>You should not be stopped from sharing information with others, including people from other countries.</a:t>
            </a:r>
          </a:p>
          <a:p>
            <a:pPr marL="533400" lvl="0" indent="-457200">
              <a:buSzPts val="2400"/>
              <a:buFont typeface="+mj-lt"/>
              <a:buAutoNum type="arabicPeriod"/>
            </a:pPr>
            <a:r>
              <a:rPr lang="en-US" dirty="0"/>
              <a:t>You have the right to find out things and share what you think with others.</a:t>
            </a:r>
          </a:p>
        </p:txBody>
      </p:sp>
      <p:pic>
        <p:nvPicPr>
          <p:cNvPr id="366" name="Google Shape;366;p11" descr="Five stick figure children holding star"/>
          <p:cNvPicPr preferRelativeResize="0">
            <a:picLocks noGrp="1"/>
          </p:cNvPicPr>
          <p:nvPr>
            <p:ph type="body" idx="2"/>
          </p:nvPr>
        </p:nvPicPr>
        <p:blipFill rotWithShape="1">
          <a:blip r:embed="rId3">
            <a:alphaModFix/>
          </a:blip>
          <a:srcRect/>
          <a:stretch/>
        </p:blipFill>
        <p:spPr>
          <a:xfrm>
            <a:off x="7102169" y="158996"/>
            <a:ext cx="1832400" cy="1365000"/>
          </a:xfrm>
          <a:prstGeom prst="rect">
            <a:avLst/>
          </a:prstGeom>
          <a:noFill/>
          <a:ln>
            <a:noFill/>
          </a:ln>
        </p:spPr>
      </p:pic>
      <p:sp>
        <p:nvSpPr>
          <p:cNvPr id="367" name="Google Shape;367;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numCol="1"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10</a:t>
            </a:fld>
            <a:endParaRPr sz="900">
              <a:solidFill>
                <a:srgbClr val="00A5A6"/>
              </a:solidFill>
            </a:endParaRPr>
          </a:p>
        </p:txBody>
      </p:sp>
      <p:sp>
        <p:nvSpPr>
          <p:cNvPr id="5" name="Google Shape;167;p11">
            <a:extLst>
              <a:ext uri="{FF2B5EF4-FFF2-40B4-BE49-F238E27FC236}">
                <a16:creationId xmlns:a16="http://schemas.microsoft.com/office/drawing/2014/main" id="{F08D87B9-256D-40FB-A856-C93022EA74D6}"/>
              </a:ext>
            </a:extLst>
          </p:cNvPr>
          <p:cNvSpPr txBox="1">
            <a:spLocks noGrp="1"/>
          </p:cNvSpPr>
          <p:nvPr>
            <p:ph type="title"/>
          </p:nvPr>
        </p:nvSpPr>
        <p:spPr>
          <a:xfrm>
            <a:off x="894869" y="273150"/>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sp>
        <p:nvSpPr>
          <p:cNvPr id="578" name="Google Shape;578;g73284df6a4_0_787"/>
          <p:cNvSpPr txBox="1"/>
          <p:nvPr/>
        </p:nvSpPr>
        <p:spPr>
          <a:xfrm>
            <a:off x="732997" y="322773"/>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800" b="1" i="0" u="none" strike="noStrike" kern="0" cap="none" spc="0" normalizeH="0" baseline="0" noProof="0" dirty="0">
                <a:ln>
                  <a:noFill/>
                </a:ln>
                <a:solidFill>
                  <a:srgbClr val="00A5A6"/>
                </a:solidFill>
                <a:effectLst/>
                <a:uLnTx/>
                <a:uFillTx/>
                <a:latin typeface="Arial"/>
                <a:cs typeface="Arial"/>
                <a:sym typeface="Arial"/>
              </a:rPr>
              <a:t>Convention on the Rights of the Child</a:t>
            </a:r>
            <a:br>
              <a:rPr kumimoji="0" lang="en-US" sz="2800" b="1" i="0" u="none" strike="noStrike" kern="0" cap="none" spc="0" normalizeH="0" baseline="0" noProof="0" dirty="0">
                <a:ln>
                  <a:noFill/>
                </a:ln>
                <a:solidFill>
                  <a:srgbClr val="00A5A6"/>
                </a:solidFill>
                <a:effectLst/>
                <a:uLnTx/>
                <a:uFillTx/>
                <a:latin typeface="Arial"/>
                <a:cs typeface="Arial"/>
                <a:sym typeface="Arial"/>
              </a:rPr>
            </a:br>
            <a:r>
              <a:rPr kumimoji="0" lang="en-US" sz="3200" b="1" i="0" u="none" strike="noStrike" kern="0" cap="none" spc="0" normalizeH="0" baseline="0" noProof="0" dirty="0">
                <a:ln>
                  <a:noFill/>
                </a:ln>
                <a:solidFill>
                  <a:srgbClr val="00A5A6"/>
                </a:solidFill>
                <a:effectLst/>
                <a:uLnTx/>
                <a:uFillTx/>
                <a:latin typeface="Arial"/>
                <a:cs typeface="Arial"/>
                <a:sym typeface="Arial"/>
              </a:rPr>
              <a:t>Article 13</a:t>
            </a:r>
            <a:endParaRPr kumimoji="0" sz="1200" b="0" i="0" u="none" strike="noStrike" kern="0" cap="none" spc="0" normalizeH="0" baseline="0" noProof="0" dirty="0">
              <a:ln>
                <a:noFill/>
              </a:ln>
              <a:solidFill>
                <a:srgbClr val="00A5A6"/>
              </a:solidFill>
              <a:effectLst/>
              <a:uLnTx/>
              <a:uFillTx/>
              <a:latin typeface="Arial"/>
              <a:cs typeface="Arial"/>
              <a:sym typeface="Arial"/>
            </a:endParaRPr>
          </a:p>
        </p:txBody>
      </p:sp>
      <p:sp>
        <p:nvSpPr>
          <p:cNvPr id="579" name="Google Shape;579;g73284df6a4_0_787"/>
          <p:cNvSpPr txBox="1">
            <a:spLocks noGrp="1"/>
          </p:cNvSpPr>
          <p:nvPr>
            <p:ph type="body" idx="1"/>
          </p:nvPr>
        </p:nvSpPr>
        <p:spPr>
          <a:xfrm>
            <a:off x="628649" y="1638326"/>
            <a:ext cx="4635114" cy="3093753"/>
          </a:xfrm>
          <a:prstGeom prst="rect">
            <a:avLst/>
          </a:prstGeom>
          <a:noFill/>
          <a:ln>
            <a:noFill/>
          </a:ln>
        </p:spPr>
        <p:txBody>
          <a:bodyPr spcFirstLastPara="1" wrap="square" lIns="91425" tIns="91425" rIns="91425" bIns="91425" anchor="t" anchorCtr="0">
            <a:noAutofit/>
          </a:bodyPr>
          <a:lstStyle/>
          <a:p>
            <a:pPr marL="114300" indent="0">
              <a:buNone/>
            </a:pPr>
            <a:r>
              <a:rPr lang="en-US" dirty="0"/>
              <a:t>You have the right to find out things and share what you think with others, by talking, drawing, writing, or in any other way…</a:t>
            </a:r>
          </a:p>
          <a:p>
            <a:pPr marL="114300" indent="0">
              <a:buNone/>
            </a:pPr>
            <a:endParaRPr lang="en-US" b="0" dirty="0"/>
          </a:p>
        </p:txBody>
      </p:sp>
      <p:pic>
        <p:nvPicPr>
          <p:cNvPr id="9" name="Google Shape;224;g833fd71cff_0_87">
            <a:extLst>
              <a:ext uri="{FF2B5EF4-FFF2-40B4-BE49-F238E27FC236}">
                <a16:creationId xmlns:a16="http://schemas.microsoft.com/office/drawing/2014/main" id="{F1DFD3BD-6CC8-4DE9-B84B-84F55903ED59}"/>
              </a:ext>
            </a:extLst>
          </p:cNvPr>
          <p:cNvPicPr preferRelativeResize="0">
            <a:picLocks noChangeAspect="1"/>
          </p:cNvPicPr>
          <p:nvPr/>
        </p:nvPicPr>
        <p:blipFill>
          <a:blip r:embed="rId3"/>
          <a:srcRect/>
          <a:stretch/>
        </p:blipFill>
        <p:spPr>
          <a:xfrm>
            <a:off x="6019125" y="2360908"/>
            <a:ext cx="1828800" cy="1648589"/>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pic>
        <p:nvPicPr>
          <p:cNvPr id="10" name="Google Shape;223;g833fd71cff_0_87">
            <a:extLst>
              <a:ext uri="{FF2B5EF4-FFF2-40B4-BE49-F238E27FC236}">
                <a16:creationId xmlns:a16="http://schemas.microsoft.com/office/drawing/2014/main" id="{9CF5C2BD-B253-486D-A9BA-9CB1458308D2}"/>
              </a:ext>
            </a:extLst>
          </p:cNvPr>
          <p:cNvPicPr preferRelativeResize="0">
            <a:picLocks noChangeAspect="1"/>
          </p:cNvPicPr>
          <p:nvPr/>
        </p:nvPicPr>
        <p:blipFill>
          <a:blip r:embed="rId4"/>
          <a:srcRect/>
          <a:stretch/>
        </p:blipFill>
        <p:spPr>
          <a:xfrm>
            <a:off x="8003729" y="231333"/>
            <a:ext cx="518713" cy="1097280"/>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400" b="1" i="0" u="none" strike="noStrike" kern="0" cap="none" spc="0" normalizeH="0" baseline="0" noProof="0" dirty="0">
                <a:ln>
                  <a:noFill/>
                </a:ln>
                <a:solidFill>
                  <a:srgbClr val="00A5A6"/>
                </a:solidFill>
                <a:effectLst/>
                <a:uLnTx/>
                <a:uFillTx/>
                <a:latin typeface="Arial"/>
                <a:cs typeface="Arial"/>
                <a:sym typeface="Arial"/>
              </a:rPr>
              <a:t>Convention on the Rights of the Child</a:t>
            </a:r>
            <a:br>
              <a:rPr kumimoji="0" lang="en-US" sz="2400" b="1" i="0" u="none" strike="noStrike" kern="0" cap="none" spc="0" normalizeH="0" baseline="0" noProof="0" dirty="0">
                <a:ln>
                  <a:noFill/>
                </a:ln>
                <a:solidFill>
                  <a:srgbClr val="00A5A6"/>
                </a:solidFill>
                <a:effectLst/>
                <a:uLnTx/>
                <a:uFillTx/>
                <a:latin typeface="Arial"/>
                <a:cs typeface="Arial"/>
                <a:sym typeface="Arial"/>
              </a:rPr>
            </a:br>
            <a:r>
              <a:rPr kumimoji="0" lang="en-US" sz="3200" b="1" i="0" u="none" strike="noStrike" kern="0" cap="none" spc="0" normalizeH="0" baseline="0" noProof="0" dirty="0">
                <a:ln>
                  <a:noFill/>
                </a:ln>
                <a:solidFill>
                  <a:srgbClr val="00A5A6"/>
                </a:solidFill>
                <a:effectLst/>
                <a:uLnTx/>
                <a:uFillTx/>
                <a:latin typeface="Arial"/>
                <a:cs typeface="Arial"/>
                <a:sym typeface="Arial"/>
              </a:rPr>
              <a:t>Article 13</a:t>
            </a:r>
            <a:endParaRPr kumimoji="0" sz="1200" b="0" i="0" u="none" strike="noStrike" kern="0" cap="none" spc="0" normalizeH="0" baseline="0" noProof="0" dirty="0">
              <a:ln>
                <a:noFill/>
              </a:ln>
              <a:solidFill>
                <a:srgbClr val="00A5A6"/>
              </a:solidFill>
              <a:effectLst/>
              <a:uLnTx/>
              <a:uFillTx/>
              <a:latin typeface="Arial"/>
              <a:cs typeface="Arial"/>
              <a:sym typeface="Arial"/>
            </a:endParaRPr>
          </a:p>
        </p:txBody>
      </p:sp>
      <p:sp>
        <p:nvSpPr>
          <p:cNvPr id="579" name="Google Shape;579;g73284df6a4_0_787"/>
          <p:cNvSpPr txBox="1">
            <a:spLocks noGrp="1"/>
          </p:cNvSpPr>
          <p:nvPr>
            <p:ph type="body" idx="1"/>
          </p:nvPr>
        </p:nvSpPr>
        <p:spPr>
          <a:xfrm>
            <a:off x="628649" y="1325820"/>
            <a:ext cx="4635114" cy="3406259"/>
          </a:xfrm>
          <a:prstGeom prst="rect">
            <a:avLst/>
          </a:prstGeom>
          <a:noFill/>
          <a:ln>
            <a:noFill/>
          </a:ln>
        </p:spPr>
        <p:txBody>
          <a:bodyPr spcFirstLastPara="1" wrap="square" lIns="91425" tIns="91425" rIns="91425" bIns="91425" anchor="t" anchorCtr="0">
            <a:noAutofit/>
          </a:bodyPr>
          <a:lstStyle/>
          <a:p>
            <a:pPr marL="114300" indent="0">
              <a:buNone/>
            </a:pPr>
            <a:r>
              <a:rPr lang="en-US" b="0" dirty="0"/>
              <a:t>You have the right to find out things and share what you think with others, by talking, drawing, writing, or in any other way…</a:t>
            </a:r>
          </a:p>
          <a:p>
            <a:pPr marL="114300" indent="0">
              <a:buNone/>
            </a:pPr>
            <a:endParaRPr lang="en-US" dirty="0"/>
          </a:p>
          <a:p>
            <a:pPr marL="114300" indent="0">
              <a:buNone/>
            </a:pPr>
            <a:r>
              <a:rPr lang="en-US" dirty="0"/>
              <a:t>…unless it harms the rights of other people or hurts their reputation. </a:t>
            </a:r>
          </a:p>
        </p:txBody>
      </p:sp>
      <p:pic>
        <p:nvPicPr>
          <p:cNvPr id="9" name="Google Shape;224;g833fd71cff_0_87">
            <a:extLst>
              <a:ext uri="{FF2B5EF4-FFF2-40B4-BE49-F238E27FC236}">
                <a16:creationId xmlns:a16="http://schemas.microsoft.com/office/drawing/2014/main" id="{F1DFD3BD-6CC8-4DE9-B84B-84F55903ED59}"/>
              </a:ext>
            </a:extLst>
          </p:cNvPr>
          <p:cNvPicPr preferRelativeResize="0">
            <a:picLocks noChangeAspect="1"/>
          </p:cNvPicPr>
          <p:nvPr/>
        </p:nvPicPr>
        <p:blipFill>
          <a:blip r:embed="rId3"/>
          <a:srcRect/>
          <a:stretch/>
        </p:blipFill>
        <p:spPr>
          <a:xfrm>
            <a:off x="6019125" y="2360908"/>
            <a:ext cx="1828800" cy="1648589"/>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pic>
        <p:nvPicPr>
          <p:cNvPr id="10" name="Google Shape;223;g833fd71cff_0_87">
            <a:extLst>
              <a:ext uri="{FF2B5EF4-FFF2-40B4-BE49-F238E27FC236}">
                <a16:creationId xmlns:a16="http://schemas.microsoft.com/office/drawing/2014/main" id="{9CF5C2BD-B253-486D-A9BA-9CB1458308D2}"/>
              </a:ext>
            </a:extLst>
          </p:cNvPr>
          <p:cNvPicPr preferRelativeResize="0">
            <a:picLocks noChangeAspect="1"/>
          </p:cNvPicPr>
          <p:nvPr/>
        </p:nvPicPr>
        <p:blipFill>
          <a:blip r:embed="rId4"/>
          <a:srcRect/>
          <a:stretch/>
        </p:blipFill>
        <p:spPr>
          <a:xfrm>
            <a:off x="8314813" y="139893"/>
            <a:ext cx="518713" cy="1097280"/>
          </a:xfrm>
          <a:prstGeom prst="rect">
            <a:avLst/>
          </a:prstGeom>
          <a:noFill/>
          <a:ln>
            <a:noFill/>
          </a:ln>
        </p:spPr>
      </p:pic>
    </p:spTree>
    <p:extLst>
      <p:ext uri="{BB962C8B-B14F-4D97-AF65-F5344CB8AC3E}">
        <p14:creationId xmlns:p14="http://schemas.microsoft.com/office/powerpoint/2010/main" val="89619388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1"/>
          <p:cNvSpPr txBox="1">
            <a:spLocks noGrp="1"/>
          </p:cNvSpPr>
          <p:nvPr>
            <p:ph type="body" idx="1"/>
          </p:nvPr>
        </p:nvSpPr>
        <p:spPr>
          <a:xfrm>
            <a:off x="685800" y="875925"/>
            <a:ext cx="7772400" cy="3824785"/>
          </a:xfrm>
          <a:prstGeom prst="rect">
            <a:avLst/>
          </a:prstGeom>
          <a:noFill/>
          <a:ln>
            <a:noFill/>
          </a:ln>
        </p:spPr>
        <p:txBody>
          <a:bodyPr spcFirstLastPara="1" wrap="square" lIns="91425" tIns="91425" rIns="91425" bIns="91425" numCol="1" anchor="ctr" anchorCtr="0">
            <a:noAutofit/>
          </a:bodyPr>
          <a:lstStyle/>
          <a:p>
            <a:pPr marL="457200" lvl="0" indent="-400050" algn="l" rtl="0">
              <a:spcBef>
                <a:spcPts val="0"/>
              </a:spcBef>
              <a:spcAft>
                <a:spcPts val="0"/>
              </a:spcAft>
              <a:buSzPts val="2700"/>
              <a:buChar char="▪"/>
            </a:pPr>
            <a:r>
              <a:rPr lang="en-US" sz="2700" dirty="0">
                <a:solidFill>
                  <a:srgbClr val="00A5A6"/>
                </a:solidFill>
              </a:rPr>
              <a:t>What kinds of things should we not say?</a:t>
            </a:r>
            <a:endParaRPr sz="2700" dirty="0">
              <a:solidFill>
                <a:srgbClr val="00A5A6"/>
              </a:solidFill>
            </a:endParaRPr>
          </a:p>
          <a:p>
            <a:pPr marL="457200" lvl="0" indent="0" algn="l" rtl="0">
              <a:spcBef>
                <a:spcPts val="0"/>
              </a:spcBef>
              <a:spcAft>
                <a:spcPts val="0"/>
              </a:spcAft>
              <a:buNone/>
            </a:pPr>
            <a:endParaRPr dirty="0">
              <a:solidFill>
                <a:srgbClr val="00A5A6"/>
              </a:solidFill>
            </a:endParaRPr>
          </a:p>
          <a:p>
            <a:pPr marL="457200" lvl="0" indent="-400050" algn="l" rtl="0">
              <a:lnSpc>
                <a:spcPct val="80000"/>
              </a:lnSpc>
              <a:spcBef>
                <a:spcPts val="600"/>
              </a:spcBef>
              <a:spcAft>
                <a:spcPts val="0"/>
              </a:spcAft>
              <a:buSzPts val="2700"/>
              <a:buChar char="▪"/>
            </a:pPr>
            <a:r>
              <a:rPr lang="en-US" sz="2700" dirty="0"/>
              <a:t>Are there ever times when we shouldn’t say what we’re thinking? What kinds of things? </a:t>
            </a:r>
            <a:endParaRPr sz="2700" dirty="0"/>
          </a:p>
          <a:p>
            <a:pPr marL="457200" lvl="0" indent="0" algn="l" rtl="0">
              <a:lnSpc>
                <a:spcPct val="80000"/>
              </a:lnSpc>
              <a:spcBef>
                <a:spcPts val="600"/>
              </a:spcBef>
              <a:spcAft>
                <a:spcPts val="0"/>
              </a:spcAft>
              <a:buNone/>
            </a:pPr>
            <a:endParaRPr sz="2700" dirty="0"/>
          </a:p>
          <a:p>
            <a:pPr marL="457200" lvl="0" indent="-400050" algn="l" rtl="0">
              <a:lnSpc>
                <a:spcPct val="80000"/>
              </a:lnSpc>
              <a:spcBef>
                <a:spcPts val="600"/>
              </a:spcBef>
              <a:spcAft>
                <a:spcPts val="0"/>
              </a:spcAft>
              <a:buSzPts val="2700"/>
              <a:buChar char="▪"/>
            </a:pPr>
            <a:r>
              <a:rPr lang="en-US" sz="2700" dirty="0"/>
              <a:t>Have you ever heard someone say something that wasn’t true about someone else? </a:t>
            </a:r>
            <a:endParaRPr sz="2700" dirty="0"/>
          </a:p>
        </p:txBody>
      </p:sp>
      <p:sp>
        <p:nvSpPr>
          <p:cNvPr id="451" name="Google Shape;451;p11"/>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13</a:t>
            </a:fld>
            <a:endParaRPr sz="900">
              <a:solidFill>
                <a:srgbClr val="00A5A6"/>
              </a:solidFill>
            </a:endParaRPr>
          </a:p>
        </p:txBody>
      </p:sp>
      <p:pic>
        <p:nvPicPr>
          <p:cNvPr id="452" name="Google Shape;452;p11"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13"/>
          <p:cNvSpPr txBox="1">
            <a:spLocks noGrp="1"/>
          </p:cNvSpPr>
          <p:nvPr>
            <p:ph type="title"/>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dirty="0"/>
              <a:t>Political Cartoons</a:t>
            </a:r>
            <a:endParaRPr dirty="0"/>
          </a:p>
        </p:txBody>
      </p:sp>
      <p:sp>
        <p:nvSpPr>
          <p:cNvPr id="466" name="Google Shape;466;p13"/>
          <p:cNvSpPr txBox="1">
            <a:spLocks noGrp="1"/>
          </p:cNvSpPr>
          <p:nvPr>
            <p:ph type="body" idx="1"/>
          </p:nvPr>
        </p:nvSpPr>
        <p:spPr>
          <a:xfrm>
            <a:off x="989814" y="1131216"/>
            <a:ext cx="3582186" cy="3481924"/>
          </a:xfrm>
          <a:prstGeom prst="rect">
            <a:avLst/>
          </a:prstGeom>
          <a:noFill/>
          <a:ln>
            <a:noFill/>
          </a:ln>
        </p:spPr>
        <p:txBody>
          <a:bodyPr spcFirstLastPara="1" wrap="square" lIns="91425" tIns="91425" rIns="91425" bIns="91425" numCol="1" anchor="ctr" anchorCtr="0">
            <a:noAutofit/>
          </a:bodyPr>
          <a:lstStyle/>
          <a:p>
            <a:pPr marL="495300" indent="-457200">
              <a:buSzPts val="3000"/>
            </a:pPr>
            <a:r>
              <a:rPr lang="en-US" dirty="0"/>
              <a:t>Some people draw cartoons or make posters.</a:t>
            </a:r>
          </a:p>
          <a:p>
            <a:pPr marL="495300" indent="-457200">
              <a:buSzPts val="3000"/>
            </a:pPr>
            <a:endParaRPr lang="en-US" dirty="0"/>
          </a:p>
          <a:p>
            <a:pPr marL="495300" indent="-457200">
              <a:buSzPts val="3000"/>
            </a:pPr>
            <a:r>
              <a:rPr lang="en-US" dirty="0"/>
              <a:t>They use this as a way of expressing their opinions.</a:t>
            </a:r>
          </a:p>
        </p:txBody>
      </p:sp>
      <p:sp>
        <p:nvSpPr>
          <p:cNvPr id="467" name="Google Shape;467;p13"/>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pic>
        <p:nvPicPr>
          <p:cNvPr id="7" name="Google Shape;478;p14">
            <a:extLst>
              <a:ext uri="{FF2B5EF4-FFF2-40B4-BE49-F238E27FC236}">
                <a16:creationId xmlns:a16="http://schemas.microsoft.com/office/drawing/2014/main" id="{6DC5F7B8-5724-405E-8BE7-7568BFB21574}"/>
              </a:ext>
            </a:extLst>
          </p:cNvPr>
          <p:cNvPicPr preferRelativeResize="0">
            <a:picLocks noChangeAspect="1"/>
          </p:cNvPicPr>
          <p:nvPr/>
        </p:nvPicPr>
        <p:blipFill>
          <a:blip r:embed="rId3"/>
          <a:srcRect/>
          <a:stretch/>
        </p:blipFill>
        <p:spPr>
          <a:xfrm>
            <a:off x="5228428" y="2170596"/>
            <a:ext cx="2739653" cy="2188247"/>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14"/>
          <p:cNvSpPr txBox="1">
            <a:spLocks noGrp="1"/>
          </p:cNvSpPr>
          <p:nvPr>
            <p:ph type="body" idx="1"/>
          </p:nvPr>
        </p:nvSpPr>
        <p:spPr>
          <a:xfrm>
            <a:off x="877475" y="1059387"/>
            <a:ext cx="7414400" cy="3615163"/>
          </a:xfrm>
          <a:prstGeom prst="rect">
            <a:avLst/>
          </a:prstGeom>
          <a:noFill/>
          <a:ln>
            <a:noFill/>
          </a:ln>
        </p:spPr>
        <p:txBody>
          <a:bodyPr spcFirstLastPara="1" wrap="square" lIns="91425" tIns="91425" rIns="91425" bIns="91425" numCol="1" anchor="ctr" anchorCtr="0">
            <a:noAutofit/>
          </a:bodyPr>
          <a:lstStyle/>
          <a:p>
            <a:pPr marL="495300" indent="-457200">
              <a:buSzPts val="3000"/>
            </a:pPr>
            <a:r>
              <a:rPr lang="en-US" sz="2800" dirty="0"/>
              <a:t>Read the following cartoons and posters.</a:t>
            </a:r>
            <a:endParaRPr sz="2800" dirty="0"/>
          </a:p>
          <a:p>
            <a:pPr marL="495300" indent="-457200">
              <a:buSzPts val="3000"/>
            </a:pPr>
            <a:r>
              <a:rPr lang="en-US" sz="2800" dirty="0"/>
              <a:t>What is the cartoonist or artist trying to say?</a:t>
            </a:r>
            <a:endParaRPr sz="2800" dirty="0"/>
          </a:p>
          <a:p>
            <a:pPr marL="0" lvl="0" indent="0" algn="l" rtl="0">
              <a:lnSpc>
                <a:spcPct val="100000"/>
              </a:lnSpc>
              <a:spcBef>
                <a:spcPts val="0"/>
              </a:spcBef>
              <a:spcAft>
                <a:spcPts val="0"/>
              </a:spcAft>
              <a:buSzPts val="1800"/>
              <a:buNone/>
            </a:pPr>
            <a:endParaRPr sz="3200" dirty="0"/>
          </a:p>
        </p:txBody>
      </p:sp>
      <p:sp>
        <p:nvSpPr>
          <p:cNvPr id="475" name="Google Shape;475;p14"/>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
        <p:nvSpPr>
          <p:cNvPr id="476" name="Google Shape;476;p14"/>
          <p:cNvSpPr txBox="1"/>
          <p:nvPr/>
        </p:nvSpPr>
        <p:spPr>
          <a:xfrm>
            <a:off x="877475" y="530350"/>
            <a:ext cx="5890500" cy="914400"/>
          </a:xfrm>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rgbClr val="00A5A6"/>
                </a:solidFill>
                <a:latin typeface="Arial"/>
                <a:ea typeface="Arial"/>
                <a:cs typeface="Arial"/>
                <a:sym typeface="Arial"/>
              </a:rPr>
              <a:t>Political Cartoons  </a:t>
            </a:r>
            <a:endParaRPr sz="1400" b="0" i="0" u="none" strike="noStrike" cap="none" dirty="0">
              <a:solidFill>
                <a:srgbClr val="00A5A6"/>
              </a:solidFill>
              <a:latin typeface="Arial"/>
              <a:ea typeface="Arial"/>
              <a:cs typeface="Arial"/>
              <a:sym typeface="Arial"/>
            </a:endParaRPr>
          </a:p>
        </p:txBody>
      </p:sp>
      <p:pic>
        <p:nvPicPr>
          <p:cNvPr id="478" name="Google Shape;478;p14"/>
          <p:cNvPicPr preferRelativeResize="0">
            <a:picLocks noChangeAspect="1"/>
          </p:cNvPicPr>
          <p:nvPr/>
        </p:nvPicPr>
        <p:blipFill>
          <a:blip r:embed="rId3"/>
          <a:srcRect/>
          <a:stretch/>
        </p:blipFill>
        <p:spPr>
          <a:xfrm>
            <a:off x="7831527" y="182955"/>
            <a:ext cx="1097280" cy="8764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7"/>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16</a:t>
            </a:fld>
            <a:endParaRPr/>
          </a:p>
        </p:txBody>
      </p:sp>
      <p:pic>
        <p:nvPicPr>
          <p:cNvPr id="496" name="Google Shape;496;p17"/>
          <p:cNvPicPr preferRelativeResize="0">
            <a:picLocks noChangeAspect="1"/>
          </p:cNvPicPr>
          <p:nvPr/>
        </p:nvPicPr>
        <p:blipFill rotWithShape="1">
          <a:blip r:embed="rId3"/>
          <a:srcRect t="5432" b="19154"/>
          <a:stretch/>
        </p:blipFill>
        <p:spPr>
          <a:xfrm>
            <a:off x="1434025" y="209839"/>
            <a:ext cx="5045797" cy="4682250"/>
          </a:xfrm>
          <a:prstGeom prst="rect">
            <a:avLst/>
          </a:prstGeom>
          <a:noFill/>
          <a:ln w="9525" cap="flat" cmpd="sng">
            <a:solidFill>
              <a:schemeClr val="bg1">
                <a:lumMod val="85000"/>
              </a:schemeClr>
            </a:solidFill>
            <a:prstDash val="solid"/>
            <a:round/>
            <a:headEnd type="none" w="sm" len="sm"/>
            <a:tailEnd type="none" w="sm" len="sm"/>
          </a:ln>
          <a:effectLst>
            <a:outerShdw blurRad="50800" dist="38100" dir="2700000" algn="tl" rotWithShape="0">
              <a:prstClr val="black">
                <a:alpha val="40000"/>
              </a:prstClr>
            </a:outerShdw>
          </a:effectLst>
        </p:spPr>
      </p:pic>
      <p:pic>
        <p:nvPicPr>
          <p:cNvPr id="5" name="Google Shape;478;p14">
            <a:extLst>
              <a:ext uri="{FF2B5EF4-FFF2-40B4-BE49-F238E27FC236}">
                <a16:creationId xmlns:a16="http://schemas.microsoft.com/office/drawing/2014/main" id="{90C45321-B105-42B6-ADC0-EBA4CF6FF7FE}"/>
              </a:ext>
            </a:extLst>
          </p:cNvPr>
          <p:cNvPicPr preferRelativeResize="0">
            <a:picLocks noChangeAspect="1"/>
          </p:cNvPicPr>
          <p:nvPr/>
        </p:nvPicPr>
        <p:blipFill>
          <a:blip r:embed="rId4"/>
          <a:srcRect/>
          <a:stretch/>
        </p:blipFill>
        <p:spPr>
          <a:xfrm>
            <a:off x="7831527" y="182955"/>
            <a:ext cx="1097280" cy="8764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99050C0B-38B1-4AFF-8BA4-B8FDADFE2C9B}"/>
              </a:ext>
            </a:extLst>
          </p:cNvPr>
          <p:cNvSpPr txBox="1">
            <a:spLocks noGrp="1"/>
          </p:cNvSpPr>
          <p:nvPr>
            <p:ph type="title"/>
          </p:nvPr>
        </p:nvSpPr>
        <p:spPr>
          <a:xfrm rot="16200000">
            <a:off x="-1556402" y="1947199"/>
            <a:ext cx="4389120" cy="914400"/>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Political Cartoon  </a:t>
            </a:r>
            <a:endParaRPr sz="2800" dirty="0"/>
          </a:p>
        </p:txBody>
      </p:sp>
      <p:sp>
        <p:nvSpPr>
          <p:cNvPr id="2" name="TextBox 1">
            <a:extLst>
              <a:ext uri="{FF2B5EF4-FFF2-40B4-BE49-F238E27FC236}">
                <a16:creationId xmlns:a16="http://schemas.microsoft.com/office/drawing/2014/main" id="{6D8E71B2-F0E2-3D4A-BEAB-D345FAB6CFDC}"/>
              </a:ext>
            </a:extLst>
          </p:cNvPr>
          <p:cNvSpPr txBox="1"/>
          <p:nvPr/>
        </p:nvSpPr>
        <p:spPr>
          <a:xfrm>
            <a:off x="6604000" y="1648178"/>
            <a:ext cx="2077156" cy="1569660"/>
          </a:xfrm>
          <a:prstGeom prst="rect">
            <a:avLst/>
          </a:prstGeom>
          <a:noFill/>
        </p:spPr>
        <p:txBody>
          <a:bodyPr wrap="square" rtlCol="0">
            <a:spAutoFit/>
          </a:bodyPr>
          <a:lstStyle/>
          <a:p>
            <a:r>
              <a:rPr lang="en-US" sz="2400" b="1" dirty="0"/>
              <a:t>Censorship:</a:t>
            </a:r>
          </a:p>
          <a:p>
            <a:endParaRPr lang="en-US" sz="2400" b="1" dirty="0"/>
          </a:p>
          <a:p>
            <a:r>
              <a:rPr lang="en-US" sz="2400" b="1" dirty="0"/>
              <a:t>It goes both ways…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7"/>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17</a:t>
            </a:fld>
            <a:endParaRPr/>
          </a:p>
        </p:txBody>
      </p:sp>
      <p:pic>
        <p:nvPicPr>
          <p:cNvPr id="496" name="Google Shape;496;p17"/>
          <p:cNvPicPr preferRelativeResize="0">
            <a:picLocks noChangeAspect="1"/>
          </p:cNvPicPr>
          <p:nvPr/>
        </p:nvPicPr>
        <p:blipFill rotWithShape="1">
          <a:blip r:embed="rId3"/>
          <a:srcRect/>
          <a:stretch/>
        </p:blipFill>
        <p:spPr>
          <a:xfrm>
            <a:off x="2669566" y="285750"/>
            <a:ext cx="3804868" cy="4572000"/>
          </a:xfrm>
          <a:prstGeom prst="rect">
            <a:avLst/>
          </a:prstGeom>
          <a:noFill/>
          <a:ln w="9525" cap="flat" cmpd="sng">
            <a:solidFill>
              <a:schemeClr val="bg1">
                <a:lumMod val="85000"/>
              </a:schemeClr>
            </a:solidFill>
            <a:prstDash val="solid"/>
            <a:round/>
            <a:headEnd type="none" w="sm" len="sm"/>
            <a:tailEnd type="none" w="sm" len="sm"/>
          </a:ln>
          <a:effectLst>
            <a:outerShdw blurRad="50800" dist="38100" dir="2700000" algn="tl" rotWithShape="0">
              <a:prstClr val="black">
                <a:alpha val="40000"/>
              </a:prstClr>
            </a:outerShdw>
          </a:effectLst>
        </p:spPr>
      </p:pic>
      <p:pic>
        <p:nvPicPr>
          <p:cNvPr id="5" name="Google Shape;478;p14">
            <a:extLst>
              <a:ext uri="{FF2B5EF4-FFF2-40B4-BE49-F238E27FC236}">
                <a16:creationId xmlns:a16="http://schemas.microsoft.com/office/drawing/2014/main" id="{90C45321-B105-42B6-ADC0-EBA4CF6FF7FE}"/>
              </a:ext>
            </a:extLst>
          </p:cNvPr>
          <p:cNvPicPr preferRelativeResize="0">
            <a:picLocks noChangeAspect="1"/>
          </p:cNvPicPr>
          <p:nvPr/>
        </p:nvPicPr>
        <p:blipFill>
          <a:blip r:embed="rId4"/>
          <a:srcRect/>
          <a:stretch/>
        </p:blipFill>
        <p:spPr>
          <a:xfrm>
            <a:off x="7831527" y="182955"/>
            <a:ext cx="1097280" cy="8764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99050C0B-38B1-4AFF-8BA4-B8FDADFE2C9B}"/>
              </a:ext>
            </a:extLst>
          </p:cNvPr>
          <p:cNvSpPr txBox="1">
            <a:spLocks noGrp="1"/>
          </p:cNvSpPr>
          <p:nvPr>
            <p:ph type="title"/>
          </p:nvPr>
        </p:nvSpPr>
        <p:spPr>
          <a:xfrm rot="16200000">
            <a:off x="-1556402" y="1947199"/>
            <a:ext cx="4389120" cy="914400"/>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Political Cartoon  </a:t>
            </a:r>
            <a:endParaRPr sz="2800" dirty="0"/>
          </a:p>
        </p:txBody>
      </p:sp>
    </p:spTree>
    <p:extLst>
      <p:ext uri="{BB962C8B-B14F-4D97-AF65-F5344CB8AC3E}">
        <p14:creationId xmlns:p14="http://schemas.microsoft.com/office/powerpoint/2010/main" val="3596871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7"/>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pic>
        <p:nvPicPr>
          <p:cNvPr id="496" name="Google Shape;496;p17"/>
          <p:cNvPicPr preferRelativeResize="0">
            <a:picLocks noChangeAspect="1"/>
          </p:cNvPicPr>
          <p:nvPr/>
        </p:nvPicPr>
        <p:blipFill rotWithShape="1">
          <a:blip r:embed="rId3"/>
          <a:srcRect t="15519" b="7228"/>
          <a:stretch/>
        </p:blipFill>
        <p:spPr>
          <a:xfrm>
            <a:off x="2260428" y="438249"/>
            <a:ext cx="4927199" cy="4357511"/>
          </a:xfrm>
          <a:prstGeom prst="rect">
            <a:avLst/>
          </a:prstGeom>
          <a:noFill/>
          <a:ln w="9525" cap="flat" cmpd="sng">
            <a:solidFill>
              <a:schemeClr val="bg1">
                <a:lumMod val="85000"/>
              </a:schemeClr>
            </a:solidFill>
            <a:prstDash val="solid"/>
            <a:round/>
            <a:headEnd type="none" w="sm" len="sm"/>
            <a:tailEnd type="none" w="sm" len="sm"/>
          </a:ln>
          <a:effectLst>
            <a:outerShdw blurRad="50800" dist="38100" dir="2700000" algn="tl" rotWithShape="0">
              <a:prstClr val="black">
                <a:alpha val="40000"/>
              </a:prstClr>
            </a:outerShdw>
          </a:effectLst>
        </p:spPr>
      </p:pic>
      <p:pic>
        <p:nvPicPr>
          <p:cNvPr id="5" name="Google Shape;478;p14">
            <a:extLst>
              <a:ext uri="{FF2B5EF4-FFF2-40B4-BE49-F238E27FC236}">
                <a16:creationId xmlns:a16="http://schemas.microsoft.com/office/drawing/2014/main" id="{90C45321-B105-42B6-ADC0-EBA4CF6FF7FE}"/>
              </a:ext>
            </a:extLst>
          </p:cNvPr>
          <p:cNvPicPr preferRelativeResize="0">
            <a:picLocks noChangeAspect="1"/>
          </p:cNvPicPr>
          <p:nvPr/>
        </p:nvPicPr>
        <p:blipFill>
          <a:blip r:embed="rId4"/>
          <a:srcRect/>
          <a:stretch/>
        </p:blipFill>
        <p:spPr>
          <a:xfrm>
            <a:off x="7831527" y="182955"/>
            <a:ext cx="1097280" cy="8764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99050C0B-38B1-4AFF-8BA4-B8FDADFE2C9B}"/>
              </a:ext>
            </a:extLst>
          </p:cNvPr>
          <p:cNvSpPr txBox="1">
            <a:spLocks noGrp="1"/>
          </p:cNvSpPr>
          <p:nvPr>
            <p:ph type="title"/>
          </p:nvPr>
        </p:nvSpPr>
        <p:spPr>
          <a:xfrm rot="16200000">
            <a:off x="-1556402" y="1947199"/>
            <a:ext cx="4389120" cy="914400"/>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Political Cartoon  </a:t>
            </a:r>
            <a:endParaRPr sz="2800" dirty="0"/>
          </a:p>
        </p:txBody>
      </p:sp>
    </p:spTree>
    <p:extLst>
      <p:ext uri="{BB962C8B-B14F-4D97-AF65-F5344CB8AC3E}">
        <p14:creationId xmlns:p14="http://schemas.microsoft.com/office/powerpoint/2010/main" val="511762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8" name="Google Shape;468;g839c94bed9_0_99"/>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pic>
        <p:nvPicPr>
          <p:cNvPr id="469" name="Google Shape;469;g839c94bed9_0_99"/>
          <p:cNvPicPr preferRelativeResize="0">
            <a:picLocks noChangeAspect="1"/>
          </p:cNvPicPr>
          <p:nvPr/>
        </p:nvPicPr>
        <p:blipFill rotWithShape="1">
          <a:blip r:embed="rId3">
            <a:alphaModFix/>
          </a:blip>
          <a:srcRect/>
          <a:stretch/>
        </p:blipFill>
        <p:spPr>
          <a:xfrm>
            <a:off x="2898503" y="285750"/>
            <a:ext cx="3346995" cy="4572000"/>
          </a:xfrm>
          <a:prstGeom prst="rect">
            <a:avLst/>
          </a:prstGeom>
          <a:noFill/>
          <a:ln w="9525" cap="flat" cmpd="sng">
            <a:solidFill>
              <a:schemeClr val="dk1"/>
            </a:solidFill>
            <a:prstDash val="solid"/>
            <a:round/>
            <a:headEnd type="none" w="sm" len="sm"/>
            <a:tailEnd type="none" w="sm" len="sm"/>
          </a:ln>
        </p:spPr>
      </p:pic>
      <p:pic>
        <p:nvPicPr>
          <p:cNvPr id="8" name="Google Shape;224;p18" descr="Three stick figure children tumbling">
            <a:extLst>
              <a:ext uri="{FF2B5EF4-FFF2-40B4-BE49-F238E27FC236}">
                <a16:creationId xmlns:a16="http://schemas.microsoft.com/office/drawing/2014/main" id="{9D1A3E60-F18C-4C10-9029-C225E134F92C}"/>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659CAEB4-55B4-4A3E-815A-FEFE3472A021}"/>
              </a:ext>
            </a:extLst>
          </p:cNvPr>
          <p:cNvSpPr txBox="1">
            <a:spLocks noGrp="1"/>
          </p:cNvSpPr>
          <p:nvPr>
            <p:ph type="title"/>
          </p:nvPr>
        </p:nvSpPr>
        <p:spPr>
          <a:xfrm rot="16200000">
            <a:off x="-1354113" y="1809078"/>
            <a:ext cx="4389120" cy="1190642"/>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Freedom of Expression</a:t>
            </a:r>
            <a:br>
              <a:rPr lang="en-US" sz="2800" dirty="0"/>
            </a:br>
            <a:r>
              <a:rPr lang="en-US" dirty="0"/>
              <a:t>Noam Chomsky</a:t>
            </a:r>
            <a:endParaRP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969308408"/>
              </p:ext>
            </p:extLst>
          </p:nvPr>
        </p:nvGraphicFramePr>
        <p:xfrm>
          <a:off x="319711" y="1595826"/>
          <a:ext cx="8412480" cy="2194560"/>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74409">
                  <a:extLst>
                    <a:ext uri="{9D8B030D-6E8A-4147-A177-3AD203B41FA5}">
                      <a16:colId xmlns:a16="http://schemas.microsoft.com/office/drawing/2014/main" val="22100770"/>
                    </a:ext>
                  </a:extLst>
                </a:gridCol>
                <a:gridCol w="5173267">
                  <a:extLst>
                    <a:ext uri="{9D8B030D-6E8A-4147-A177-3AD203B41FA5}">
                      <a16:colId xmlns:a16="http://schemas.microsoft.com/office/drawing/2014/main" val="4036239520"/>
                    </a:ext>
                  </a:extLst>
                </a:gridCol>
              </a:tblGrid>
              <a:tr h="7315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Gather Mini-posters and Lesson Materials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Place them were everyone can see them.</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7315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Activity: Making a Poster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Save the posters or cartoons made by the students to display at a later lesson.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7315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42606529"/>
                  </a:ext>
                </a:extLst>
              </a:tr>
            </a:tbl>
          </a:graphicData>
        </a:graphic>
      </p:graphicFrame>
    </p:spTree>
    <p:extLst>
      <p:ext uri="{BB962C8B-B14F-4D97-AF65-F5344CB8AC3E}">
        <p14:creationId xmlns:p14="http://schemas.microsoft.com/office/powerpoint/2010/main" val="139978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8" name="Google Shape;468;g839c94bed9_0_99"/>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pic>
        <p:nvPicPr>
          <p:cNvPr id="469" name="Google Shape;469;g839c94bed9_0_99"/>
          <p:cNvPicPr preferRelativeResize="0">
            <a:picLocks noChangeAspect="1"/>
          </p:cNvPicPr>
          <p:nvPr/>
        </p:nvPicPr>
        <p:blipFill rotWithShape="1">
          <a:blip r:embed="rId3"/>
          <a:srcRect/>
          <a:stretch/>
        </p:blipFill>
        <p:spPr>
          <a:xfrm>
            <a:off x="2801300" y="220177"/>
            <a:ext cx="3712389" cy="4732406"/>
          </a:xfrm>
          <a:prstGeom prst="rect">
            <a:avLst/>
          </a:prstGeom>
          <a:noFill/>
          <a:ln w="9525" cap="flat" cmpd="sng">
            <a:solidFill>
              <a:schemeClr val="dk1"/>
            </a:solidFill>
            <a:prstDash val="solid"/>
            <a:round/>
            <a:headEnd type="none" w="sm" len="sm"/>
            <a:tailEnd type="none" w="sm" len="sm"/>
          </a:ln>
        </p:spPr>
      </p:pic>
      <p:pic>
        <p:nvPicPr>
          <p:cNvPr id="8" name="Google Shape;224;p18" descr="Three stick figure children tumbling">
            <a:extLst>
              <a:ext uri="{FF2B5EF4-FFF2-40B4-BE49-F238E27FC236}">
                <a16:creationId xmlns:a16="http://schemas.microsoft.com/office/drawing/2014/main" id="{9D1A3E60-F18C-4C10-9029-C225E134F92C}"/>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
        <p:nvSpPr>
          <p:cNvPr id="9" name="Google Shape;546;p23">
            <a:extLst>
              <a:ext uri="{FF2B5EF4-FFF2-40B4-BE49-F238E27FC236}">
                <a16:creationId xmlns:a16="http://schemas.microsoft.com/office/drawing/2014/main" id="{CEEAEB08-FF98-4EC2-99B1-8E018E44188A}"/>
              </a:ext>
            </a:extLst>
          </p:cNvPr>
          <p:cNvSpPr txBox="1">
            <a:spLocks noGrp="1"/>
          </p:cNvSpPr>
          <p:nvPr>
            <p:ph type="title"/>
          </p:nvPr>
        </p:nvSpPr>
        <p:spPr>
          <a:xfrm rot="16200000">
            <a:off x="-1354113" y="1809078"/>
            <a:ext cx="4389120" cy="1190642"/>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Freedom of Expression</a:t>
            </a:r>
            <a:br>
              <a:rPr lang="en-US" sz="2800" dirty="0"/>
            </a:br>
            <a:r>
              <a:rPr lang="en-US" dirty="0"/>
              <a:t>Mahatma </a:t>
            </a:r>
            <a:r>
              <a:rPr lang="en-US" dirty="0" err="1"/>
              <a:t>Ghandi</a:t>
            </a:r>
            <a:endParaRPr dirty="0"/>
          </a:p>
        </p:txBody>
      </p:sp>
    </p:spTree>
    <p:extLst>
      <p:ext uri="{BB962C8B-B14F-4D97-AF65-F5344CB8AC3E}">
        <p14:creationId xmlns:p14="http://schemas.microsoft.com/office/powerpoint/2010/main" val="631574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8" name="Google Shape;468;g839c94bed9_0_99"/>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pic>
        <p:nvPicPr>
          <p:cNvPr id="469" name="Google Shape;469;g839c94bed9_0_99"/>
          <p:cNvPicPr preferRelativeResize="0">
            <a:picLocks noChangeAspect="1"/>
          </p:cNvPicPr>
          <p:nvPr/>
        </p:nvPicPr>
        <p:blipFill rotWithShape="1">
          <a:blip r:embed="rId3"/>
          <a:srcRect/>
          <a:stretch/>
        </p:blipFill>
        <p:spPr>
          <a:xfrm>
            <a:off x="2891442" y="223760"/>
            <a:ext cx="3519160" cy="4572000"/>
          </a:xfrm>
          <a:prstGeom prst="rect">
            <a:avLst/>
          </a:prstGeom>
          <a:noFill/>
          <a:ln w="9525" cap="flat" cmpd="sng">
            <a:solidFill>
              <a:schemeClr val="dk1"/>
            </a:solidFill>
            <a:prstDash val="solid"/>
            <a:round/>
            <a:headEnd type="none" w="sm" len="sm"/>
            <a:tailEnd type="none" w="sm" len="sm"/>
          </a:ln>
        </p:spPr>
      </p:pic>
      <p:pic>
        <p:nvPicPr>
          <p:cNvPr id="8" name="Google Shape;224;p18" descr="Three stick figure children tumbling">
            <a:extLst>
              <a:ext uri="{FF2B5EF4-FFF2-40B4-BE49-F238E27FC236}">
                <a16:creationId xmlns:a16="http://schemas.microsoft.com/office/drawing/2014/main" id="{9D1A3E60-F18C-4C10-9029-C225E134F92C}"/>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68B4F0F5-439E-4FA3-9233-6EA07324F3A9}"/>
              </a:ext>
            </a:extLst>
          </p:cNvPr>
          <p:cNvSpPr txBox="1">
            <a:spLocks noGrp="1"/>
          </p:cNvSpPr>
          <p:nvPr>
            <p:ph type="title"/>
          </p:nvPr>
        </p:nvSpPr>
        <p:spPr>
          <a:xfrm rot="16200000">
            <a:off x="-1354113" y="1809078"/>
            <a:ext cx="4389120" cy="1190642"/>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Freedom of Expression</a:t>
            </a:r>
            <a:br>
              <a:rPr lang="en-US" sz="2800" dirty="0"/>
            </a:br>
            <a:r>
              <a:rPr lang="en-US" dirty="0"/>
              <a:t>Voltaire</a:t>
            </a:r>
            <a:endParaRPr sz="2800" dirty="0"/>
          </a:p>
        </p:txBody>
      </p:sp>
    </p:spTree>
    <p:extLst>
      <p:ext uri="{BB962C8B-B14F-4D97-AF65-F5344CB8AC3E}">
        <p14:creationId xmlns:p14="http://schemas.microsoft.com/office/powerpoint/2010/main" val="3151012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8" name="Google Shape;468;g839c94bed9_0_99"/>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22</a:t>
            </a:fld>
            <a:endParaRPr/>
          </a:p>
        </p:txBody>
      </p:sp>
      <p:pic>
        <p:nvPicPr>
          <p:cNvPr id="469" name="Google Shape;469;g839c94bed9_0_99"/>
          <p:cNvPicPr preferRelativeResize="0">
            <a:picLocks noChangeAspect="1"/>
          </p:cNvPicPr>
          <p:nvPr/>
        </p:nvPicPr>
        <p:blipFill rotWithShape="1">
          <a:blip r:embed="rId3"/>
          <a:srcRect/>
          <a:stretch/>
        </p:blipFill>
        <p:spPr>
          <a:xfrm>
            <a:off x="2867378" y="220177"/>
            <a:ext cx="3627146" cy="4699209"/>
          </a:xfrm>
          <a:prstGeom prst="rect">
            <a:avLst/>
          </a:prstGeom>
          <a:noFill/>
          <a:ln w="9525" cap="flat" cmpd="sng">
            <a:solidFill>
              <a:schemeClr val="dk1"/>
            </a:solidFill>
            <a:prstDash val="solid"/>
            <a:round/>
            <a:headEnd type="none" w="sm" len="sm"/>
            <a:tailEnd type="none" w="sm" len="sm"/>
          </a:ln>
        </p:spPr>
      </p:pic>
      <p:pic>
        <p:nvPicPr>
          <p:cNvPr id="8" name="Google Shape;224;p18" descr="Three stick figure children tumbling">
            <a:extLst>
              <a:ext uri="{FF2B5EF4-FFF2-40B4-BE49-F238E27FC236}">
                <a16:creationId xmlns:a16="http://schemas.microsoft.com/office/drawing/2014/main" id="{9D1A3E60-F18C-4C10-9029-C225E134F92C}"/>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
        <p:nvSpPr>
          <p:cNvPr id="6" name="Google Shape;546;p23">
            <a:extLst>
              <a:ext uri="{FF2B5EF4-FFF2-40B4-BE49-F238E27FC236}">
                <a16:creationId xmlns:a16="http://schemas.microsoft.com/office/drawing/2014/main" id="{C4CF0FC7-B598-4FB8-A309-FE6A4731CF2B}"/>
              </a:ext>
            </a:extLst>
          </p:cNvPr>
          <p:cNvSpPr txBox="1">
            <a:spLocks noGrp="1"/>
          </p:cNvSpPr>
          <p:nvPr>
            <p:ph type="title"/>
          </p:nvPr>
        </p:nvSpPr>
        <p:spPr>
          <a:xfrm rot="16200000">
            <a:off x="-1354113" y="1809078"/>
            <a:ext cx="4389120" cy="1190642"/>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sz="2800" dirty="0"/>
              <a:t>Freedom of Expression</a:t>
            </a:r>
            <a:br>
              <a:rPr lang="en-US" sz="2800" dirty="0"/>
            </a:br>
            <a:r>
              <a:rPr lang="en-US" dirty="0"/>
              <a:t>Malala Yousafzai</a:t>
            </a:r>
            <a:endParaRPr sz="2800" dirty="0"/>
          </a:p>
        </p:txBody>
      </p:sp>
    </p:spTree>
    <p:extLst>
      <p:ext uri="{BB962C8B-B14F-4D97-AF65-F5344CB8AC3E}">
        <p14:creationId xmlns:p14="http://schemas.microsoft.com/office/powerpoint/2010/main" val="2889125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18"/>
          <p:cNvSpPr txBox="1">
            <a:spLocks noGrp="1"/>
          </p:cNvSpPr>
          <p:nvPr>
            <p:ph type="body" idx="1"/>
          </p:nvPr>
        </p:nvSpPr>
        <p:spPr>
          <a:xfrm>
            <a:off x="732997" y="869244"/>
            <a:ext cx="7459677" cy="3763356"/>
          </a:xfrm>
          <a:prstGeom prst="rect">
            <a:avLst/>
          </a:prstGeom>
          <a:noFill/>
          <a:ln>
            <a:noFill/>
          </a:ln>
        </p:spPr>
        <p:txBody>
          <a:bodyPr spcFirstLastPara="1" wrap="square" lIns="91425" tIns="45700" rIns="91425" bIns="45700" numCol="1" anchor="ctr" anchorCtr="0">
            <a:noAutofit/>
          </a:bodyPr>
          <a:lstStyle/>
          <a:p>
            <a:pPr marL="457200" lvl="0" indent="-368300" algn="l" rtl="0">
              <a:spcBef>
                <a:spcPts val="0"/>
              </a:spcBef>
              <a:spcAft>
                <a:spcPts val="0"/>
              </a:spcAft>
              <a:buSzPts val="2200"/>
              <a:buChar char="▪"/>
            </a:pPr>
            <a:r>
              <a:rPr lang="en-US" sz="2800" dirty="0"/>
              <a:t>Work as a group.</a:t>
            </a:r>
          </a:p>
          <a:p>
            <a:pPr marL="457200" lvl="0" indent="-368300" algn="l" rtl="0">
              <a:spcBef>
                <a:spcPts val="0"/>
              </a:spcBef>
              <a:spcAft>
                <a:spcPts val="0"/>
              </a:spcAft>
              <a:buSzPts val="2200"/>
              <a:buChar char="▪"/>
            </a:pPr>
            <a:r>
              <a:rPr lang="en-US" sz="2800" dirty="0"/>
              <a:t>Posters should not be harmful or offensive.</a:t>
            </a:r>
          </a:p>
          <a:p>
            <a:pPr marL="457200" lvl="0" indent="-368300" algn="l" rtl="0">
              <a:spcBef>
                <a:spcPts val="0"/>
              </a:spcBef>
              <a:spcAft>
                <a:spcPts val="0"/>
              </a:spcAft>
              <a:buSzPts val="2200"/>
              <a:buChar char="▪"/>
            </a:pPr>
            <a:r>
              <a:rPr lang="en-US" sz="2800" dirty="0"/>
              <a:t>Keep your poster simple.</a:t>
            </a:r>
          </a:p>
          <a:p>
            <a:pPr marL="457200" lvl="0" indent="-368300" algn="l" rtl="0">
              <a:spcBef>
                <a:spcPts val="0"/>
              </a:spcBef>
              <a:spcAft>
                <a:spcPts val="0"/>
              </a:spcAft>
              <a:buSzPts val="2200"/>
              <a:buChar char="▪"/>
            </a:pPr>
            <a:r>
              <a:rPr lang="en-US" sz="2800" dirty="0"/>
              <a:t>Be prepared to explain your poster.</a:t>
            </a:r>
          </a:p>
        </p:txBody>
      </p:sp>
      <p:sp>
        <p:nvSpPr>
          <p:cNvPr id="502" name="Google Shape;502;p18"/>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23</a:t>
            </a:fld>
            <a:endParaRPr/>
          </a:p>
        </p:txBody>
      </p:sp>
      <p:sp>
        <p:nvSpPr>
          <p:cNvPr id="503" name="Google Shape;503;p18"/>
          <p:cNvSpPr txBox="1"/>
          <p:nvPr/>
        </p:nvSpPr>
        <p:spPr>
          <a:xfrm>
            <a:off x="1029875" y="682750"/>
            <a:ext cx="6588600" cy="639000"/>
          </a:xfrm>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rgbClr val="00A5A6"/>
                </a:solidFill>
                <a:latin typeface="Arial"/>
                <a:ea typeface="Arial"/>
                <a:cs typeface="Arial"/>
                <a:sym typeface="Arial"/>
              </a:rPr>
              <a:t>Make a Poster </a:t>
            </a:r>
            <a:endParaRPr sz="3600" b="0" i="0" u="none" strike="noStrike" cap="none" dirty="0">
              <a:solidFill>
                <a:srgbClr val="00A5A6"/>
              </a:solidFill>
              <a:latin typeface="Arial"/>
              <a:ea typeface="Arial"/>
              <a:cs typeface="Arial"/>
              <a:sym typeface="Arial"/>
            </a:endParaRPr>
          </a:p>
        </p:txBody>
      </p:sp>
      <p:pic>
        <p:nvPicPr>
          <p:cNvPr id="7" name="Google Shape;478;p14">
            <a:extLst>
              <a:ext uri="{FF2B5EF4-FFF2-40B4-BE49-F238E27FC236}">
                <a16:creationId xmlns:a16="http://schemas.microsoft.com/office/drawing/2014/main" id="{CCC6D3AA-6074-43FC-B4F4-3346F27CBBED}"/>
              </a:ext>
            </a:extLst>
          </p:cNvPr>
          <p:cNvPicPr preferRelativeResize="0">
            <a:picLocks noChangeAspect="1"/>
          </p:cNvPicPr>
          <p:nvPr/>
        </p:nvPicPr>
        <p:blipFill>
          <a:blip r:embed="rId3"/>
          <a:srcRect/>
          <a:stretch/>
        </p:blipFill>
        <p:spPr>
          <a:xfrm>
            <a:off x="7831527" y="182952"/>
            <a:ext cx="1097280" cy="87643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20"/>
          <p:cNvSpPr txBox="1">
            <a:spLocks noGrp="1"/>
          </p:cNvSpPr>
          <p:nvPr>
            <p:ph type="title"/>
          </p:nvPr>
        </p:nvSpPr>
        <p:spPr>
          <a:xfrm>
            <a:off x="541867" y="406400"/>
            <a:ext cx="8000045" cy="897722"/>
          </a:xfrm>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dirty="0"/>
              <a:t>Conclusion  </a:t>
            </a:r>
            <a:endParaRPr dirty="0"/>
          </a:p>
        </p:txBody>
      </p:sp>
      <p:pic>
        <p:nvPicPr>
          <p:cNvPr id="520" name="Google Shape;520;p20" descr="Four stick children holding stars"/>
          <p:cNvPicPr preferRelativeResize="0">
            <a:picLocks noGrp="1" noChangeAspect="1"/>
          </p:cNvPicPr>
          <p:nvPr>
            <p:ph type="body" idx="1"/>
          </p:nvPr>
        </p:nvPicPr>
        <p:blipFill rotWithShape="1">
          <a:blip r:embed="rId3">
            <a:alphaModFix/>
          </a:blip>
          <a:srcRect/>
          <a:stretch/>
        </p:blipFill>
        <p:spPr>
          <a:xfrm>
            <a:off x="7444632" y="300061"/>
            <a:ext cx="1097280" cy="823530"/>
          </a:xfrm>
          <a:prstGeom prst="rect">
            <a:avLst/>
          </a:prstGeom>
          <a:noFill/>
          <a:ln>
            <a:noFill/>
          </a:ln>
        </p:spPr>
      </p:pic>
      <p:sp>
        <p:nvSpPr>
          <p:cNvPr id="521" name="Google Shape;521;p20"/>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24</a:t>
            </a:fld>
            <a:endParaRPr sz="1200" b="1" i="0" u="none" strike="noStrike" cap="none">
              <a:solidFill>
                <a:srgbClr val="0B4860"/>
              </a:solidFill>
              <a:latin typeface="Arial"/>
              <a:ea typeface="Arial"/>
              <a:cs typeface="Arial"/>
              <a:sym typeface="Arial"/>
            </a:endParaRPr>
          </a:p>
        </p:txBody>
      </p:sp>
      <p:pic>
        <p:nvPicPr>
          <p:cNvPr id="3" name="Picture 2">
            <a:extLst>
              <a:ext uri="{FF2B5EF4-FFF2-40B4-BE49-F238E27FC236}">
                <a16:creationId xmlns:a16="http://schemas.microsoft.com/office/drawing/2014/main" id="{0EFD24FE-E0BF-0649-B245-0CDB0EE4899D}"/>
              </a:ext>
            </a:extLst>
          </p:cNvPr>
          <p:cNvPicPr>
            <a:picLocks noChangeAspect="1"/>
          </p:cNvPicPr>
          <p:nvPr/>
        </p:nvPicPr>
        <p:blipFill rotWithShape="1">
          <a:blip r:embed="rId4"/>
          <a:srcRect t="5425" b="6684"/>
          <a:stretch/>
        </p:blipFill>
        <p:spPr>
          <a:xfrm>
            <a:off x="3262488" y="212067"/>
            <a:ext cx="3623733" cy="4780493"/>
          </a:xfrm>
          <a:prstGeom prst="rect">
            <a:avLst/>
          </a:prstGeom>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DD740-6C45-4166-A82C-00D3FCAA78FE}"/>
              </a:ext>
            </a:extLst>
          </p:cNvPr>
          <p:cNvSpPr>
            <a:spLocks noGrp="1"/>
          </p:cNvSpPr>
          <p:nvPr>
            <p:ph type="title"/>
          </p:nvPr>
        </p:nvSpPr>
        <p:spPr/>
        <p:txBody>
          <a:bodyPr/>
          <a:lstStyle/>
          <a:p>
            <a:r>
              <a:rPr lang="en-US" dirty="0"/>
              <a:t>Our Responsibility</a:t>
            </a:r>
          </a:p>
        </p:txBody>
      </p:sp>
      <p:sp>
        <p:nvSpPr>
          <p:cNvPr id="3" name="Text Placeholder 2">
            <a:extLst>
              <a:ext uri="{FF2B5EF4-FFF2-40B4-BE49-F238E27FC236}">
                <a16:creationId xmlns:a16="http://schemas.microsoft.com/office/drawing/2014/main" id="{4EA0B134-EC53-42E5-B79B-E53A4FF4841F}"/>
              </a:ext>
            </a:extLst>
          </p:cNvPr>
          <p:cNvSpPr>
            <a:spLocks noGrp="1"/>
          </p:cNvSpPr>
          <p:nvPr>
            <p:ph type="body" idx="1"/>
          </p:nvPr>
        </p:nvSpPr>
        <p:spPr>
          <a:xfrm>
            <a:off x="609600" y="1258885"/>
            <a:ext cx="7665350" cy="3058039"/>
          </a:xfrm>
        </p:spPr>
        <p:txBody>
          <a:bodyPr anchor="ctr"/>
          <a:lstStyle/>
          <a:p>
            <a:pPr marL="114300" indent="0">
              <a:buNone/>
            </a:pPr>
            <a:r>
              <a:rPr lang="en-US" sz="2800" dirty="0"/>
              <a:t>We have a responsibility to make sure we don’t say things that will:</a:t>
            </a:r>
          </a:p>
          <a:p>
            <a:pPr marL="114300" indent="0">
              <a:buNone/>
            </a:pPr>
            <a:endParaRPr lang="en-US" sz="2800" dirty="0"/>
          </a:p>
          <a:p>
            <a:r>
              <a:rPr lang="en-US" sz="2800" dirty="0"/>
              <a:t>hurt other people,</a:t>
            </a:r>
          </a:p>
          <a:p>
            <a:r>
              <a:rPr lang="en-US" sz="2800" dirty="0"/>
              <a:t>or put them in danger,</a:t>
            </a:r>
          </a:p>
          <a:p>
            <a:r>
              <a:rPr lang="en-US" sz="2800" dirty="0"/>
              <a:t>or that are not true.</a:t>
            </a:r>
          </a:p>
        </p:txBody>
      </p:sp>
      <p:sp>
        <p:nvSpPr>
          <p:cNvPr id="4" name="Slide Number Placeholder 3">
            <a:extLst>
              <a:ext uri="{FF2B5EF4-FFF2-40B4-BE49-F238E27FC236}">
                <a16:creationId xmlns:a16="http://schemas.microsoft.com/office/drawing/2014/main" id="{CCFD4C98-90D8-4044-833B-2FD32E706728}"/>
              </a:ext>
            </a:extLst>
          </p:cNvPr>
          <p:cNvSpPr>
            <a:spLocks noGrp="1"/>
          </p:cNvSpPr>
          <p:nvPr>
            <p:ph type="sldNum" idx="12"/>
          </p:nvPr>
        </p:nvSpPr>
        <p:spPr/>
        <p:txBody>
          <a:bodyPr numCol="1"/>
          <a:lstStyle/>
          <a:p>
            <a:pPr marL="0" lvl="0" indent="0" algn="l" rtl="0">
              <a:spcBef>
                <a:spcPts val="0"/>
              </a:spcBef>
              <a:spcAft>
                <a:spcPts val="0"/>
              </a:spcAft>
              <a:buNone/>
            </a:pPr>
            <a:fld id="{00000000-1234-1234-1234-123412341234}" type="slidenum">
              <a:rPr lang="en-US" smtClean="0"/>
              <a:t>25</a:t>
            </a:fld>
            <a:endParaRPr lang="en-US"/>
          </a:p>
        </p:txBody>
      </p:sp>
      <p:pic>
        <p:nvPicPr>
          <p:cNvPr id="6" name="Google Shape;520;p20" descr="Four stick children holding stars">
            <a:extLst>
              <a:ext uri="{FF2B5EF4-FFF2-40B4-BE49-F238E27FC236}">
                <a16:creationId xmlns:a16="http://schemas.microsoft.com/office/drawing/2014/main" id="{0D6418E1-6940-8847-B318-9E7962F7AF31}"/>
              </a:ext>
            </a:extLst>
          </p:cNvPr>
          <p:cNvPicPr preferRelativeResize="0">
            <a:picLocks/>
          </p:cNvPicPr>
          <p:nvPr/>
        </p:nvPicPr>
        <p:blipFill rotWithShape="1">
          <a:blip r:embed="rId3">
            <a:alphaModFix/>
          </a:blip>
          <a:srcRect/>
          <a:stretch/>
        </p:blipFill>
        <p:spPr>
          <a:xfrm>
            <a:off x="7459248" y="187171"/>
            <a:ext cx="1427967" cy="1071715"/>
          </a:xfrm>
          <a:prstGeom prst="rect">
            <a:avLst/>
          </a:prstGeom>
          <a:noFill/>
          <a:ln>
            <a:noFill/>
          </a:ln>
        </p:spPr>
      </p:pic>
    </p:spTree>
    <p:extLst>
      <p:ext uri="{BB962C8B-B14F-4D97-AF65-F5344CB8AC3E}">
        <p14:creationId xmlns:p14="http://schemas.microsoft.com/office/powerpoint/2010/main" val="3495012113"/>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6A23E-51C1-4DE5-A5FC-F9521321604B}"/>
              </a:ext>
            </a:extLst>
          </p:cNvPr>
          <p:cNvSpPr>
            <a:spLocks noGrp="1"/>
          </p:cNvSpPr>
          <p:nvPr>
            <p:ph type="title"/>
          </p:nvPr>
        </p:nvSpPr>
        <p:spPr/>
        <p:txBody>
          <a:bodyPr/>
          <a:lstStyle/>
          <a:p>
            <a:r>
              <a:rPr lang="en-US" dirty="0"/>
              <a:t>Our Responsibility</a:t>
            </a:r>
          </a:p>
        </p:txBody>
      </p:sp>
      <p:sp>
        <p:nvSpPr>
          <p:cNvPr id="3" name="Text Placeholder 2">
            <a:extLst>
              <a:ext uri="{FF2B5EF4-FFF2-40B4-BE49-F238E27FC236}">
                <a16:creationId xmlns:a16="http://schemas.microsoft.com/office/drawing/2014/main" id="{F64146B5-A681-4300-86B4-396EB591EEC6}"/>
              </a:ext>
            </a:extLst>
          </p:cNvPr>
          <p:cNvSpPr>
            <a:spLocks noGrp="1"/>
          </p:cNvSpPr>
          <p:nvPr>
            <p:ph type="body" idx="1"/>
          </p:nvPr>
        </p:nvSpPr>
        <p:spPr>
          <a:xfrm>
            <a:off x="304800" y="1511559"/>
            <a:ext cx="8410222" cy="2676619"/>
          </a:xfrm>
        </p:spPr>
        <p:txBody>
          <a:bodyPr anchor="ctr">
            <a:normAutofit/>
          </a:bodyPr>
          <a:lstStyle/>
          <a:p>
            <a:r>
              <a:rPr lang="en-US" sz="2800" dirty="0"/>
              <a:t>We want to make sure that statements are true and accurate before we repeat them to other people.</a:t>
            </a:r>
          </a:p>
          <a:p>
            <a:endParaRPr lang="en-US" sz="2800" dirty="0"/>
          </a:p>
          <a:p>
            <a:r>
              <a:rPr lang="en-US" sz="2800" dirty="0"/>
              <a:t>How do we know if something is true or not?</a:t>
            </a:r>
          </a:p>
        </p:txBody>
      </p:sp>
      <p:sp>
        <p:nvSpPr>
          <p:cNvPr id="4" name="Slide Number Placeholder 3">
            <a:extLst>
              <a:ext uri="{FF2B5EF4-FFF2-40B4-BE49-F238E27FC236}">
                <a16:creationId xmlns:a16="http://schemas.microsoft.com/office/drawing/2014/main" id="{CCFD4C98-90D8-4044-833B-2FD32E706728}"/>
              </a:ext>
            </a:extLst>
          </p:cNvPr>
          <p:cNvSpPr>
            <a:spLocks noGrp="1"/>
          </p:cNvSpPr>
          <p:nvPr>
            <p:ph type="sldNum" idx="12"/>
          </p:nvPr>
        </p:nvSpPr>
        <p:spPr/>
        <p:txBody>
          <a:bodyPr numCol="1"/>
          <a:lstStyle/>
          <a:p>
            <a:pPr marL="0" lvl="0" indent="0" algn="l" rtl="0">
              <a:spcBef>
                <a:spcPts val="0"/>
              </a:spcBef>
              <a:spcAft>
                <a:spcPts val="0"/>
              </a:spcAft>
              <a:buNone/>
            </a:pPr>
            <a:fld id="{00000000-1234-1234-1234-123412341234}" type="slidenum">
              <a:rPr lang="en-US" smtClean="0"/>
              <a:t>26</a:t>
            </a:fld>
            <a:endParaRPr lang="en-US"/>
          </a:p>
        </p:txBody>
      </p:sp>
      <p:pic>
        <p:nvPicPr>
          <p:cNvPr id="6" name="Google Shape;520;p20" descr="Four stick children holding stars">
            <a:extLst>
              <a:ext uri="{FF2B5EF4-FFF2-40B4-BE49-F238E27FC236}">
                <a16:creationId xmlns:a16="http://schemas.microsoft.com/office/drawing/2014/main" id="{0D6418E1-6940-8847-B318-9E7962F7AF31}"/>
              </a:ext>
            </a:extLst>
          </p:cNvPr>
          <p:cNvPicPr preferRelativeResize="0">
            <a:picLocks/>
          </p:cNvPicPr>
          <p:nvPr/>
        </p:nvPicPr>
        <p:blipFill rotWithShape="1">
          <a:blip r:embed="rId3">
            <a:alphaModFix/>
          </a:blip>
          <a:srcRect/>
          <a:stretch/>
        </p:blipFill>
        <p:spPr>
          <a:xfrm>
            <a:off x="7459248" y="187171"/>
            <a:ext cx="1427967" cy="1071715"/>
          </a:xfrm>
          <a:prstGeom prst="rect">
            <a:avLst/>
          </a:prstGeom>
          <a:noFill/>
          <a:ln>
            <a:noFill/>
          </a:ln>
        </p:spPr>
      </p:pic>
    </p:spTree>
    <p:extLst>
      <p:ext uri="{BB962C8B-B14F-4D97-AF65-F5344CB8AC3E}">
        <p14:creationId xmlns:p14="http://schemas.microsoft.com/office/powerpoint/2010/main" val="1342129918"/>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11"/>
          <p:cNvSpPr txBox="1">
            <a:spLocks noGrp="1"/>
          </p:cNvSpPr>
          <p:nvPr>
            <p:ph type="body" idx="1"/>
          </p:nvPr>
        </p:nvSpPr>
        <p:spPr>
          <a:xfrm>
            <a:off x="428978" y="666044"/>
            <a:ext cx="6989589" cy="4204306"/>
          </a:xfrm>
          <a:prstGeom prst="rect">
            <a:avLst/>
          </a:prstGeom>
          <a:noFill/>
          <a:ln>
            <a:noFill/>
          </a:ln>
        </p:spPr>
        <p:txBody>
          <a:bodyPr spcFirstLastPara="1" wrap="square" lIns="91425" tIns="91425" rIns="91425" bIns="91425" numCol="1" anchor="ctr" anchorCtr="0">
            <a:normAutofit/>
          </a:bodyPr>
          <a:lstStyle/>
          <a:p>
            <a:pPr marL="533400" lvl="0" indent="-457200">
              <a:buSzPts val="2400"/>
              <a:buFont typeface="+mj-lt"/>
              <a:buAutoNum type="arabicPeriod"/>
            </a:pPr>
            <a:r>
              <a:rPr lang="en-US" dirty="0"/>
              <a:t>You have the right to have and express your own opinions.</a:t>
            </a:r>
          </a:p>
          <a:p>
            <a:pPr marL="533400" lvl="0" indent="-457200">
              <a:buSzPts val="2400"/>
              <a:buFont typeface="+mj-lt"/>
              <a:buAutoNum type="arabicPeriod"/>
            </a:pPr>
            <a:endParaRPr lang="en-US" dirty="0"/>
          </a:p>
          <a:p>
            <a:pPr marL="533400" lvl="0" indent="-457200">
              <a:buSzPts val="2400"/>
              <a:buFont typeface="+mj-lt"/>
              <a:buAutoNum type="arabicPeriod"/>
            </a:pPr>
            <a:r>
              <a:rPr lang="en-US" dirty="0"/>
              <a:t>You should not be stopped from sharing information with others, including people from other countries.</a:t>
            </a:r>
          </a:p>
          <a:p>
            <a:pPr marL="533400" lvl="0" indent="-457200">
              <a:buSzPts val="2400"/>
              <a:buFont typeface="+mj-lt"/>
              <a:buAutoNum type="arabicPeriod"/>
            </a:pPr>
            <a:endParaRPr lang="en-US" dirty="0"/>
          </a:p>
          <a:p>
            <a:pPr marL="533400" lvl="0" indent="-457200">
              <a:buSzPts val="2400"/>
              <a:buFont typeface="+mj-lt"/>
              <a:buAutoNum type="arabicPeriod"/>
            </a:pPr>
            <a:r>
              <a:rPr lang="en-US" dirty="0"/>
              <a:t>You have the right to find out things and share what you think with others.</a:t>
            </a:r>
          </a:p>
        </p:txBody>
      </p:sp>
      <p:pic>
        <p:nvPicPr>
          <p:cNvPr id="366" name="Google Shape;366;p11" descr="Five stick figure children holding star"/>
          <p:cNvPicPr preferRelativeResize="0">
            <a:picLocks noGrp="1"/>
          </p:cNvPicPr>
          <p:nvPr>
            <p:ph type="body" idx="2"/>
          </p:nvPr>
        </p:nvPicPr>
        <p:blipFill rotWithShape="1">
          <a:blip r:embed="rId3">
            <a:alphaModFix/>
          </a:blip>
          <a:srcRect/>
          <a:stretch/>
        </p:blipFill>
        <p:spPr>
          <a:xfrm>
            <a:off x="7102169" y="158996"/>
            <a:ext cx="1832400" cy="1365000"/>
          </a:xfrm>
          <a:prstGeom prst="rect">
            <a:avLst/>
          </a:prstGeom>
          <a:noFill/>
          <a:ln>
            <a:noFill/>
          </a:ln>
        </p:spPr>
      </p:pic>
      <p:sp>
        <p:nvSpPr>
          <p:cNvPr id="367" name="Google Shape;367;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numCol="1"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27</a:t>
            </a:fld>
            <a:endParaRPr sz="900">
              <a:solidFill>
                <a:srgbClr val="00A5A6"/>
              </a:solidFill>
            </a:endParaRPr>
          </a:p>
        </p:txBody>
      </p:sp>
      <p:sp>
        <p:nvSpPr>
          <p:cNvPr id="5" name="Google Shape;167;p11">
            <a:extLst>
              <a:ext uri="{FF2B5EF4-FFF2-40B4-BE49-F238E27FC236}">
                <a16:creationId xmlns:a16="http://schemas.microsoft.com/office/drawing/2014/main" id="{F08D87B9-256D-40FB-A856-C93022EA74D6}"/>
              </a:ext>
            </a:extLst>
          </p:cNvPr>
          <p:cNvSpPr txBox="1">
            <a:spLocks noGrp="1"/>
          </p:cNvSpPr>
          <p:nvPr>
            <p:ph type="title"/>
          </p:nvPr>
        </p:nvSpPr>
        <p:spPr>
          <a:xfrm>
            <a:off x="894869" y="273150"/>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Tree>
    <p:extLst>
      <p:ext uri="{BB962C8B-B14F-4D97-AF65-F5344CB8AC3E}">
        <p14:creationId xmlns:p14="http://schemas.microsoft.com/office/powerpoint/2010/main" val="687116914"/>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22"/>
          <p:cNvSpPr txBox="1">
            <a:spLocks noGrp="1"/>
          </p:cNvSpPr>
          <p:nvPr>
            <p:ph type="title"/>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600"/>
              <a:buNone/>
            </a:pPr>
            <a:r>
              <a:rPr lang="en-US"/>
              <a:t>Challenge  </a:t>
            </a:r>
            <a:endParaRPr/>
          </a:p>
        </p:txBody>
      </p:sp>
      <p:sp>
        <p:nvSpPr>
          <p:cNvPr id="539" name="Google Shape;539;p22"/>
          <p:cNvSpPr txBox="1">
            <a:spLocks noGrp="1"/>
          </p:cNvSpPr>
          <p:nvPr>
            <p:ph type="body" idx="1"/>
          </p:nvPr>
        </p:nvSpPr>
        <p:spPr>
          <a:xfrm>
            <a:off x="327378" y="530359"/>
            <a:ext cx="7947572" cy="4198160"/>
          </a:xfrm>
          <a:prstGeom prst="rect">
            <a:avLst/>
          </a:prstGeom>
          <a:noFill/>
          <a:ln>
            <a:noFill/>
          </a:ln>
        </p:spPr>
        <p:txBody>
          <a:bodyPr spcFirstLastPara="1" wrap="square" lIns="91425" tIns="91425" rIns="91425" bIns="91425" numCol="1" anchor="ctr" anchorCtr="0">
            <a:noAutofit/>
          </a:bodyPr>
          <a:lstStyle/>
          <a:p>
            <a:pPr>
              <a:lnSpc>
                <a:spcPct val="115000"/>
              </a:lnSpc>
              <a:buSzPct val="100000"/>
            </a:pPr>
            <a:r>
              <a:rPr dirty="0"/>
              <a:t>Continue to look for people to share your ideas with, and listen to their </a:t>
            </a:r>
            <a:r>
              <a:t>ideas.</a:t>
            </a:r>
            <a:endParaRPr lang="en-US"/>
          </a:p>
          <a:p>
            <a:pPr marL="114300" indent="0">
              <a:lnSpc>
                <a:spcPct val="115000"/>
              </a:lnSpc>
              <a:buSzPct val="100000"/>
              <a:buNone/>
            </a:pPr>
            <a:endParaRPr lang="en-US" dirty="0"/>
          </a:p>
          <a:p>
            <a:pPr>
              <a:lnSpc>
                <a:spcPct val="115000"/>
              </a:lnSpc>
              <a:buSzPct val="100000"/>
            </a:pPr>
            <a:r>
              <a:rPr dirty="0"/>
              <a:t>Practice thinking carefully before you express yourself so that you don’t offend someone or</a:t>
            </a:r>
            <a:r>
              <a:rPr lang="en-US" dirty="0"/>
              <a:t> </a:t>
            </a:r>
            <a:r>
              <a:rPr dirty="0"/>
              <a:t>hurt their feelings.</a:t>
            </a:r>
          </a:p>
        </p:txBody>
      </p:sp>
      <p:sp>
        <p:nvSpPr>
          <p:cNvPr id="541" name="Google Shape;541;p22"/>
          <p:cNvSpPr txBox="1">
            <a:spLocks noGrp="1"/>
          </p:cNvSpPr>
          <p:nvPr>
            <p:ph type="sldNum" idx="12"/>
          </p:nvPr>
        </p:nvSpPr>
        <p:spPr>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28</a:t>
            </a:fld>
            <a:endParaRPr sz="1200" b="1" i="0" u="none" strike="noStrike" cap="none">
              <a:solidFill>
                <a:srgbClr val="0B4860"/>
              </a:solidFill>
              <a:latin typeface="Arial"/>
              <a:ea typeface="Arial"/>
              <a:cs typeface="Arial"/>
              <a:sym typeface="Arial"/>
            </a:endParaRPr>
          </a:p>
        </p:txBody>
      </p:sp>
      <p:pic>
        <p:nvPicPr>
          <p:cNvPr id="540" name="Google Shape;540;p22" descr="A stick person climbing towards the top of a mountain with a flag on top"/>
          <p:cNvPicPr preferRelativeResize="0">
            <a:picLocks noGrp="1"/>
          </p:cNvPicPr>
          <p:nvPr>
            <p:ph type="body" idx="4294967295"/>
          </p:nvPr>
        </p:nvPicPr>
        <p:blipFill rotWithShape="1">
          <a:blip r:embed="rId3">
            <a:alphaModFix/>
          </a:blip>
          <a:srcRect/>
          <a:stretch/>
        </p:blipFill>
        <p:spPr>
          <a:xfrm>
            <a:off x="7242175" y="169863"/>
            <a:ext cx="1901825" cy="1354137"/>
          </a:xfrm>
          <a:prstGeom prst="rect">
            <a:avLst/>
          </a:prstGeom>
          <a:noFill/>
          <a:ln>
            <a:noFill/>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69"/>
        <p:cNvGrpSpPr/>
        <p:nvPr/>
      </p:nvGrpSpPr>
      <p:grpSpPr>
        <a:xfrm>
          <a:off x="0" y="0"/>
          <a:ext cx="0" cy="0"/>
          <a:chOff x="0" y="0"/>
          <a:chExt cx="0" cy="0"/>
        </a:xfrm>
      </p:grpSpPr>
      <p:sp>
        <p:nvSpPr>
          <p:cNvPr id="571" name="Google Shape;571;p26"/>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numCol="1"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29</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4237155629"/>
              </p:ext>
            </p:extLst>
          </p:nvPr>
        </p:nvGraphicFramePr>
        <p:xfrm>
          <a:off x="365760" y="1144746"/>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2637142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This Little Light of Mine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1278216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Pencils or Markers and Paper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90328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Images: Political Posters and Cartoons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92284311"/>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Convention on the Rights of the Child (CRC) Article 13</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2444446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“Freedom of Expression”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42095566"/>
                  </a:ext>
                </a:extLst>
              </a:tr>
            </a:tbl>
          </a:graphicData>
        </a:graphic>
      </p:graphicFrame>
    </p:spTree>
    <p:extLst>
      <p:ext uri="{BB962C8B-B14F-4D97-AF65-F5344CB8AC3E}">
        <p14:creationId xmlns:p14="http://schemas.microsoft.com/office/powerpoint/2010/main" val="301916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nvGraphicFramePr>
        <p:xfrm>
          <a:off x="734477" y="1587964"/>
          <a:ext cx="7907071" cy="2194560"/>
        </p:xfrm>
        <a:graphic>
          <a:graphicData uri="http://schemas.openxmlformats.org/drawingml/2006/table">
            <a:tbl>
              <a:tblPr firstRow="1" bandRow="1">
                <a:tableStyleId>{2D5ABB26-0587-4C30-8999-92F81FD0307C}</a:tableStyleId>
              </a:tblPr>
              <a:tblGrid>
                <a:gridCol w="558146">
                  <a:extLst>
                    <a:ext uri="{9D8B030D-6E8A-4147-A177-3AD203B41FA5}">
                      <a16:colId xmlns:a16="http://schemas.microsoft.com/office/drawing/2014/main" val="2627769037"/>
                    </a:ext>
                  </a:extLst>
                </a:gridCol>
                <a:gridCol w="7348925">
                  <a:extLst>
                    <a:ext uri="{9D8B030D-6E8A-4147-A177-3AD203B41FA5}">
                      <a16:colId xmlns:a16="http://schemas.microsoft.com/office/drawing/2014/main" val="1329378423"/>
                    </a:ext>
                  </a:extLst>
                </a:gridCol>
              </a:tblGrid>
              <a:tr h="548640">
                <a:tc>
                  <a:txBody>
                    <a:bodyPr/>
                    <a:lstStyle/>
                    <a:p>
                      <a:pPr algn="ctr"/>
                      <a:r>
                        <a:rPr lang="en-US" dirty="0"/>
                        <a:t>1</a:t>
                      </a:r>
                    </a:p>
                  </a:txBody>
                  <a:tcPr/>
                </a:tc>
                <a:tc>
                  <a:txBody>
                    <a:bodyPr/>
                    <a:lstStyle/>
                    <a:p>
                      <a:r>
                        <a:rPr lang="en-US" sz="1400" i="1" u="none" strike="noStrike" cap="none" dirty="0">
                          <a:effectLst/>
                          <a:sym typeface="Arial"/>
                        </a:rPr>
                        <a:t>Visit the United Nations Geneva Office on Human Rights Education website to download and print lesson resources </a:t>
                      </a:r>
                      <a:r>
                        <a:rPr lang="en-US" sz="1400" u="none" strike="noStrike" cap="none" dirty="0">
                          <a:effectLst/>
                          <a:sym typeface="Arial"/>
                        </a:rPr>
                        <a:t>at </a:t>
                      </a:r>
                      <a:r>
                        <a:rPr lang="en-US" sz="1400" u="sng" strike="noStrike" cap="none" dirty="0">
                          <a:effectLst/>
                          <a:sym typeface="Arial"/>
                          <a:hlinkClick r:id="rId4"/>
                        </a:rPr>
                        <a:t>www.go-hre.org</a:t>
                      </a:r>
                      <a:r>
                        <a:rPr lang="en-US" sz="1400" u="none" strike="noStrike" cap="none" dirty="0">
                          <a:effectLst/>
                          <a:sym typeface="Arial"/>
                        </a:rPr>
                        <a:t> </a:t>
                      </a:r>
                      <a:endParaRPr lang="en-US" sz="14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48640">
                <a:tc>
                  <a:txBody>
                    <a:bodyPr/>
                    <a:lstStyle/>
                    <a:p>
                      <a:pPr algn="ctr"/>
                      <a:r>
                        <a:rPr lang="en-US" dirty="0"/>
                        <a:t>2</a:t>
                      </a:r>
                    </a:p>
                  </a:txBody>
                  <a:tcPr/>
                </a:tc>
                <a:tc>
                  <a:txBody>
                    <a:bodyPr/>
                    <a:lstStyle/>
                    <a:p>
                      <a:r>
                        <a:rPr lang="en-US" dirty="0"/>
                        <a:t>United Nations Universal Declaration of Human Rights. </a:t>
                      </a:r>
                      <a:r>
                        <a:rPr lang="en-US" dirty="0">
                          <a:hlinkClick r:id="rId5"/>
                        </a:rPr>
                        <a:t>https://www.un.org/en/universal-declaration-human-rights/</a:t>
                      </a:r>
                      <a:endParaRPr lang="en-US" dirty="0"/>
                    </a:p>
                  </a:txBody>
                  <a:tcPr/>
                </a:tc>
                <a:extLst>
                  <a:ext uri="{0D108BD9-81ED-4DB2-BD59-A6C34878D82A}">
                    <a16:rowId xmlns:a16="http://schemas.microsoft.com/office/drawing/2014/main" val="2406759190"/>
                  </a:ext>
                </a:extLst>
              </a:tr>
              <a:tr h="548640">
                <a:tc>
                  <a:txBody>
                    <a:bodyPr/>
                    <a:lstStyle/>
                    <a:p>
                      <a:pPr algn="ctr"/>
                      <a:r>
                        <a:rPr lang="en-US" dirty="0"/>
                        <a:t>3</a:t>
                      </a:r>
                    </a:p>
                  </a:txBody>
                  <a:tcPr/>
                </a:tc>
                <a:tc>
                  <a:txBody>
                    <a:bodyPr/>
                    <a:lstStyle/>
                    <a:p>
                      <a:r>
                        <a:rPr lang="en-US" dirty="0"/>
                        <a:t>United Nations Convention on the Rights of the Child. </a:t>
                      </a:r>
                      <a:r>
                        <a:rPr lang="en-US" dirty="0">
                          <a:hlinkClick r:id="rId6"/>
                        </a:rPr>
                        <a:t>https://www.ohchr.org/en/professionalinterest/pages/crc.aspx</a:t>
                      </a:r>
                      <a:endParaRPr lang="en-US" dirty="0"/>
                    </a:p>
                  </a:txBody>
                  <a:tcPr/>
                </a:tc>
                <a:extLst>
                  <a:ext uri="{0D108BD9-81ED-4DB2-BD59-A6C34878D82A}">
                    <a16:rowId xmlns:a16="http://schemas.microsoft.com/office/drawing/2014/main" val="1686710979"/>
                  </a:ext>
                </a:extLst>
              </a:tr>
              <a:tr h="548640">
                <a:tc>
                  <a:txBody>
                    <a:bodyPr/>
                    <a:lstStyle/>
                    <a:p>
                      <a:pPr algn="ctr"/>
                      <a:r>
                        <a:rPr lang="en-US" dirty="0"/>
                        <a:t>4</a:t>
                      </a:r>
                    </a:p>
                  </a:txBody>
                  <a:tcPr/>
                </a:tc>
                <a:tc>
                  <a:txBody>
                    <a:bodyPr/>
                    <a:lstStyle/>
                    <a:p>
                      <a:r>
                        <a:rPr lang="en-US" dirty="0"/>
                        <a:t>This Little Light of Mine (To hear song): </a:t>
                      </a:r>
                      <a:r>
                        <a:rPr lang="en-US" dirty="0">
                          <a:hlinkClick r:id="rId7"/>
                        </a:rPr>
                        <a:t>https://www.youtube.com/watch?v=W_4vgwnbAfE</a:t>
                      </a:r>
                      <a:endParaRPr lang="en-US" dirty="0"/>
                    </a:p>
                  </a:txBody>
                  <a:tcPr/>
                </a:tc>
                <a:extLst>
                  <a:ext uri="{0D108BD9-81ED-4DB2-BD59-A6C34878D82A}">
                    <a16:rowId xmlns:a16="http://schemas.microsoft.com/office/drawing/2014/main" val="3325604496"/>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79626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400" b="1" i="0" u="none" strike="noStrike" kern="0" cap="none" spc="0" normalizeH="0" baseline="0" noProof="0" dirty="0">
                <a:ln>
                  <a:noFill/>
                </a:ln>
                <a:solidFill>
                  <a:srgbClr val="00A5A6"/>
                </a:solidFill>
                <a:effectLst/>
                <a:uLnTx/>
                <a:uFillTx/>
                <a:latin typeface="Arial"/>
                <a:cs typeface="Arial"/>
                <a:sym typeface="Arial"/>
              </a:rPr>
              <a:t>Convention on the Rights of the Child</a:t>
            </a:r>
            <a:br>
              <a:rPr kumimoji="0" lang="en-US" sz="2400" b="1" i="0" u="none" strike="noStrike" kern="0" cap="none" spc="0" normalizeH="0" baseline="0" noProof="0" dirty="0">
                <a:ln>
                  <a:noFill/>
                </a:ln>
                <a:solidFill>
                  <a:srgbClr val="00A5A6"/>
                </a:solidFill>
                <a:effectLst/>
                <a:uLnTx/>
                <a:uFillTx/>
                <a:latin typeface="Arial"/>
                <a:cs typeface="Arial"/>
                <a:sym typeface="Arial"/>
              </a:rPr>
            </a:br>
            <a:r>
              <a:rPr kumimoji="0" lang="en-US" sz="3200" b="1" i="0" u="none" strike="noStrike" kern="0" cap="none" spc="0" normalizeH="0" baseline="0" noProof="0" dirty="0">
                <a:ln>
                  <a:noFill/>
                </a:ln>
                <a:solidFill>
                  <a:srgbClr val="00A5A6"/>
                </a:solidFill>
                <a:effectLst/>
                <a:uLnTx/>
                <a:uFillTx/>
                <a:latin typeface="Arial"/>
                <a:cs typeface="Arial"/>
                <a:sym typeface="Arial"/>
              </a:rPr>
              <a:t>Article 13</a:t>
            </a:r>
            <a:endParaRPr kumimoji="0" sz="1200" b="0" i="0" u="none" strike="noStrike" kern="0" cap="none" spc="0" normalizeH="0" baseline="0" noProof="0" dirty="0">
              <a:ln>
                <a:noFill/>
              </a:ln>
              <a:solidFill>
                <a:srgbClr val="00A5A6"/>
              </a:solidFill>
              <a:effectLst/>
              <a:uLnTx/>
              <a:uFillTx/>
              <a:latin typeface="Arial"/>
              <a:cs typeface="Arial"/>
              <a:sym typeface="Arial"/>
            </a:endParaRPr>
          </a:p>
        </p:txBody>
      </p:sp>
      <p:sp>
        <p:nvSpPr>
          <p:cNvPr id="579" name="Google Shape;579;g73284df6a4_0_787"/>
          <p:cNvSpPr txBox="1">
            <a:spLocks noGrp="1"/>
          </p:cNvSpPr>
          <p:nvPr>
            <p:ph type="body" idx="1"/>
          </p:nvPr>
        </p:nvSpPr>
        <p:spPr>
          <a:xfrm>
            <a:off x="949489" y="1638326"/>
            <a:ext cx="4635114" cy="3093753"/>
          </a:xfrm>
          <a:prstGeom prst="rect">
            <a:avLst/>
          </a:prstGeom>
          <a:noFill/>
          <a:ln>
            <a:noFill/>
          </a:ln>
        </p:spPr>
        <p:txBody>
          <a:bodyPr spcFirstLastPara="1" wrap="square" lIns="91425" tIns="91425" rIns="91425" bIns="91425" anchor="t" anchorCtr="0">
            <a:noAutofit/>
          </a:bodyPr>
          <a:lstStyle/>
          <a:p>
            <a:pPr marL="114300" indent="0">
              <a:buNone/>
            </a:pPr>
            <a:r>
              <a:rPr lang="en-US" b="0" dirty="0"/>
              <a:t>You have the right to find out things and share what you think with others, by talking, drawing, writing, or in any other way…</a:t>
            </a:r>
          </a:p>
          <a:p>
            <a:pPr marL="114300" indent="0">
              <a:buNone/>
            </a:pPr>
            <a:endParaRPr lang="en-US" b="0" dirty="0"/>
          </a:p>
          <a:p>
            <a:pPr marL="114300" indent="0">
              <a:buNone/>
            </a:pPr>
            <a:r>
              <a:rPr lang="en-US" b="0" dirty="0"/>
              <a:t>…unless it harms the rights of other people or hurts their reputation. </a:t>
            </a:r>
          </a:p>
        </p:txBody>
      </p:sp>
      <p:pic>
        <p:nvPicPr>
          <p:cNvPr id="9" name="Google Shape;224;g833fd71cff_0_87">
            <a:extLst>
              <a:ext uri="{FF2B5EF4-FFF2-40B4-BE49-F238E27FC236}">
                <a16:creationId xmlns:a16="http://schemas.microsoft.com/office/drawing/2014/main" id="{F1DFD3BD-6CC8-4DE9-B84B-84F55903ED59}"/>
              </a:ext>
            </a:extLst>
          </p:cNvPr>
          <p:cNvPicPr preferRelativeResize="0">
            <a:picLocks noChangeAspect="1"/>
          </p:cNvPicPr>
          <p:nvPr/>
        </p:nvPicPr>
        <p:blipFill>
          <a:blip r:embed="rId3"/>
          <a:srcRect/>
          <a:stretch/>
        </p:blipFill>
        <p:spPr>
          <a:xfrm>
            <a:off x="6019125" y="2360908"/>
            <a:ext cx="1828800" cy="1648589"/>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sp>
        <p:nvSpPr>
          <p:cNvPr id="7" name="Google Shape;184;g82d376985f_0_37">
            <a:extLst>
              <a:ext uri="{FF2B5EF4-FFF2-40B4-BE49-F238E27FC236}">
                <a16:creationId xmlns:a16="http://schemas.microsoft.com/office/drawing/2014/main" id="{56ACA8A5-5033-4373-BE13-3B2DA31A068D}"/>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numCol="1"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0A5A6"/>
                </a:solidFill>
                <a:effectLst/>
                <a:uLnTx/>
                <a:uFillTx/>
                <a:latin typeface="Arial"/>
                <a:cs typeface="Arial"/>
                <a:sym typeface="Arial"/>
              </a:rPr>
              <a:t>Resources</a:t>
            </a:r>
          </a:p>
        </p:txBody>
      </p:sp>
      <p:pic>
        <p:nvPicPr>
          <p:cNvPr id="8" name="Google Shape;186;g82d376985f_0_37" descr="Circle with books, computer, files, and pictures in it with the words instructor resources around it">
            <a:extLst>
              <a:ext uri="{FF2B5EF4-FFF2-40B4-BE49-F238E27FC236}">
                <a16:creationId xmlns:a16="http://schemas.microsoft.com/office/drawing/2014/main" id="{CE9019D0-54A6-4689-AC23-4C7164BFE7D3}"/>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400" b="1" i="0" u="none" strike="noStrike" kern="0" cap="none" spc="0" normalizeH="0" baseline="0" noProof="0" dirty="0">
                <a:ln>
                  <a:noFill/>
                </a:ln>
                <a:solidFill>
                  <a:srgbClr val="00A5A6"/>
                </a:solidFill>
                <a:effectLst/>
                <a:uLnTx/>
                <a:uFillTx/>
                <a:latin typeface="Arial"/>
                <a:cs typeface="Arial"/>
                <a:sym typeface="Arial"/>
              </a:rPr>
              <a:t>Convention on the Rights of the Child</a:t>
            </a:r>
            <a:br>
              <a:rPr kumimoji="0" lang="en-US" sz="2400" b="1" i="0" u="none" strike="noStrike" kern="0" cap="none" spc="0" normalizeH="0" baseline="0" noProof="0" dirty="0">
                <a:ln>
                  <a:noFill/>
                </a:ln>
                <a:solidFill>
                  <a:srgbClr val="00A5A6"/>
                </a:solidFill>
                <a:effectLst/>
                <a:uLnTx/>
                <a:uFillTx/>
                <a:latin typeface="Arial"/>
                <a:cs typeface="Arial"/>
                <a:sym typeface="Arial"/>
              </a:rPr>
            </a:br>
            <a:r>
              <a:rPr kumimoji="0" lang="en-US" sz="3200" b="1" i="0" u="none" strike="noStrike" kern="0" cap="none" spc="0" normalizeH="0" baseline="0" noProof="0" dirty="0">
                <a:ln>
                  <a:noFill/>
                </a:ln>
                <a:solidFill>
                  <a:srgbClr val="00A5A6"/>
                </a:solidFill>
                <a:effectLst/>
                <a:uLnTx/>
                <a:uFillTx/>
                <a:latin typeface="Arial"/>
                <a:cs typeface="Arial"/>
                <a:sym typeface="Arial"/>
              </a:rPr>
              <a:t>Article 13</a:t>
            </a:r>
            <a:endParaRPr kumimoji="0" sz="1200" b="0" i="0" u="none" strike="noStrike" kern="0" cap="none" spc="0" normalizeH="0" baseline="0" noProof="0" dirty="0">
              <a:ln>
                <a:noFill/>
              </a:ln>
              <a:solidFill>
                <a:srgbClr val="00A5A6"/>
              </a:solidFill>
              <a:effectLst/>
              <a:uLnTx/>
              <a:uFillTx/>
              <a:latin typeface="Arial"/>
              <a:cs typeface="Arial"/>
              <a:sym typeface="Arial"/>
            </a:endParaRPr>
          </a:p>
        </p:txBody>
      </p:sp>
      <p:pic>
        <p:nvPicPr>
          <p:cNvPr id="9" name="Google Shape;224;g833fd71cff_0_87">
            <a:extLst>
              <a:ext uri="{FF2B5EF4-FFF2-40B4-BE49-F238E27FC236}">
                <a16:creationId xmlns:a16="http://schemas.microsoft.com/office/drawing/2014/main" id="{F1DFD3BD-6CC8-4DE9-B84B-84F55903ED59}"/>
              </a:ext>
            </a:extLst>
          </p:cNvPr>
          <p:cNvPicPr preferRelativeResize="0">
            <a:picLocks noChangeAspect="1"/>
          </p:cNvPicPr>
          <p:nvPr/>
        </p:nvPicPr>
        <p:blipFill>
          <a:blip r:embed="rId3"/>
          <a:srcRect/>
          <a:stretch/>
        </p:blipFill>
        <p:spPr>
          <a:xfrm>
            <a:off x="6019125" y="2360908"/>
            <a:ext cx="1828800" cy="1648589"/>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sp>
        <p:nvSpPr>
          <p:cNvPr id="7" name="Google Shape;184;g82d376985f_0_37">
            <a:extLst>
              <a:ext uri="{FF2B5EF4-FFF2-40B4-BE49-F238E27FC236}">
                <a16:creationId xmlns:a16="http://schemas.microsoft.com/office/drawing/2014/main" id="{56ACA8A5-5033-4373-BE13-3B2DA31A068D}"/>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numCol="1"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0A5A6"/>
                </a:solidFill>
                <a:effectLst/>
                <a:uLnTx/>
                <a:uFillTx/>
                <a:latin typeface="Arial"/>
                <a:cs typeface="Arial"/>
                <a:sym typeface="Arial"/>
              </a:rPr>
              <a:t>Resources</a:t>
            </a:r>
          </a:p>
        </p:txBody>
      </p:sp>
      <p:pic>
        <p:nvPicPr>
          <p:cNvPr id="8" name="Google Shape;186;g82d376985f_0_37" descr="Circle with books, computer, files, and pictures in it with the words instructor resources around it">
            <a:extLst>
              <a:ext uri="{FF2B5EF4-FFF2-40B4-BE49-F238E27FC236}">
                <a16:creationId xmlns:a16="http://schemas.microsoft.com/office/drawing/2014/main" id="{CE9019D0-54A6-4689-AC23-4C7164BFE7D3}"/>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pic>
        <p:nvPicPr>
          <p:cNvPr id="10" name="Google Shape;565;p25">
            <a:extLst>
              <a:ext uri="{FF2B5EF4-FFF2-40B4-BE49-F238E27FC236}">
                <a16:creationId xmlns:a16="http://schemas.microsoft.com/office/drawing/2014/main" id="{1261B313-056B-453E-ACB4-EDC8081FD926}"/>
              </a:ext>
            </a:extLst>
          </p:cNvPr>
          <p:cNvPicPr preferRelativeResize="0"/>
          <p:nvPr/>
        </p:nvPicPr>
        <p:blipFill rotWithShape="1">
          <a:blip r:embed="rId5">
            <a:alphaModFix/>
          </a:blip>
          <a:srcRect/>
          <a:stretch/>
        </p:blipFill>
        <p:spPr>
          <a:xfrm>
            <a:off x="2052845" y="1363684"/>
            <a:ext cx="2837184" cy="3393944"/>
          </a:xfrm>
          <a:prstGeom prst="rect">
            <a:avLst/>
          </a:prstGeom>
          <a:noFill/>
          <a:ln>
            <a:noFill/>
          </a:ln>
        </p:spPr>
      </p:pic>
    </p:spTree>
    <p:extLst>
      <p:ext uri="{BB962C8B-B14F-4D97-AF65-F5344CB8AC3E}">
        <p14:creationId xmlns:p14="http://schemas.microsoft.com/office/powerpoint/2010/main" val="2790754926"/>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25"/>
          <p:cNvSpPr txBox="1">
            <a:spLocks noGrp="1"/>
          </p:cNvSpPr>
          <p:nvPr>
            <p:ph type="title"/>
          </p:nvPr>
        </p:nvSpPr>
        <p:spPr>
          <a:prstGeom prst="rect">
            <a:avLst/>
          </a:prstGeom>
          <a:noFill/>
          <a:ln>
            <a:noFill/>
          </a:ln>
        </p:spPr>
        <p:txBody>
          <a:bodyPr spcFirstLastPara="1" wrap="square" lIns="91425" tIns="91425" rIns="91425" bIns="91425" numCol="1" anchor="ctr" anchorCtr="0">
            <a:noAutofit/>
          </a:bodyPr>
          <a:lstStyle/>
          <a:p>
            <a:pPr marL="0" lvl="0" indent="0" algn="l" rtl="0">
              <a:lnSpc>
                <a:spcPct val="100000"/>
              </a:lnSpc>
              <a:spcBef>
                <a:spcPts val="0"/>
              </a:spcBef>
              <a:spcAft>
                <a:spcPts val="0"/>
              </a:spcAft>
              <a:buSzPts val="3330"/>
              <a:buNone/>
            </a:pPr>
            <a:r>
              <a:rPr lang="en-US" sz="3330" dirty="0"/>
              <a:t>Convention on the Rights of the Child</a:t>
            </a:r>
            <a:endParaRPr dirty="0"/>
          </a:p>
        </p:txBody>
      </p:sp>
      <p:pic>
        <p:nvPicPr>
          <p:cNvPr id="564" name="Google Shape;564;p25" descr="A close up of a logo  Description automatically generated"/>
          <p:cNvPicPr preferRelativeResize="0">
            <a:picLocks noGrp="1"/>
          </p:cNvPicPr>
          <p:nvPr>
            <p:ph type="body" idx="1"/>
          </p:nvPr>
        </p:nvPicPr>
        <p:blipFill rotWithShape="1">
          <a:blip r:embed="rId3">
            <a:alphaModFix/>
          </a:blip>
          <a:stretch/>
        </p:blipFill>
        <p:spPr>
          <a:xfrm>
            <a:off x="2807901" y="1549400"/>
            <a:ext cx="1685111" cy="3082925"/>
          </a:xfrm>
          <a:prstGeom prst="rect">
            <a:avLst/>
          </a:prstGeom>
          <a:noFill/>
          <a:ln w="9525" cap="flat" cmpd="sng">
            <a:solidFill>
              <a:srgbClr val="663300"/>
            </a:solidFill>
            <a:prstDash val="solid"/>
            <a:round/>
            <a:headEnd type="none" w="sm" len="sm"/>
            <a:tailEnd type="none" w="sm" len="sm"/>
          </a:ln>
          <a:effectLst>
            <a:outerShdw blurRad="50800" dist="38100" dir="2700000" algn="tl" rotWithShape="0">
              <a:srgbClr val="000000">
                <a:alpha val="40000"/>
              </a:srgbClr>
            </a:outerShdw>
          </a:effectLst>
        </p:spPr>
      </p:pic>
      <p:sp>
        <p:nvSpPr>
          <p:cNvPr id="563" name="Google Shape;563;p25"/>
          <p:cNvSpPr txBox="1">
            <a:spLocks noGrp="1"/>
          </p:cNvSpPr>
          <p:nvPr>
            <p:ph type="sldNum" idx="12"/>
          </p:nvPr>
        </p:nvSpPr>
        <p:spPr>
          <a:xfrm>
            <a:off x="184370" y="4598965"/>
            <a:ext cx="548700" cy="393600"/>
          </a:xfrm>
          <a:prstGeom prst="rect">
            <a:avLst/>
          </a:prstGeom>
          <a:noFill/>
          <a:ln>
            <a:noFill/>
          </a:ln>
        </p:spPr>
        <p:txBody>
          <a:bodyPr spcFirstLastPara="1" wrap="square" lIns="91425" tIns="91425" rIns="91425" bIns="91425" numCol="1"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34</a:t>
            </a:fld>
            <a:endParaRPr sz="1200" b="1" i="0" u="none" strike="noStrike" cap="none">
              <a:solidFill>
                <a:srgbClr val="0B4860"/>
              </a:solidFill>
              <a:latin typeface="Arial"/>
              <a:ea typeface="Arial"/>
              <a:cs typeface="Arial"/>
              <a:sym typeface="Arial"/>
            </a:endParaRPr>
          </a:p>
        </p:txBody>
      </p:sp>
      <p:pic>
        <p:nvPicPr>
          <p:cNvPr id="565" name="Google Shape;565;p25"/>
          <p:cNvPicPr preferRelativeResize="0"/>
          <p:nvPr/>
        </p:nvPicPr>
        <p:blipFill rotWithShape="1">
          <a:blip r:embed="rId4">
            <a:alphaModFix/>
          </a:blip>
          <a:srcRect/>
          <a:stretch/>
        </p:blipFill>
        <p:spPr>
          <a:xfrm>
            <a:off x="2052845" y="1363684"/>
            <a:ext cx="2837184" cy="3393944"/>
          </a:xfrm>
          <a:prstGeom prst="rect">
            <a:avLst/>
          </a:prstGeom>
          <a:noFill/>
          <a:ln>
            <a:noFill/>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A5A6"/>
        </a:solidFill>
        <a:effectLst/>
      </p:bgPr>
    </p:bg>
    <p:spTree>
      <p:nvGrpSpPr>
        <p:cNvPr id="1" name="Shape 395"/>
        <p:cNvGrpSpPr/>
        <p:nvPr/>
      </p:nvGrpSpPr>
      <p:grpSpPr>
        <a:xfrm>
          <a:off x="0" y="0"/>
          <a:ext cx="0" cy="0"/>
          <a:chOff x="0" y="0"/>
          <a:chExt cx="0" cy="0"/>
        </a:xfrm>
      </p:grpSpPr>
      <p:sp>
        <p:nvSpPr>
          <p:cNvPr id="396" name="Google Shape;396;p4"/>
          <p:cNvSpPr txBox="1">
            <a:spLocks noGrp="1"/>
          </p:cNvSpPr>
          <p:nvPr>
            <p:ph type="ctrTitle"/>
          </p:nvPr>
        </p:nvSpPr>
        <p:spPr>
          <a:xfrm>
            <a:off x="5091546" y="689868"/>
            <a:ext cx="3924864" cy="3763765"/>
          </a:xfrm>
          <a:prstGeom prst="rect">
            <a:avLst/>
          </a:prstGeom>
          <a:noFill/>
          <a:ln>
            <a:noFill/>
          </a:ln>
        </p:spPr>
        <p:txBody>
          <a:bodyPr spcFirstLastPara="1" wrap="square" lIns="91425" tIns="91425" rIns="91425" bIns="91425" numCol="1" anchor="ctr" anchorCtr="0">
            <a:noAutofit/>
          </a:bodyPr>
          <a:lstStyle/>
          <a:p>
            <a:pPr lvl="0"/>
            <a:r>
              <a:rPr lang="en-US" dirty="0">
                <a:solidFill>
                  <a:srgbClr val="F2D254"/>
                </a:solidFill>
              </a:rPr>
              <a:t>Free to Learn, Safe to Speak</a:t>
            </a:r>
            <a:br>
              <a:rPr lang="en-US" sz="2800" dirty="0">
                <a:solidFill>
                  <a:srgbClr val="F2D254"/>
                </a:solidFill>
              </a:rPr>
            </a:br>
            <a:br>
              <a:rPr lang="en-US" sz="2800" dirty="0">
                <a:solidFill>
                  <a:srgbClr val="F2D254"/>
                </a:solidFill>
              </a:rPr>
            </a:br>
            <a:r>
              <a:rPr lang="en-US" sz="2800" dirty="0">
                <a:solidFill>
                  <a:srgbClr val="F2D254"/>
                </a:solidFill>
              </a:rPr>
              <a:t>Lesson 7B</a:t>
            </a:r>
            <a:endParaRPr dirty="0">
              <a:solidFill>
                <a:srgbClr val="F2D254"/>
              </a:solidFill>
            </a:endParaRPr>
          </a:p>
        </p:txBody>
      </p:sp>
      <p:pic>
        <p:nvPicPr>
          <p:cNvPr id="397" name="Google Shape;397;p4" descr="Logo for the Geneva Office for Human Rights Education (3 brown dots over a v with the letters GO-HRE on a white circle)"/>
          <p:cNvPicPr preferRelativeResize="0"/>
          <p:nvPr/>
        </p:nvPicPr>
        <p:blipFill rotWithShape="1">
          <a:blip r:embed="rId3">
            <a:alphaModFix/>
          </a:blip>
          <a:srcRect/>
          <a:stretch/>
        </p:blipFill>
        <p:spPr>
          <a:xfrm>
            <a:off x="8386942" y="114136"/>
            <a:ext cx="618853" cy="618853"/>
          </a:xfrm>
          <a:prstGeom prst="rect">
            <a:avLst/>
          </a:prstGeom>
          <a:noFill/>
          <a:ln>
            <a:noFill/>
          </a:ln>
        </p:spPr>
      </p:pic>
      <p:pic>
        <p:nvPicPr>
          <p:cNvPr id="398" name="Google Shape;398;p4" descr="A close up of a toy  Description automatically generated"/>
          <p:cNvPicPr preferRelativeResize="0"/>
          <p:nvPr/>
        </p:nvPicPr>
        <p:blipFill rotWithShape="1">
          <a:blip r:embed="rId4">
            <a:alphaModFix/>
          </a:blip>
          <a:srcRect/>
          <a:stretch/>
        </p:blipFill>
        <p:spPr>
          <a:xfrm>
            <a:off x="491856" y="971550"/>
            <a:ext cx="4448203" cy="3200400"/>
          </a:xfrm>
          <a:custGeom>
            <a:avLst/>
            <a:gdLst/>
            <a:ahLst/>
            <a:cxnLst/>
            <a:rect l="l" t="t" r="r" b="b"/>
            <a:pathLst>
              <a:path w="4448203" h="3200400" fill="none" extrusionOk="0">
                <a:moveTo>
                  <a:pt x="0" y="0"/>
                </a:moveTo>
                <a:cubicBezTo>
                  <a:pt x="197630" y="-6546"/>
                  <a:pt x="344419" y="13960"/>
                  <a:pt x="502011" y="0"/>
                </a:cubicBezTo>
                <a:cubicBezTo>
                  <a:pt x="659603" y="-13960"/>
                  <a:pt x="1050414" y="15734"/>
                  <a:pt x="1226433" y="0"/>
                </a:cubicBezTo>
                <a:cubicBezTo>
                  <a:pt x="1402452" y="-15734"/>
                  <a:pt x="1635325" y="-26168"/>
                  <a:pt x="1772927" y="0"/>
                </a:cubicBezTo>
                <a:cubicBezTo>
                  <a:pt x="1910529" y="26168"/>
                  <a:pt x="2142716" y="8953"/>
                  <a:pt x="2319420" y="0"/>
                </a:cubicBezTo>
                <a:cubicBezTo>
                  <a:pt x="2496124" y="-8953"/>
                  <a:pt x="2594330" y="-15094"/>
                  <a:pt x="2821432" y="0"/>
                </a:cubicBezTo>
                <a:cubicBezTo>
                  <a:pt x="3048534" y="15094"/>
                  <a:pt x="3211555" y="1261"/>
                  <a:pt x="3412407" y="0"/>
                </a:cubicBezTo>
                <a:cubicBezTo>
                  <a:pt x="3613259" y="-1261"/>
                  <a:pt x="3954475" y="21536"/>
                  <a:pt x="4448203" y="0"/>
                </a:cubicBezTo>
                <a:cubicBezTo>
                  <a:pt x="4435984" y="220955"/>
                  <a:pt x="4462888" y="452154"/>
                  <a:pt x="4448203" y="672084"/>
                </a:cubicBezTo>
                <a:cubicBezTo>
                  <a:pt x="4433518" y="892014"/>
                  <a:pt x="4444609" y="1000082"/>
                  <a:pt x="4448203" y="1312164"/>
                </a:cubicBezTo>
                <a:cubicBezTo>
                  <a:pt x="4451797" y="1624246"/>
                  <a:pt x="4431942" y="1676094"/>
                  <a:pt x="4448203" y="1888236"/>
                </a:cubicBezTo>
                <a:cubicBezTo>
                  <a:pt x="4464464" y="2100378"/>
                  <a:pt x="4456398" y="2417800"/>
                  <a:pt x="4448203" y="2592324"/>
                </a:cubicBezTo>
                <a:cubicBezTo>
                  <a:pt x="4440008" y="2766848"/>
                  <a:pt x="4424222" y="2982514"/>
                  <a:pt x="4448203" y="3200400"/>
                </a:cubicBezTo>
                <a:cubicBezTo>
                  <a:pt x="4248504" y="3214183"/>
                  <a:pt x="4174528" y="3186311"/>
                  <a:pt x="3901709" y="3200400"/>
                </a:cubicBezTo>
                <a:cubicBezTo>
                  <a:pt x="3628890" y="3214489"/>
                  <a:pt x="3460789" y="3188676"/>
                  <a:pt x="3266252" y="3200400"/>
                </a:cubicBezTo>
                <a:cubicBezTo>
                  <a:pt x="3071715" y="3212124"/>
                  <a:pt x="2807836" y="3174193"/>
                  <a:pt x="2586312" y="3200400"/>
                </a:cubicBezTo>
                <a:cubicBezTo>
                  <a:pt x="2364788" y="3226607"/>
                  <a:pt x="2201952" y="3219874"/>
                  <a:pt x="2084301" y="3200400"/>
                </a:cubicBezTo>
                <a:cubicBezTo>
                  <a:pt x="1966650" y="3180926"/>
                  <a:pt x="1669929" y="3213447"/>
                  <a:pt x="1537807" y="3200400"/>
                </a:cubicBezTo>
                <a:cubicBezTo>
                  <a:pt x="1405685" y="3187353"/>
                  <a:pt x="1198788" y="3199574"/>
                  <a:pt x="1035796" y="3200400"/>
                </a:cubicBezTo>
                <a:cubicBezTo>
                  <a:pt x="872804" y="3201226"/>
                  <a:pt x="384520" y="3186364"/>
                  <a:pt x="0" y="3200400"/>
                </a:cubicBezTo>
                <a:cubicBezTo>
                  <a:pt x="2467" y="2973057"/>
                  <a:pt x="-3737" y="2927104"/>
                  <a:pt x="0" y="2656332"/>
                </a:cubicBezTo>
                <a:cubicBezTo>
                  <a:pt x="3737" y="2385560"/>
                  <a:pt x="20964" y="2335504"/>
                  <a:pt x="0" y="2112264"/>
                </a:cubicBezTo>
                <a:cubicBezTo>
                  <a:pt x="-20964" y="1889024"/>
                  <a:pt x="-25333" y="1743838"/>
                  <a:pt x="0" y="1536192"/>
                </a:cubicBezTo>
                <a:cubicBezTo>
                  <a:pt x="25333" y="1328546"/>
                  <a:pt x="4913" y="1254555"/>
                  <a:pt x="0" y="992124"/>
                </a:cubicBezTo>
                <a:cubicBezTo>
                  <a:pt x="-4913" y="729693"/>
                  <a:pt x="-48692" y="378109"/>
                  <a:pt x="0" y="0"/>
                </a:cubicBezTo>
                <a:close/>
              </a:path>
              <a:path w="4448203" h="3200400" extrusionOk="0">
                <a:moveTo>
                  <a:pt x="0" y="0"/>
                </a:moveTo>
                <a:cubicBezTo>
                  <a:pt x="216653" y="-1843"/>
                  <a:pt x="401654" y="1781"/>
                  <a:pt x="635458" y="0"/>
                </a:cubicBezTo>
                <a:cubicBezTo>
                  <a:pt x="869262" y="-1781"/>
                  <a:pt x="993947" y="12563"/>
                  <a:pt x="1181951" y="0"/>
                </a:cubicBezTo>
                <a:cubicBezTo>
                  <a:pt x="1369955" y="-12563"/>
                  <a:pt x="1621553" y="6792"/>
                  <a:pt x="1817409" y="0"/>
                </a:cubicBezTo>
                <a:cubicBezTo>
                  <a:pt x="2013265" y="-6792"/>
                  <a:pt x="2160692" y="-22416"/>
                  <a:pt x="2452866" y="0"/>
                </a:cubicBezTo>
                <a:cubicBezTo>
                  <a:pt x="2745040" y="22416"/>
                  <a:pt x="2741845" y="23523"/>
                  <a:pt x="2999360" y="0"/>
                </a:cubicBezTo>
                <a:cubicBezTo>
                  <a:pt x="3256875" y="-23523"/>
                  <a:pt x="3391553" y="-231"/>
                  <a:pt x="3590335" y="0"/>
                </a:cubicBezTo>
                <a:cubicBezTo>
                  <a:pt x="3789117" y="231"/>
                  <a:pt x="4207238" y="8044"/>
                  <a:pt x="4448203" y="0"/>
                </a:cubicBezTo>
                <a:cubicBezTo>
                  <a:pt x="4439094" y="221712"/>
                  <a:pt x="4436797" y="351444"/>
                  <a:pt x="4448203" y="544068"/>
                </a:cubicBezTo>
                <a:cubicBezTo>
                  <a:pt x="4459609" y="736692"/>
                  <a:pt x="4450389" y="954894"/>
                  <a:pt x="4448203" y="1088136"/>
                </a:cubicBezTo>
                <a:cubicBezTo>
                  <a:pt x="4446017" y="1221378"/>
                  <a:pt x="4434818" y="1528934"/>
                  <a:pt x="4448203" y="1760220"/>
                </a:cubicBezTo>
                <a:cubicBezTo>
                  <a:pt x="4461588" y="1991506"/>
                  <a:pt x="4441965" y="2072633"/>
                  <a:pt x="4448203" y="2368296"/>
                </a:cubicBezTo>
                <a:cubicBezTo>
                  <a:pt x="4454441" y="2663959"/>
                  <a:pt x="4458097" y="2826103"/>
                  <a:pt x="4448203" y="3200400"/>
                </a:cubicBezTo>
                <a:cubicBezTo>
                  <a:pt x="4198140" y="3200717"/>
                  <a:pt x="4093829" y="3201966"/>
                  <a:pt x="3901709" y="3200400"/>
                </a:cubicBezTo>
                <a:cubicBezTo>
                  <a:pt x="3709589" y="3198834"/>
                  <a:pt x="3607299" y="3221679"/>
                  <a:pt x="3355216" y="3200400"/>
                </a:cubicBezTo>
                <a:cubicBezTo>
                  <a:pt x="3103133" y="3179121"/>
                  <a:pt x="2961014" y="3195311"/>
                  <a:pt x="2764240" y="3200400"/>
                </a:cubicBezTo>
                <a:cubicBezTo>
                  <a:pt x="2567466" y="3205489"/>
                  <a:pt x="2430477" y="3184580"/>
                  <a:pt x="2173265" y="3200400"/>
                </a:cubicBezTo>
                <a:cubicBezTo>
                  <a:pt x="1916053" y="3216220"/>
                  <a:pt x="1825052" y="3202366"/>
                  <a:pt x="1582289" y="3200400"/>
                </a:cubicBezTo>
                <a:cubicBezTo>
                  <a:pt x="1339526" y="3198434"/>
                  <a:pt x="1089308" y="3190528"/>
                  <a:pt x="902350" y="3200400"/>
                </a:cubicBezTo>
                <a:cubicBezTo>
                  <a:pt x="715392" y="3210272"/>
                  <a:pt x="312393" y="3243603"/>
                  <a:pt x="0" y="3200400"/>
                </a:cubicBezTo>
                <a:cubicBezTo>
                  <a:pt x="-24481" y="2901608"/>
                  <a:pt x="29615" y="2789250"/>
                  <a:pt x="0" y="2496312"/>
                </a:cubicBezTo>
                <a:cubicBezTo>
                  <a:pt x="-29615" y="2203374"/>
                  <a:pt x="29367" y="2079291"/>
                  <a:pt x="0" y="1856232"/>
                </a:cubicBezTo>
                <a:cubicBezTo>
                  <a:pt x="-29367" y="1633173"/>
                  <a:pt x="-13719" y="1410678"/>
                  <a:pt x="0" y="1280160"/>
                </a:cubicBezTo>
                <a:cubicBezTo>
                  <a:pt x="13719" y="1149642"/>
                  <a:pt x="-2892" y="807450"/>
                  <a:pt x="0" y="576072"/>
                </a:cubicBezTo>
                <a:cubicBezTo>
                  <a:pt x="2892" y="344694"/>
                  <a:pt x="-22884" y="223515"/>
                  <a:pt x="0" y="0"/>
                </a:cubicBezTo>
                <a:close/>
              </a:path>
            </a:pathLst>
          </a:custGeom>
          <a:noFill/>
          <a:ln w="12700" cap="flat" cmpd="sng">
            <a:solidFill>
              <a:srgbClr val="F2D254"/>
            </a:solidFill>
            <a:prstDash val="solid"/>
            <a:round/>
            <a:headEnd type="none" w="sm" len="sm"/>
            <a:tailEnd type="none" w="sm" len="sm"/>
          </a:ln>
        </p:spPr>
      </p:pic>
      <p:sp>
        <p:nvSpPr>
          <p:cNvPr id="5" name="Google Shape;87;g7372b59db7_0_507">
            <a:extLst>
              <a:ext uri="{FF2B5EF4-FFF2-40B4-BE49-F238E27FC236}">
                <a16:creationId xmlns:a16="http://schemas.microsoft.com/office/drawing/2014/main" id="{0B3A1876-A1D7-4297-AD47-98E11CC0AF7C}"/>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2D254"/>
                </a:solidFill>
                <a:effectLst/>
                <a:uLnTx/>
                <a:uFillTx/>
                <a:latin typeface="Arial"/>
                <a:cs typeface="Arial"/>
                <a:sym typeface="Arial"/>
              </a:rPr>
              <a:t>Freedom of Expression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7371741aa8_0_391"/>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2" name="Google Shape;182;g7371741aa8_0_391"/>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3" name="Google Shape;183;g7371741aa8_0_39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4" name="Google Shape;184;g7371741aa8_0_391"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234153" y="165353"/>
            <a:ext cx="4335285" cy="472472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338975"/>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This Little Light of Mine</a:t>
            </a:r>
            <a:endParaRPr dirty="0"/>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CE70CE1E-0BEA-4D39-AF73-8EB4A9D81DF6}"/>
              </a:ext>
            </a:extLst>
          </p:cNvPr>
          <p:cNvSpPr/>
          <p:nvPr/>
        </p:nvSpPr>
        <p:spPr>
          <a:xfrm>
            <a:off x="7885705" y="386989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6"/>
          <p:cNvSpPr txBox="1">
            <a:spLocks noGrp="1"/>
          </p:cNvSpPr>
          <p:nvPr>
            <p:ph type="title"/>
          </p:nvPr>
        </p:nvSpPr>
        <p:spPr>
          <a:prstGeom prst="rect">
            <a:avLst/>
          </a:prstGeom>
          <a:noFill/>
          <a:ln>
            <a:noFill/>
          </a:ln>
        </p:spPr>
        <p:txBody>
          <a:bodyPr spcFirstLastPara="1" wrap="square" lIns="91425" tIns="91425" rIns="91425" bIns="91425" numCol="1"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411" name="Google Shape;411;p6"/>
          <p:cNvSpPr txBox="1">
            <a:spLocks noGrp="1"/>
          </p:cNvSpPr>
          <p:nvPr>
            <p:ph type="body" idx="1"/>
          </p:nvPr>
        </p:nvSpPr>
        <p:spPr>
          <a:xfrm>
            <a:off x="869150" y="1352550"/>
            <a:ext cx="4392600" cy="3108600"/>
          </a:xfrm>
          <a:prstGeom prst="rect">
            <a:avLst/>
          </a:prstGeom>
          <a:noFill/>
          <a:ln>
            <a:noFill/>
          </a:ln>
        </p:spPr>
        <p:txBody>
          <a:bodyPr spcFirstLastPara="1" wrap="square" lIns="91425" tIns="91425" rIns="91425" bIns="91425" numCol="1" anchor="ctr" anchorCtr="0">
            <a:noAutofit/>
          </a:bodyPr>
          <a:lstStyle/>
          <a:p>
            <a:pPr marL="342900" lvl="0" indent="-342900" algn="l" rtl="0">
              <a:lnSpc>
                <a:spcPct val="100000"/>
              </a:lnSpc>
              <a:spcBef>
                <a:spcPts val="0"/>
              </a:spcBef>
              <a:spcAft>
                <a:spcPts val="0"/>
              </a:spcAft>
              <a:buSzPts val="2000"/>
              <a:buChar char="▪"/>
            </a:pPr>
            <a:r>
              <a:rPr lang="en-US" dirty="0"/>
              <a:t>What do you remember about the story of Malala?</a:t>
            </a:r>
            <a:endParaRPr dirty="0"/>
          </a:p>
          <a:p>
            <a:pPr marL="342900" lvl="0" indent="-342900" algn="l" rtl="0">
              <a:lnSpc>
                <a:spcPct val="100000"/>
              </a:lnSpc>
              <a:spcBef>
                <a:spcPts val="0"/>
              </a:spcBef>
              <a:spcAft>
                <a:spcPts val="0"/>
              </a:spcAft>
              <a:buSzPts val="2000"/>
              <a:buChar char="▪"/>
            </a:pPr>
            <a:r>
              <a:rPr lang="en-US" dirty="0"/>
              <a:t>How did the people who didn’t want her to express her ideas try to stop her? </a:t>
            </a:r>
            <a:endParaRPr dirty="0"/>
          </a:p>
          <a:p>
            <a:pPr marL="342900" lvl="0" indent="-342900" algn="l" rtl="0">
              <a:lnSpc>
                <a:spcPct val="100000"/>
              </a:lnSpc>
              <a:spcBef>
                <a:spcPts val="0"/>
              </a:spcBef>
              <a:spcAft>
                <a:spcPts val="0"/>
              </a:spcAft>
              <a:buSzPts val="2000"/>
              <a:buChar char="▪"/>
            </a:pPr>
            <a:r>
              <a:rPr lang="en-US" dirty="0"/>
              <a:t>Why were they not successful?</a:t>
            </a:r>
            <a:endParaRPr dirty="0"/>
          </a:p>
          <a:p>
            <a:pPr marL="342900" lvl="0" indent="-342900" algn="l" rtl="0">
              <a:lnSpc>
                <a:spcPct val="100000"/>
              </a:lnSpc>
              <a:spcBef>
                <a:spcPts val="0"/>
              </a:spcBef>
              <a:spcAft>
                <a:spcPts val="0"/>
              </a:spcAft>
              <a:buSzPts val="2000"/>
              <a:buChar char="▪"/>
            </a:pPr>
            <a:r>
              <a:rPr lang="en-US" dirty="0"/>
              <a:t>What does evolving capacity mean? </a:t>
            </a:r>
            <a:endParaRPr dirty="0"/>
          </a:p>
        </p:txBody>
      </p:sp>
      <p:sp>
        <p:nvSpPr>
          <p:cNvPr id="413" name="Google Shape;413;p6"/>
          <p:cNvSpPr txBox="1">
            <a:spLocks noGrp="1"/>
          </p:cNvSpPr>
          <p:nvPr>
            <p:ph type="sldNum" idx="12"/>
          </p:nvPr>
        </p:nvSpPr>
        <p:spPr>
          <a:prstGeom prst="rect">
            <a:avLst/>
          </a:prstGeom>
          <a:noFill/>
          <a:ln>
            <a:noFill/>
          </a:ln>
        </p:spPr>
        <p:txBody>
          <a:bodyPr spcFirstLastPara="1" wrap="square" lIns="91425" tIns="91425" rIns="91425" bIns="91425" numCol="1"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8</a:t>
            </a:fld>
            <a:endParaRPr sz="900">
              <a:solidFill>
                <a:srgbClr val="00A5A6"/>
              </a:solidFill>
            </a:endParaRPr>
          </a:p>
        </p:txBody>
      </p:sp>
      <p:pic>
        <p:nvPicPr>
          <p:cNvPr id="6" name="Google Shape;421;p7" descr="A Small green checkmark in a box the icon used to indicate a review throughout the presentation">
            <a:extLst>
              <a:ext uri="{FF2B5EF4-FFF2-40B4-BE49-F238E27FC236}">
                <a16:creationId xmlns:a16="http://schemas.microsoft.com/office/drawing/2014/main" id="{3C86514A-5576-4B95-BF86-361213B5C49B}"/>
              </a:ext>
            </a:extLst>
          </p:cNvPr>
          <p:cNvPicPr preferRelativeResize="0">
            <a:picLocks noChangeAspect="1"/>
          </p:cNvPicPr>
          <p:nvPr/>
        </p:nvPicPr>
        <p:blipFill rotWithShape="1">
          <a:blip r:embed="rId3">
            <a:alphaModFix/>
          </a:blip>
          <a:srcRect l="13592" t="13485" r="15709" b="10028"/>
          <a:stretch/>
        </p:blipFill>
        <p:spPr>
          <a:xfrm>
            <a:off x="7910785" y="144722"/>
            <a:ext cx="1014258" cy="1097280"/>
          </a:xfrm>
          <a:prstGeom prst="rect">
            <a:avLst/>
          </a:prstGeom>
          <a:noFill/>
          <a:ln>
            <a:noFill/>
          </a:ln>
        </p:spPr>
      </p:pic>
      <p:pic>
        <p:nvPicPr>
          <p:cNvPr id="7" name="Google Shape;589;p42">
            <a:extLst>
              <a:ext uri="{FF2B5EF4-FFF2-40B4-BE49-F238E27FC236}">
                <a16:creationId xmlns:a16="http://schemas.microsoft.com/office/drawing/2014/main" id="{F9FC2F00-0A1C-4639-9E83-A27B6AEBD37C}"/>
              </a:ext>
            </a:extLst>
          </p:cNvPr>
          <p:cNvPicPr preferRelativeResize="0">
            <a:picLocks noChangeAspect="1"/>
          </p:cNvPicPr>
          <p:nvPr/>
        </p:nvPicPr>
        <p:blipFill rotWithShape="1">
          <a:blip r:embed="rId4"/>
          <a:srcRect/>
          <a:stretch/>
        </p:blipFill>
        <p:spPr>
          <a:xfrm>
            <a:off x="5597191" y="1242002"/>
            <a:ext cx="2141773" cy="3200400"/>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7"/>
          <p:cNvSpPr txBox="1">
            <a:spLocks noGrp="1"/>
          </p:cNvSpPr>
          <p:nvPr>
            <p:ph type="title"/>
          </p:nvPr>
        </p:nvSpPr>
        <p:spPr>
          <a:prstGeom prst="rect">
            <a:avLst/>
          </a:prstGeom>
          <a:noFill/>
          <a:ln>
            <a:noFill/>
          </a:ln>
        </p:spPr>
        <p:txBody>
          <a:bodyPr spcFirstLastPara="1" wrap="square" lIns="91425" tIns="91425" rIns="91425" bIns="91425" numCol="1"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419" name="Google Shape;419;p7"/>
          <p:cNvSpPr txBox="1">
            <a:spLocks noGrp="1"/>
          </p:cNvSpPr>
          <p:nvPr>
            <p:ph type="body" idx="1"/>
          </p:nvPr>
        </p:nvSpPr>
        <p:spPr>
          <a:xfrm>
            <a:off x="869149" y="1511550"/>
            <a:ext cx="7475597" cy="2805300"/>
          </a:xfrm>
          <a:prstGeom prst="rect">
            <a:avLst/>
          </a:prstGeom>
          <a:noFill/>
          <a:ln>
            <a:noFill/>
          </a:ln>
        </p:spPr>
        <p:txBody>
          <a:bodyPr spcFirstLastPara="1" wrap="square" lIns="91425" tIns="91425" rIns="91425" bIns="91425" numCol="1" anchor="ctr" anchorCtr="0">
            <a:normAutofit/>
          </a:bodyPr>
          <a:lstStyle/>
          <a:p>
            <a:pPr marL="342900" lvl="0" indent="0" algn="ctr" rtl="0">
              <a:lnSpc>
                <a:spcPct val="90000"/>
              </a:lnSpc>
              <a:spcBef>
                <a:spcPts val="600"/>
              </a:spcBef>
              <a:spcAft>
                <a:spcPts val="0"/>
              </a:spcAft>
              <a:buSzPts val="1800"/>
              <a:buNone/>
            </a:pPr>
            <a:r>
              <a:rPr lang="en-US" sz="3200" dirty="0"/>
              <a:t>Remember you have the right to find out things and share what you think with others.</a:t>
            </a:r>
            <a:endParaRPr sz="3200" dirty="0"/>
          </a:p>
        </p:txBody>
      </p:sp>
      <p:sp>
        <p:nvSpPr>
          <p:cNvPr id="420" name="Google Shape;420;p7"/>
          <p:cNvSpPr txBox="1">
            <a:spLocks noGrp="1"/>
          </p:cNvSpPr>
          <p:nvPr>
            <p:ph type="sldNum" idx="12"/>
          </p:nvPr>
        </p:nvSpPr>
        <p:spPr>
          <a:prstGeom prst="rect">
            <a:avLst/>
          </a:prstGeom>
          <a:noFill/>
          <a:ln>
            <a:noFill/>
          </a:ln>
        </p:spPr>
        <p:txBody>
          <a:bodyPr spcFirstLastPara="1" wrap="square" lIns="91425" tIns="91425" rIns="91425" bIns="91425" numCol="1"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pic>
        <p:nvPicPr>
          <p:cNvPr id="421" name="Google Shape;421;p7" descr="A Small green checkmark in a box the icon used to indicate a review throughout the presentation"/>
          <p:cNvPicPr preferRelativeResize="0">
            <a:picLocks noChangeAspect="1"/>
          </p:cNvPicPr>
          <p:nvPr/>
        </p:nvPicPr>
        <p:blipFill rotWithShape="1">
          <a:blip r:embed="rId3">
            <a:alphaModFix/>
          </a:blip>
          <a:srcRect l="13592" t="13485" r="15709" b="10028"/>
          <a:stretch/>
        </p:blipFill>
        <p:spPr>
          <a:xfrm>
            <a:off x="7910785" y="144722"/>
            <a:ext cx="1014258" cy="1097280"/>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TotalTime>
  <Words>2901</Words>
  <Application>Microsoft Macintosh PowerPoint</Application>
  <PresentationFormat>On-screen Show (16:9)</PresentationFormat>
  <Paragraphs>325</Paragraphs>
  <Slides>34</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Noto Sans Symbols</vt:lpstr>
      <vt:lpstr>Open Sans ExtraBold</vt:lpstr>
      <vt:lpstr>Work Sans</vt:lpstr>
      <vt:lpstr>1_Jacquenetta template</vt:lpstr>
      <vt:lpstr>PowerPoint Presentation</vt:lpstr>
      <vt:lpstr>PowerPoint Presentation</vt:lpstr>
      <vt:lpstr>PowerPoint Presentation</vt:lpstr>
      <vt:lpstr>Free to Learn, Safe to Speak  Lesson 7B</vt:lpstr>
      <vt:lpstr>Welcome and Warm Up</vt:lpstr>
      <vt:lpstr>PowerPoint Presentation</vt:lpstr>
      <vt:lpstr>This Little Light of Mine</vt:lpstr>
      <vt:lpstr>Review</vt:lpstr>
      <vt:lpstr>Review</vt:lpstr>
      <vt:lpstr>Learning Points</vt:lpstr>
      <vt:lpstr>PowerPoint Presentation</vt:lpstr>
      <vt:lpstr>PowerPoint Presentation</vt:lpstr>
      <vt:lpstr>PowerPoint Presentation</vt:lpstr>
      <vt:lpstr>Political Cartoons</vt:lpstr>
      <vt:lpstr>PowerPoint Presentation</vt:lpstr>
      <vt:lpstr>Political Cartoon  </vt:lpstr>
      <vt:lpstr>Political Cartoon  </vt:lpstr>
      <vt:lpstr>Political Cartoon  </vt:lpstr>
      <vt:lpstr>Freedom of Expression Noam Chomsky</vt:lpstr>
      <vt:lpstr>Freedom of Expression Mahatma Ghandi</vt:lpstr>
      <vt:lpstr>Freedom of Expression Voltaire</vt:lpstr>
      <vt:lpstr>Freedom of Expression Malala Yousafzai</vt:lpstr>
      <vt:lpstr>PowerPoint Presentation</vt:lpstr>
      <vt:lpstr>Conclusion  </vt:lpstr>
      <vt:lpstr>Our Responsibility</vt:lpstr>
      <vt:lpstr>Our Responsibility</vt:lpstr>
      <vt:lpstr>Learning Points</vt:lpstr>
      <vt:lpstr>Challenge  </vt:lpstr>
      <vt:lpstr>PowerPoint Presentation</vt:lpstr>
      <vt:lpstr>References</vt:lpstr>
      <vt:lpstr>Resources</vt:lpstr>
      <vt:lpstr>PowerPoint Presentation</vt:lpstr>
      <vt:lpstr>PowerPoint Presentation</vt:lpstr>
      <vt:lpstr>Convention on the Rights of the Child</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22</cp:revision>
  <dcterms:created xsi:type="dcterms:W3CDTF">2020-03-25T22:36:01Z</dcterms:created>
  <dcterms:modified xsi:type="dcterms:W3CDTF">2020-08-18T15:43:54Z</dcterms:modified>
</cp:coreProperties>
</file>