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47"/>
  </p:notesMasterIdLst>
  <p:sldIdLst>
    <p:sldId id="256" r:id="rId2"/>
    <p:sldId id="302" r:id="rId3"/>
    <p:sldId id="301" r:id="rId4"/>
    <p:sldId id="259" r:id="rId5"/>
    <p:sldId id="304" r:id="rId6"/>
    <p:sldId id="368" r:id="rId7"/>
    <p:sldId id="369" r:id="rId8"/>
    <p:sldId id="263" r:id="rId9"/>
    <p:sldId id="303" r:id="rId10"/>
    <p:sldId id="264" r:id="rId11"/>
    <p:sldId id="265" r:id="rId12"/>
    <p:sldId id="266" r:id="rId13"/>
    <p:sldId id="267" r:id="rId14"/>
    <p:sldId id="268" r:id="rId15"/>
    <p:sldId id="269" r:id="rId16"/>
    <p:sldId id="270" r:id="rId17"/>
    <p:sldId id="371" r:id="rId18"/>
    <p:sldId id="272" r:id="rId19"/>
    <p:sldId id="370"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2" r:id="rId37"/>
    <p:sldId id="293" r:id="rId38"/>
    <p:sldId id="308" r:id="rId39"/>
    <p:sldId id="372" r:id="rId40"/>
    <p:sldId id="373" r:id="rId41"/>
    <p:sldId id="374" r:id="rId42"/>
    <p:sldId id="376" r:id="rId43"/>
    <p:sldId id="367" r:id="rId44"/>
    <p:sldId id="365" r:id="rId45"/>
    <p:sldId id="366" r:id="rId4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gqsJTdhLJf57gLvyInb6qhIx5qO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63"/>
    <p:restoredTop sz="85240" autoAdjust="0"/>
  </p:normalViewPr>
  <p:slideViewPr>
    <p:cSldViewPr snapToGrid="0">
      <p:cViewPr varScale="1">
        <p:scale>
          <a:sx n="104" d="100"/>
          <a:sy n="104" d="100"/>
        </p:scale>
        <p:origin x="60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56"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Say:</a:t>
            </a:r>
            <a:r>
              <a:rPr lang="en-US"/>
              <a:t> Last week we talked about Article 5 of the Convention on the Rights of the Child, and your right to grow up in family. Today we’re going to learn more about your right to a family and to marriage. I’m going to show you the true story of a very courageous young woman. While you listen to this story, think about her situation, and what you would do in this case.</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74ccd2cda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g74ccd2cda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One day when she was 12 years old, Balkissa Chaibou came home from school and learned that her father had promised her as a bride to her cousin when she turned 16. Balkissa had no say in the matter, and she would have to stop school and start a family when they got married.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Balkissa is from Niger, where child marriage is not uncommon. Her parents were poor and they had five daughters, so they were in favor of the marriage since that meant one less child to feed.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But Balkissa loved school, and did not want to marry her cousin and stop going to school. When she turned 16, and the wedding preparations began. Balkissa decided to fight for her rights - even if that meant taking her own family to court.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74ccd2cda8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2" name="Google Shape;212;g74ccd2cda8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 mother could not help Balkissa because women have no power in Niger. So Balkissa went to her father and agreed to marry her cousin if she didn’t have to live with him until after she graduated from college. But her father couldn’t help her, either, because in his family’s tradition, the older brother could make decisions for the children of his younger siblings. And her father’s older brother was her uncle, the man who was the father of her cousin that she was supposed to marry. Her uncle refused to even consider Balkissa’s request. So the wedding preparations continued. </a:t>
            </a:r>
            <a:endParaRPr/>
          </a:p>
          <a:p>
            <a:pPr marL="0" lvl="0" indent="0" algn="l" rtl="0">
              <a:lnSpc>
                <a:spcPct val="100000"/>
              </a:lnSpc>
              <a:spcBef>
                <a:spcPts val="0"/>
              </a:spcBef>
              <a:spcAft>
                <a:spcPts val="0"/>
              </a:spcAft>
              <a:buSzPts val="1400"/>
              <a:buNone/>
            </a:pPr>
            <a:r>
              <a:rPr lang="en-US"/>
              <a:t>them to study as hard as they can even though it’s hard. “Studies are your only hope,”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74ccd2cda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g74ccd2cda8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Next Balkissa asked her school principal for help. He sent her to an organization that helped her by taking legal action against her father and uncle for defying one of her human rights by forcing her into a marriage she did not want.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When they went to court, however, Balkissa’s uncle denied the accusation, and claimed it had all been a misunderstanding, so the case was dropped. Balkissa thought she had won!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74ccd2cda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g74ccd2cda8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But then her uncle threatened to kill her unless she married her cousin! Balkissa quickly escaped to a women’s shelter. Finally the uncle realized he might end up in jail, so he gave up and went back to his own country. Balkissa was able to go home in safety.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 mother and father now want nothing to do with forced marriage.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4ccd2cda8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g74ccd2cda8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Balkissa speaks to school groups, as well as to tribal chiefs. She explains that forced early marriage is often linked to terrible violence in marriage. It is also true that young mothers who have babies at such an early age frequently die because their bodies are not yet ready for pregnancy.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Balkissa is now in medical school and knows that her family is counting on her to succeed. She encourages other girls to follow her example. "I'm not saying don't marry," she tells a group of schoolgirls. "But choose the right moment to do so.” She tells them to study as hard as they can even though it’s hard. “Studies are your only hope,”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After the story, ask:</a:t>
            </a:r>
            <a:r>
              <a:rPr lang="en-US">
                <a:solidFill>
                  <a:schemeClr val="dk1"/>
                </a:solidFill>
              </a:rPr>
              <a:t> What do you think of this story? What stood out to you in her experience? • Were Balkissa’s parents right to try to make her marry her cousin? Why or why not?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7341992463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7341992463_0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Say: Let’s read Article 16 together from the Universal Declaration of Human Rights.  </a:t>
            </a:r>
          </a:p>
          <a:p>
            <a:pPr marL="0" lvl="0" indent="0" algn="l" rtl="0">
              <a:lnSpc>
                <a:spcPct val="100000"/>
              </a:lnSpc>
              <a:spcBef>
                <a:spcPts val="0"/>
              </a:spcBef>
              <a:spcAft>
                <a:spcPts val="0"/>
              </a:spcAft>
              <a:buClr>
                <a:schemeClr val="dk1"/>
              </a:buClr>
              <a:buSzPts val="14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SAY:  tell me four areas in which the FAMILY is mentioned or affected. (The answers are on the next slide.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200" dirty="0"/>
              <a:t> Tell me four areas in which the FAMILY is mentioned or affected.</a:t>
            </a:r>
            <a:endParaRPr sz="1200" dirty="0"/>
          </a:p>
          <a:p>
            <a:pPr marL="0" lvl="0" indent="0" algn="l" rtl="0">
              <a:lnSpc>
                <a:spcPct val="90000"/>
              </a:lnSpc>
              <a:spcBef>
                <a:spcPts val="600"/>
              </a:spcBef>
              <a:spcAft>
                <a:spcPts val="0"/>
              </a:spcAft>
              <a:buClr>
                <a:schemeClr val="dk1"/>
              </a:buClr>
              <a:buSzPts val="2220"/>
              <a:buFont typeface="Arial"/>
              <a:buNone/>
            </a:pPr>
            <a:br>
              <a:rPr lang="en-US" sz="1200" dirty="0"/>
            </a:br>
            <a:r>
              <a:rPr lang="en-US" sz="1200" dirty="0"/>
              <a:t>• How does this right relate to </a:t>
            </a:r>
            <a:r>
              <a:rPr lang="en-US" sz="1200" dirty="0" err="1"/>
              <a:t>Balkissa’s</a:t>
            </a:r>
            <a:r>
              <a:rPr lang="en-US" sz="1200" dirty="0"/>
              <a:t> story? </a:t>
            </a:r>
            <a:endParaRPr sz="1200" dirty="0"/>
          </a:p>
          <a:p>
            <a:pPr marL="0" lvl="0" indent="0" algn="l" rtl="0">
              <a:lnSpc>
                <a:spcPct val="90000"/>
              </a:lnSpc>
              <a:spcBef>
                <a:spcPts val="600"/>
              </a:spcBef>
              <a:spcAft>
                <a:spcPts val="0"/>
              </a:spcAft>
              <a:buClr>
                <a:schemeClr val="dk1"/>
              </a:buClr>
              <a:buSzPts val="2220"/>
              <a:buFont typeface="Arial"/>
              <a:buNone/>
            </a:pPr>
            <a:r>
              <a:rPr lang="en-US" sz="1200" dirty="0"/>
              <a:t>• Why were her parents trying to force her to marry her cousin? (They were poor and it was part of their culture and their family tradition.) </a:t>
            </a:r>
            <a:endParaRPr sz="1200" dirty="0"/>
          </a:p>
          <a:p>
            <a:pPr marL="0" lvl="0" indent="0" algn="l" rtl="0">
              <a:lnSpc>
                <a:spcPct val="90000"/>
              </a:lnSpc>
              <a:spcBef>
                <a:spcPts val="600"/>
              </a:spcBef>
              <a:spcAft>
                <a:spcPts val="0"/>
              </a:spcAft>
              <a:buClr>
                <a:schemeClr val="dk1"/>
              </a:buClr>
              <a:buSzPts val="2220"/>
              <a:buFont typeface="Arial"/>
              <a:buNone/>
            </a:pPr>
            <a:r>
              <a:rPr lang="en-US" sz="1200" dirty="0"/>
              <a:t>• Why didn’t her mother or her father help her when she told them how she felt? (Her mother had no power, and her father was afraid of his older brother.) </a:t>
            </a:r>
            <a:endParaRPr sz="1200" dirty="0"/>
          </a:p>
          <a:p>
            <a:pPr marL="0" lvl="0" indent="0" algn="l" rtl="0">
              <a:lnSpc>
                <a:spcPct val="90000"/>
              </a:lnSpc>
              <a:spcBef>
                <a:spcPts val="600"/>
              </a:spcBef>
              <a:spcAft>
                <a:spcPts val="0"/>
              </a:spcAft>
              <a:buClr>
                <a:schemeClr val="dk1"/>
              </a:buClr>
              <a:buSzPts val="2220"/>
              <a:buFont typeface="Arial"/>
              <a:buNone/>
            </a:pPr>
            <a:r>
              <a:rPr lang="en-US" sz="1200" dirty="0"/>
              <a:t>• How did she finally solve her problem? (She found another adult who would listen, and who encouraged her.) </a:t>
            </a:r>
            <a:endParaRPr sz="1200" dirty="0"/>
          </a:p>
          <a:p>
            <a:pPr marL="0" lvl="0" indent="0" algn="l" rtl="0">
              <a:lnSpc>
                <a:spcPct val="90000"/>
              </a:lnSpc>
              <a:spcBef>
                <a:spcPts val="600"/>
              </a:spcBef>
              <a:spcAft>
                <a:spcPts val="0"/>
              </a:spcAft>
              <a:buClr>
                <a:schemeClr val="dk1"/>
              </a:buClr>
              <a:buSzPts val="2220"/>
              <a:buFont typeface="Arial"/>
              <a:buNone/>
            </a:pPr>
            <a:r>
              <a:rPr lang="en-US" sz="1200" dirty="0"/>
              <a:t>• How did the government help her? (They upheld the court’s decision.) </a:t>
            </a:r>
            <a:endParaRPr sz="1200" dirty="0"/>
          </a:p>
          <a:p>
            <a:pPr marL="0" lvl="0" indent="0" algn="l" rtl="0">
              <a:lnSpc>
                <a:spcPct val="90000"/>
              </a:lnSpc>
              <a:spcBef>
                <a:spcPts val="600"/>
              </a:spcBef>
              <a:spcAft>
                <a:spcPts val="0"/>
              </a:spcAft>
              <a:buClr>
                <a:schemeClr val="dk1"/>
              </a:buClr>
              <a:buSzPts val="2220"/>
              <a:buFont typeface="Arial"/>
              <a:buNone/>
            </a:pPr>
            <a:r>
              <a:rPr lang="en-US" sz="1200" dirty="0"/>
              <a:t>• Why was the court able to help her? (They knew that </a:t>
            </a:r>
            <a:r>
              <a:rPr lang="en-US" sz="1200" dirty="0" err="1"/>
              <a:t>Balkissa’s</a:t>
            </a:r>
            <a:r>
              <a:rPr lang="en-US" sz="1200" dirty="0"/>
              <a:t> uncle was breaking the law because Article 16 of the Universal Declaration said no one should be forced to marry.)</a:t>
            </a:r>
            <a:endParaRPr sz="1200" dirty="0"/>
          </a:p>
          <a:p>
            <a:pPr marL="0" lvl="0" indent="0" algn="l" rtl="0">
              <a:lnSpc>
                <a:spcPct val="100000"/>
              </a:lnSpc>
              <a:spcBef>
                <a:spcPts val="0"/>
              </a:spcBef>
              <a:spcAft>
                <a:spcPts val="0"/>
              </a:spcAft>
              <a:buSzPts val="1400"/>
              <a:buNone/>
            </a:pPr>
            <a:endParaRPr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SAY: What a courageous young woman! </a:t>
            </a:r>
            <a:r>
              <a:rPr lang="en-US" dirty="0" err="1">
                <a:solidFill>
                  <a:schemeClr val="dk1"/>
                </a:solidFill>
              </a:rPr>
              <a:t>Balkissa</a:t>
            </a:r>
            <a:r>
              <a:rPr lang="en-US" dirty="0">
                <a:solidFill>
                  <a:schemeClr val="dk1"/>
                </a:solidFill>
              </a:rPr>
              <a:t> worked with the legal system and went back to her family. She kept on trying. She didn’t give up, and things worked out. </a:t>
            </a: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 Today she is a doctor, and she is helping her family escape from poverty. </a:t>
            </a:r>
          </a:p>
          <a:p>
            <a:pPr marL="0" lvl="0" indent="0" algn="l" rtl="0">
              <a:lnSpc>
                <a:spcPct val="100000"/>
              </a:lnSpc>
              <a:spcBef>
                <a:spcPts val="0"/>
              </a:spcBef>
              <a:spcAft>
                <a:spcPts val="0"/>
              </a:spcAft>
              <a:buClr>
                <a:schemeClr val="dk1"/>
              </a:buClr>
              <a:buSzPts val="1400"/>
              <a:buFont typeface="Arial"/>
              <a:buNone/>
            </a:pPr>
            <a:r>
              <a:rPr lang="en-US" dirty="0">
                <a:solidFill>
                  <a:schemeClr val="dk1"/>
                </a:solidFill>
              </a:rPr>
              <a:t>• Knowing about our human rights definitely helps us all.</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899484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DEVELOP (5 minutes) Explain: We are going to play a game called Who Decides about making decisions about who has the responsibility for decision-making in a family. There are no right or wrong answers. Every family makes decisions differently.</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7fbf7171b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g7fbf7171b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300">
                <a:solidFill>
                  <a:schemeClr val="dk1"/>
                </a:solidFill>
              </a:rPr>
              <a:t>SAY: I am going to ask you to listen to the question and think about who should make the decision.  </a:t>
            </a:r>
            <a:endParaRPr sz="13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300">
                <a:solidFill>
                  <a:schemeClr val="dk1"/>
                </a:solidFill>
              </a:rPr>
              <a:t> • If you think that the PARENTS should make the decision, hold up ONE HAND with fingers extended.   </a:t>
            </a:r>
            <a:endParaRPr sz="13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300">
                <a:solidFill>
                  <a:schemeClr val="dk1"/>
                </a:solidFill>
              </a:rPr>
              <a:t> • If you think the YOUTH should make the decision, hold up ONE FINGER.  </a:t>
            </a:r>
            <a:endParaRPr sz="13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300">
                <a:solidFill>
                  <a:schemeClr val="dk1"/>
                </a:solidFill>
              </a:rPr>
              <a:t> • If you think the YOUTH AND THE PARENTS should make the decision together, hold up BOTH HANDS. </a:t>
            </a:r>
            <a:endParaRPr sz="130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I will tell you when some decisions are protected by law. However, most situations have no right or wrong answer; rather, a family can decide for itself.</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300">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Who should decide whether you can smoke? Wait for the youth to respond by holding up one finger, one hand or two hands.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7fbf7171b0_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g7fbf7171b0_1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Who should decide where you live, especially if your parents are divorced or separated? Wait for the youth to respond by holding up one finger, one hand or two hands.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834a934871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g834a934871_1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Who should decide how you spend any money you may have? 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7fbf7171b0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g7fbf7171b0_1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Who should decide whether you can stay at home alone? 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834a934871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g834a934871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Who should decide when and why you can leave the house? 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7fbf7171b0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6" name="Google Shape;346;g7fbf7171b0_1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Who should decide the medical care you receive? 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834a934871_1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6" name="Google Shape;356;g834a934871_1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Who should decide whether you go to school? 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7fbf7171b0_1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6" name="Google Shape;366;g7fbf7171b0_1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Who should decide who you have as friends? 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7fbf7171b0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g7fbf7171b0_1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solidFill>
                  <a:schemeClr val="dk1"/>
                </a:solidFill>
              </a:rPr>
              <a:t>Say: Who should decide who and when you marry? The law protects children from underage marriage. According to international law, you cannot marry until after age 16.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834a934871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6" name="Google Shape;386;g834a934871_1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Who should decide whether you go to the mosque, church, temple or synagogue? International law gives you the right to practice your preferred religion, even as a child.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Wait for the youth to respond by holding up one finger, one hand or two hands.</a:t>
            </a:r>
            <a:endParaRPr>
              <a:solidFill>
                <a:schemeClr val="dk1"/>
              </a:solidFill>
            </a:endParaRPr>
          </a:p>
          <a:p>
            <a:pPr marL="0" lvl="0" indent="0" algn="l" rtl="0">
              <a:lnSpc>
                <a:spcPct val="100000"/>
              </a:lnSpc>
              <a:spcBef>
                <a:spcPts val="0"/>
              </a:spcBef>
              <a:spcAft>
                <a:spcPts val="0"/>
              </a:spcAft>
              <a:buClr>
                <a:srgbClr val="000000"/>
              </a:buClr>
              <a:buSzPts val="1400"/>
              <a:buFont typeface="Arial"/>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834a934871_1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g834a934871_1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 Does your age and maturity make a difference in the role you should have in making decisions about yourself? Why or why not?</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 • What are some of the decisions you are involved in with your family?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 What do you like about the way decisions are made in your family?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 What are some things you could do to have a greater role in decision making?</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SAY: By learning decision-making within your family, your evolving capacity grows, and you are developing the skills and wisdom that you need to live on your own someday.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7fbf7171b0_1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g7fbf7171b0_1_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Ask: Even though you might be ready to make such decisions for yourself and perhaps for your own family someday, why is it generally a good idea to consult your parents and other helpful adults who care about you? (Accept all answers.)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5" name="Google Shape;41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t>CONCLUSION  (5 minutes) </a:t>
            </a:r>
            <a:endParaRPr b="1"/>
          </a:p>
          <a:p>
            <a:pPr marL="0" lvl="0" indent="0" algn="l" rtl="0">
              <a:lnSpc>
                <a:spcPct val="100000"/>
              </a:lnSpc>
              <a:spcBef>
                <a:spcPts val="0"/>
              </a:spcBef>
              <a:spcAft>
                <a:spcPts val="0"/>
              </a:spcAft>
              <a:buSzPts val="1100"/>
              <a:buNone/>
            </a:pPr>
            <a:r>
              <a:rPr lang="en-US"/>
              <a:t> Show the mini poster where everyone can see it:  The Right to Marriage and a Family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Clr>
                <a:schemeClr val="dk1"/>
              </a:buClr>
              <a:buSzPts val="1100"/>
              <a:buFont typeface="Arial"/>
              <a:buNone/>
            </a:pPr>
            <a:r>
              <a:rPr lang="en-US" b="1"/>
              <a:t>Say</a:t>
            </a:r>
            <a:r>
              <a:rPr lang="en-US"/>
              <a:t>: Families are a beautiful thing no matter what their make-up. They are usually the best place for children to grow up.  </a:t>
            </a:r>
            <a:endParaRPr/>
          </a:p>
          <a:p>
            <a:pPr marL="0" lvl="0" indent="0" algn="l" rtl="0">
              <a:lnSpc>
                <a:spcPct val="100000"/>
              </a:lnSpc>
              <a:spcBef>
                <a:spcPts val="0"/>
              </a:spcBef>
              <a:spcAft>
                <a:spcPts val="0"/>
              </a:spcAft>
              <a:buClr>
                <a:schemeClr val="dk1"/>
              </a:buClr>
              <a:buSzPts val="1100"/>
              <a:buFont typeface="Arial"/>
              <a:buNone/>
            </a:pPr>
            <a:r>
              <a:rPr lang="en-US"/>
              <a:t> • With your evolving capacities, your attitude can make a big difference in your decision making abilities. </a:t>
            </a:r>
            <a:endParaRPr/>
          </a:p>
          <a:p>
            <a:pPr marL="0" lvl="0" indent="0" algn="l" rtl="0">
              <a:lnSpc>
                <a:spcPct val="100000"/>
              </a:lnSpc>
              <a:spcBef>
                <a:spcPts val="0"/>
              </a:spcBef>
              <a:spcAft>
                <a:spcPts val="0"/>
              </a:spcAft>
              <a:buClr>
                <a:schemeClr val="dk1"/>
              </a:buClr>
              <a:buSzPts val="1100"/>
              <a:buFont typeface="Arial"/>
              <a:buNone/>
            </a:pPr>
            <a:r>
              <a:rPr lang="en-US"/>
              <a:t> • As your ability to make wise decisions grows through experience and knowledge, talking and discussing ideas and decisions with your family will help you be prepared to take responsibility for your own life.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3" name="Google Shape;42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t>CHALLENGE </a:t>
            </a:r>
            <a:endParaRPr b="1"/>
          </a:p>
          <a:p>
            <a:pPr marL="0" lvl="0" indent="0" algn="l" rtl="0">
              <a:lnSpc>
                <a:spcPct val="100000"/>
              </a:lnSpc>
              <a:spcBef>
                <a:spcPts val="0"/>
              </a:spcBef>
              <a:spcAft>
                <a:spcPts val="0"/>
              </a:spcAft>
              <a:buClr>
                <a:schemeClr val="dk1"/>
              </a:buClr>
              <a:buSzPts val="1100"/>
              <a:buFont typeface="Arial"/>
              <a:buNone/>
            </a:pPr>
            <a:r>
              <a:rPr lang="en-US"/>
              <a:t> </a:t>
            </a:r>
            <a:r>
              <a:rPr lang="en-US" b="1"/>
              <a:t>Say</a:t>
            </a:r>
            <a:r>
              <a:rPr lang="en-US"/>
              <a:t>: Share the story with your family about Balkissa, the girl who said “no” to marriage.  </a:t>
            </a:r>
            <a:endParaRPr/>
          </a:p>
          <a:p>
            <a:pPr marL="0" lvl="0" indent="0" algn="l" rtl="0">
              <a:lnSpc>
                <a:spcPct val="100000"/>
              </a:lnSpc>
              <a:spcBef>
                <a:spcPts val="0"/>
              </a:spcBef>
              <a:spcAft>
                <a:spcPts val="0"/>
              </a:spcAft>
              <a:buClr>
                <a:schemeClr val="dk1"/>
              </a:buClr>
              <a:buSzPts val="1100"/>
              <a:buFont typeface="Arial"/>
              <a:buNone/>
            </a:pPr>
            <a:r>
              <a:rPr lang="en-US"/>
              <a:t> • What do they think about marriage that young?  </a:t>
            </a:r>
            <a:endParaRPr/>
          </a:p>
          <a:p>
            <a:pPr marL="0" lvl="0" indent="0" algn="l" rtl="0">
              <a:lnSpc>
                <a:spcPct val="100000"/>
              </a:lnSpc>
              <a:spcBef>
                <a:spcPts val="0"/>
              </a:spcBef>
              <a:spcAft>
                <a:spcPts val="0"/>
              </a:spcAft>
              <a:buClr>
                <a:schemeClr val="dk1"/>
              </a:buClr>
              <a:buSzPts val="1100"/>
              <a:buFont typeface="Arial"/>
              <a:buNone/>
            </a:pPr>
            <a:r>
              <a:rPr lang="en-US"/>
              <a:t> • Discuss with them how you might be able to have more opportunities to make family decisions.   </a:t>
            </a:r>
            <a:endParaRPr/>
          </a:p>
          <a:p>
            <a:pPr marL="0" lvl="0" indent="0" algn="l" rtl="0">
              <a:lnSpc>
                <a:spcPct val="100000"/>
              </a:lnSpc>
              <a:spcBef>
                <a:spcPts val="0"/>
              </a:spcBef>
              <a:spcAft>
                <a:spcPts val="0"/>
              </a:spcAft>
              <a:buClr>
                <a:schemeClr val="dk1"/>
              </a:buClr>
              <a:buSzPts val="1100"/>
              <a:buFont typeface="Arial"/>
              <a:buNone/>
            </a:pPr>
            <a:r>
              <a:rPr lang="en-US"/>
              <a:t> • We will share your family’s responses next time. Have a good week – I miss you already!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Clr>
                <a:schemeClr val="dk1"/>
              </a:buClr>
              <a:buSzPts val="1100"/>
              <a:buFont typeface="Arial"/>
              <a:buNone/>
            </a:pPr>
            <a:r>
              <a:rPr lang="en-US"/>
              <a:t>FACILITATOR TIP:  Be sure you show respect for each participant’s thoughts and home life situation.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686183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6571766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937786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7341992463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7341992463_0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60"/>
              </a:spcAft>
              <a:buClr>
                <a:schemeClr val="dk1"/>
              </a:buClr>
              <a:buSzPts val="1100"/>
              <a:buFont typeface="Arial"/>
              <a:buNone/>
            </a:pPr>
            <a:r>
              <a:rPr lang="en-US" b="1">
                <a:solidFill>
                  <a:schemeClr val="dk1"/>
                </a:solidFill>
                <a:latin typeface="Arial Narrow"/>
                <a:ea typeface="Arial Narrow"/>
                <a:cs typeface="Arial Narrow"/>
                <a:sym typeface="Arial Narrow"/>
              </a:rPr>
              <a:t>Now listen to the </a:t>
            </a:r>
            <a:r>
              <a:rPr lang="en-US" b="1" i="1">
                <a:solidFill>
                  <a:schemeClr val="dk1"/>
                </a:solidFill>
                <a:latin typeface="Arial Narrow"/>
                <a:ea typeface="Arial Narrow"/>
                <a:cs typeface="Arial Narrow"/>
                <a:sym typeface="Arial Narrow"/>
              </a:rPr>
              <a:t>Universal Declaration of Human Rights</a:t>
            </a:r>
            <a:r>
              <a:rPr lang="en-US" b="1">
                <a:solidFill>
                  <a:schemeClr val="dk1"/>
                </a:solidFill>
                <a:latin typeface="Arial Narrow"/>
                <a:ea typeface="Arial Narrow"/>
                <a:cs typeface="Arial Narrow"/>
                <a:sym typeface="Arial Narrow"/>
              </a:rPr>
              <a:t>: </a:t>
            </a:r>
            <a:r>
              <a:rPr lang="en-US">
                <a:solidFill>
                  <a:schemeClr val="dk1"/>
                </a:solidFill>
                <a:latin typeface="Arial Narrow"/>
                <a:ea typeface="Arial Narrow"/>
                <a:cs typeface="Arial Narrow"/>
                <a:sym typeface="Arial Narrow"/>
              </a:rPr>
              <a:t> Read Article 16.</a:t>
            </a:r>
            <a:endParaRPr sz="1000" b="1">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7341992463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7341992463_0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60"/>
              </a:spcAft>
              <a:buClr>
                <a:schemeClr val="dk1"/>
              </a:buClr>
              <a:buSzPts val="1100"/>
              <a:buFont typeface="Arial"/>
              <a:buNone/>
            </a:pPr>
            <a:r>
              <a:rPr lang="en-US" b="1">
                <a:solidFill>
                  <a:schemeClr val="dk1"/>
                </a:solidFill>
                <a:latin typeface="Arial Narrow"/>
                <a:ea typeface="Arial Narrow"/>
                <a:cs typeface="Arial Narrow"/>
                <a:sym typeface="Arial Narrow"/>
              </a:rPr>
              <a:t>Now listen to the </a:t>
            </a:r>
            <a:r>
              <a:rPr lang="en-US" b="1" i="1">
                <a:solidFill>
                  <a:schemeClr val="dk1"/>
                </a:solidFill>
                <a:latin typeface="Arial Narrow"/>
                <a:ea typeface="Arial Narrow"/>
                <a:cs typeface="Arial Narrow"/>
                <a:sym typeface="Arial Narrow"/>
              </a:rPr>
              <a:t>Universal Declaration of Human Rights</a:t>
            </a:r>
            <a:r>
              <a:rPr lang="en-US" b="1">
                <a:solidFill>
                  <a:schemeClr val="dk1"/>
                </a:solidFill>
                <a:latin typeface="Arial Narrow"/>
                <a:ea typeface="Arial Narrow"/>
                <a:cs typeface="Arial Narrow"/>
                <a:sym typeface="Arial Narrow"/>
              </a:rPr>
              <a:t>: </a:t>
            </a:r>
            <a:r>
              <a:rPr lang="en-US">
                <a:solidFill>
                  <a:schemeClr val="dk1"/>
                </a:solidFill>
                <a:latin typeface="Arial Narrow"/>
                <a:ea typeface="Arial Narrow"/>
                <a:cs typeface="Arial Narrow"/>
                <a:sym typeface="Arial Narrow"/>
              </a:rPr>
              <a:t> Read Article 16.</a:t>
            </a:r>
            <a:endParaRPr sz="1000" b="1">
              <a:solidFill>
                <a:schemeClr val="dk1"/>
              </a:solidFill>
            </a:endParaRPr>
          </a:p>
        </p:txBody>
      </p:sp>
    </p:spTree>
    <p:extLst>
      <p:ext uri="{BB962C8B-B14F-4D97-AF65-F5344CB8AC3E}">
        <p14:creationId xmlns:p14="http://schemas.microsoft.com/office/powerpoint/2010/main" val="13491271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What are the children doing? </a:t>
            </a:r>
          </a:p>
          <a:p>
            <a:pPr marL="114300" indent="0">
              <a:buNone/>
            </a:pPr>
            <a:r>
              <a:rPr lang="en-US" sz="1100" b="0" dirty="0"/>
              <a:t>Do they look happy? </a:t>
            </a:r>
          </a:p>
          <a:p>
            <a:pPr marL="114300" indent="0">
              <a:buNone/>
            </a:pPr>
            <a:r>
              <a:rPr lang="en-US" sz="1100" b="0" dirty="0"/>
              <a:t>They are bouncing for joy, capturing the happiness and excitement that freedom offers to each of us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11157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What are the children doing? </a:t>
            </a:r>
          </a:p>
          <a:p>
            <a:pPr marL="114300" indent="0">
              <a:buNone/>
            </a:pPr>
            <a:r>
              <a:rPr lang="en-US" sz="1100" b="0" dirty="0"/>
              <a:t>Do they look happy? </a:t>
            </a:r>
          </a:p>
          <a:p>
            <a:pPr marL="114300" indent="0">
              <a:buNone/>
            </a:pPr>
            <a:r>
              <a:rPr lang="en-US" sz="1100" b="0" dirty="0"/>
              <a:t>They are bouncing for joy, capturing the happiness and excitement that freedom offers to each of us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358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Ask:</a:t>
            </a:r>
            <a:r>
              <a:rPr lang="en-US"/>
              <a:t> Does anyone remember what “evolving capacities” means? (It means to grow up and learn new skills.)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Say:</a:t>
            </a:r>
            <a:r>
              <a:rPr lang="en-US"/>
              <a:t> Someone please tell me why families are so important and such a beautiful thing. (They help us grow and learn to make good decisions.)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10"/>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0"/>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10"/>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9"/>
        <p:cNvGrpSpPr/>
        <p:nvPr/>
      </p:nvGrpSpPr>
      <p:grpSpPr>
        <a:xfrm>
          <a:off x="0" y="0"/>
          <a:ext cx="0" cy="0"/>
          <a:chOff x="0" y="0"/>
          <a:chExt cx="0" cy="0"/>
        </a:xfrm>
      </p:grpSpPr>
      <p:sp>
        <p:nvSpPr>
          <p:cNvPr id="80" name="Google Shape;80;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9840365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05065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11"/>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1"/>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11"/>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12"/>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2"/>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12"/>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12"/>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5"/>
        <p:cNvGrpSpPr/>
        <p:nvPr/>
      </p:nvGrpSpPr>
      <p:grpSpPr>
        <a:xfrm>
          <a:off x="0" y="0"/>
          <a:ext cx="0" cy="0"/>
          <a:chOff x="0" y="0"/>
          <a:chExt cx="0" cy="0"/>
        </a:xfrm>
      </p:grpSpPr>
      <p:sp>
        <p:nvSpPr>
          <p:cNvPr id="26" name="Google Shape;26;p13"/>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3"/>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8" name="Google Shape;28;p1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9" name="Google Shape;29;p13"/>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56"/>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56"/>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56"/>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5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56"/>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57"/>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7"/>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57"/>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57"/>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42"/>
        <p:cNvGrpSpPr/>
        <p:nvPr/>
      </p:nvGrpSpPr>
      <p:grpSpPr>
        <a:xfrm>
          <a:off x="0" y="0"/>
          <a:ext cx="0" cy="0"/>
          <a:chOff x="0" y="0"/>
          <a:chExt cx="0" cy="0"/>
        </a:xfrm>
      </p:grpSpPr>
      <p:sp>
        <p:nvSpPr>
          <p:cNvPr id="43" name="Google Shape;43;p58"/>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58"/>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5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58"/>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7" name="Google Shape;47;p58"/>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59"/>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59"/>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59"/>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5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59"/>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59"/>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0"/>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0"/>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0"/>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0"/>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0"/>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8"/>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8"/>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8"/>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8" descr="Logo for the Geneva Office for Human Rights Education (3 brown dots over a v with the letters GO-HRE on a white circle)"/>
          <p:cNvPicPr preferRelativeResize="0"/>
          <p:nvPr/>
        </p:nvPicPr>
        <p:blipFill rotWithShape="1">
          <a:blip r:embed="rId14">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711" r:id="rId11"/>
    <p:sldLayoutId id="2147483712"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hyperlink" Target="http://clipart-library.com/"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hyperlink" Target="http://clipart-library.com/" TargetMode="Externa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hyperlink" Target="http://clipart-library.com/"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hyperlink" Target="http://clipart-library.com/" TargetMode="External"/><Relationship Id="rId4" Type="http://schemas.openxmlformats.org/officeDocument/2006/relationships/image" Target="../media/image31.jpg"/></Relationships>
</file>

<file path=ppt/slides/_rels/slide25.xml.rels><?xml version="1.0" encoding="UTF-8" standalone="yes"?>
<Relationships xmlns="http://schemas.openxmlformats.org/package/2006/relationships"><Relationship Id="rId3" Type="http://schemas.openxmlformats.org/officeDocument/2006/relationships/hyperlink" Target="http://clipart-library.com/"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3.gif"/><Relationship Id="rId4" Type="http://schemas.openxmlformats.org/officeDocument/2006/relationships/hyperlink" Target="http://clipart-library.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hyperlink" Target="http://clipart-library.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clipart-library.com/" TargetMode="External"/><Relationship Id="rId4" Type="http://schemas.openxmlformats.org/officeDocument/2006/relationships/image" Target="../media/image35.gif"/></Relationships>
</file>

<file path=ppt/slides/_rels/slide29.xml.rels><?xml version="1.0" encoding="UTF-8" standalone="yes"?>
<Relationships xmlns="http://schemas.openxmlformats.org/package/2006/relationships"><Relationship Id="rId3" Type="http://schemas.openxmlformats.org/officeDocument/2006/relationships/hyperlink" Target="http://clipart-library.com/"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36.gi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clipart-library.com/" TargetMode="Externa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7"/>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140" name="Google Shape;140;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141" name="Google Shape;141;p7"/>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142" name="Google Shape;142;p7"/>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4"/>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Clr>
                <a:schemeClr val="dk1"/>
              </a:buClr>
              <a:buSzPts val="3600"/>
              <a:buFont typeface="Arial"/>
              <a:buNone/>
            </a:pPr>
            <a:r>
              <a:rPr lang="en-US" dirty="0" err="1"/>
              <a:t>Balkissa</a:t>
            </a:r>
            <a:endParaRPr dirty="0"/>
          </a:p>
        </p:txBody>
      </p:sp>
      <p:sp>
        <p:nvSpPr>
          <p:cNvPr id="200" name="Google Shape;200;p14"/>
          <p:cNvSpPr txBox="1">
            <a:spLocks noGrp="1"/>
          </p:cNvSpPr>
          <p:nvPr>
            <p:ph type="body" idx="1"/>
          </p:nvPr>
        </p:nvSpPr>
        <p:spPr>
          <a:xfrm>
            <a:off x="877463" y="1502184"/>
            <a:ext cx="3550699" cy="1549241"/>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600"/>
              </a:spcBef>
              <a:spcAft>
                <a:spcPts val="0"/>
              </a:spcAft>
              <a:buClr>
                <a:schemeClr val="dk1"/>
              </a:buClr>
              <a:buSzPts val="2400"/>
              <a:buFont typeface="Arial"/>
              <a:buNone/>
            </a:pPr>
            <a:r>
              <a:rPr lang="en-US" dirty="0"/>
              <a:t>Let’s learn about the young girl who said “no” to marriage.</a:t>
            </a:r>
            <a:endParaRPr dirty="0"/>
          </a:p>
        </p:txBody>
      </p:sp>
      <p:sp>
        <p:nvSpPr>
          <p:cNvPr id="201" name="Google Shape;201;p14"/>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pic>
        <p:nvPicPr>
          <p:cNvPr id="202" name="Google Shape;202;p14"/>
          <p:cNvPicPr preferRelativeResize="0">
            <a:picLocks noChangeAspect="1"/>
          </p:cNvPicPr>
          <p:nvPr/>
        </p:nvPicPr>
        <p:blipFill rotWithShape="1">
          <a:blip r:embed="rId3"/>
          <a:srcRect l="4269" r="11414"/>
          <a:stretch/>
        </p:blipFill>
        <p:spPr>
          <a:xfrm>
            <a:off x="5027033" y="1928818"/>
            <a:ext cx="3382995" cy="2255330"/>
          </a:xfrm>
          <a:prstGeom prst="rect">
            <a:avLst/>
          </a:prstGeom>
          <a:noFill/>
          <a:ln w="9525" cap="flat" cmpd="sng">
            <a:solidFill>
              <a:schemeClr val="bg1">
                <a:lumMod val="95000"/>
              </a:schemeClr>
            </a:solidFill>
            <a:prstDash val="solid"/>
            <a:round/>
            <a:headEnd type="none" w="sm" len="sm"/>
            <a:tailEnd type="none" w="sm" len="sm"/>
          </a:ln>
          <a:effectLst>
            <a:outerShdw blurRad="50800" dist="38100" dir="2700000" algn="tl" rotWithShape="0">
              <a:prstClr val="black">
                <a:alpha val="40000"/>
              </a:prstClr>
            </a:outerShdw>
          </a:effectLst>
        </p:spPr>
      </p:pic>
      <p:grpSp>
        <p:nvGrpSpPr>
          <p:cNvPr id="6" name="Google Shape;214;p20" descr="Icon of a book indicating a story that will be told here">
            <a:extLst>
              <a:ext uri="{FF2B5EF4-FFF2-40B4-BE49-F238E27FC236}">
                <a16:creationId xmlns:a16="http://schemas.microsoft.com/office/drawing/2014/main" id="{6EE27FCD-326F-4141-9C65-1C00B4E1888D}"/>
              </a:ext>
            </a:extLst>
          </p:cNvPr>
          <p:cNvGrpSpPr/>
          <p:nvPr/>
        </p:nvGrpSpPr>
        <p:grpSpPr>
          <a:xfrm>
            <a:off x="8136455" y="254014"/>
            <a:ext cx="731520" cy="457200"/>
            <a:chOff x="1926350" y="995225"/>
            <a:chExt cx="428650" cy="356600"/>
          </a:xfrm>
        </p:grpSpPr>
        <p:sp>
          <p:nvSpPr>
            <p:cNvPr id="7" name="Google Shape;215;p20">
              <a:extLst>
                <a:ext uri="{FF2B5EF4-FFF2-40B4-BE49-F238E27FC236}">
                  <a16:creationId xmlns:a16="http://schemas.microsoft.com/office/drawing/2014/main" id="{A50D969D-9BEF-40AC-9E69-62BDAEB4425A}"/>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216;p20">
              <a:extLst>
                <a:ext uri="{FF2B5EF4-FFF2-40B4-BE49-F238E27FC236}">
                  <a16:creationId xmlns:a16="http://schemas.microsoft.com/office/drawing/2014/main" id="{9C5DE16F-3D9F-4D50-9DC8-BA4F65DA19A6}"/>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7;p20">
              <a:extLst>
                <a:ext uri="{FF2B5EF4-FFF2-40B4-BE49-F238E27FC236}">
                  <a16:creationId xmlns:a16="http://schemas.microsoft.com/office/drawing/2014/main" id="{2706F021-E6EB-4533-A896-868992E81E7A}"/>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218;p20">
              <a:extLst>
                <a:ext uri="{FF2B5EF4-FFF2-40B4-BE49-F238E27FC236}">
                  <a16:creationId xmlns:a16="http://schemas.microsoft.com/office/drawing/2014/main" id="{DCB258C4-81F0-4D3A-9282-DFA88221E0A6}"/>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g74ccd2cda8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11</a:t>
            </a:fld>
            <a:endParaRPr sz="900">
              <a:solidFill>
                <a:srgbClr val="00A5A6"/>
              </a:solidFill>
            </a:endParaRPr>
          </a:p>
        </p:txBody>
      </p:sp>
      <p:pic>
        <p:nvPicPr>
          <p:cNvPr id="208" name="Google Shape;208;g74ccd2cda8_0_0"/>
          <p:cNvPicPr preferRelativeResize="0">
            <a:picLocks noChangeAspect="1"/>
          </p:cNvPicPr>
          <p:nvPr/>
        </p:nvPicPr>
        <p:blipFill>
          <a:blip r:embed="rId3">
            <a:alphaModFix/>
          </a:blip>
          <a:stretch>
            <a:fillRect/>
          </a:stretch>
        </p:blipFill>
        <p:spPr>
          <a:xfrm>
            <a:off x="307650" y="779472"/>
            <a:ext cx="4160598" cy="3749040"/>
          </a:xfrm>
          <a:prstGeom prst="rect">
            <a:avLst/>
          </a:prstGeom>
          <a:noFill/>
          <a:ln>
            <a:noFill/>
          </a:ln>
          <a:effectLst>
            <a:outerShdw blurRad="50800" dist="38100" dir="2700000" algn="tl" rotWithShape="0">
              <a:prstClr val="black">
                <a:alpha val="40000"/>
              </a:prstClr>
            </a:outerShdw>
          </a:effectLst>
        </p:spPr>
      </p:pic>
      <p:pic>
        <p:nvPicPr>
          <p:cNvPr id="209" name="Google Shape;209;g74ccd2cda8_0_0"/>
          <p:cNvPicPr preferRelativeResize="0">
            <a:picLocks noChangeAspect="1"/>
          </p:cNvPicPr>
          <p:nvPr/>
        </p:nvPicPr>
        <p:blipFill>
          <a:blip r:embed="rId4">
            <a:alphaModFix/>
          </a:blip>
          <a:stretch>
            <a:fillRect/>
          </a:stretch>
        </p:blipFill>
        <p:spPr>
          <a:xfrm>
            <a:off x="4588750" y="779472"/>
            <a:ext cx="4169536" cy="3749040"/>
          </a:xfrm>
          <a:prstGeom prst="rect">
            <a:avLst/>
          </a:prstGeom>
          <a:noFill/>
          <a:ln>
            <a:noFill/>
          </a:ln>
          <a:effectLst>
            <a:outerShdw blurRad="50800" dist="38100" dir="2700000" algn="tl" rotWithShape="0">
              <a:prstClr val="black">
                <a:alpha val="40000"/>
              </a:prstClr>
            </a:outerShdw>
          </a:effectLst>
        </p:spPr>
      </p:pic>
      <p:grpSp>
        <p:nvGrpSpPr>
          <p:cNvPr id="5" name="Google Shape;214;p20" descr="Icon of a book indicating a story that will be told here">
            <a:extLst>
              <a:ext uri="{FF2B5EF4-FFF2-40B4-BE49-F238E27FC236}">
                <a16:creationId xmlns:a16="http://schemas.microsoft.com/office/drawing/2014/main" id="{F0DAA501-CF22-46CB-8A5A-7B6A551DFFD3}"/>
              </a:ext>
            </a:extLst>
          </p:cNvPr>
          <p:cNvGrpSpPr/>
          <p:nvPr/>
        </p:nvGrpSpPr>
        <p:grpSpPr>
          <a:xfrm>
            <a:off x="8136455" y="225660"/>
            <a:ext cx="731520" cy="457200"/>
            <a:chOff x="1926350" y="995225"/>
            <a:chExt cx="428650" cy="356600"/>
          </a:xfrm>
        </p:grpSpPr>
        <p:sp>
          <p:nvSpPr>
            <p:cNvPr id="6" name="Google Shape;215;p20">
              <a:extLst>
                <a:ext uri="{FF2B5EF4-FFF2-40B4-BE49-F238E27FC236}">
                  <a16:creationId xmlns:a16="http://schemas.microsoft.com/office/drawing/2014/main" id="{7B48B994-A1AB-4E8C-8643-24042FC2D872}"/>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216;p20">
              <a:extLst>
                <a:ext uri="{FF2B5EF4-FFF2-40B4-BE49-F238E27FC236}">
                  <a16:creationId xmlns:a16="http://schemas.microsoft.com/office/drawing/2014/main" id="{5258A6CF-C55B-4EFC-A499-0E7E60F56115}"/>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217;p20">
              <a:extLst>
                <a:ext uri="{FF2B5EF4-FFF2-40B4-BE49-F238E27FC236}">
                  <a16:creationId xmlns:a16="http://schemas.microsoft.com/office/drawing/2014/main" id="{8049D354-0682-4A65-B984-E5CE5832A8BD}"/>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8;p20">
              <a:extLst>
                <a:ext uri="{FF2B5EF4-FFF2-40B4-BE49-F238E27FC236}">
                  <a16:creationId xmlns:a16="http://schemas.microsoft.com/office/drawing/2014/main" id="{A1E44EF1-152E-4826-99CD-9273B88AE0AE}"/>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74ccd2cda8_0_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pic>
        <p:nvPicPr>
          <p:cNvPr id="215" name="Google Shape;215;g74ccd2cda8_0_7"/>
          <p:cNvPicPr preferRelativeResize="0">
            <a:picLocks noChangeAspect="1"/>
          </p:cNvPicPr>
          <p:nvPr/>
        </p:nvPicPr>
        <p:blipFill>
          <a:blip r:embed="rId3">
            <a:alphaModFix/>
          </a:blip>
          <a:stretch>
            <a:fillRect/>
          </a:stretch>
        </p:blipFill>
        <p:spPr>
          <a:xfrm>
            <a:off x="331675" y="868227"/>
            <a:ext cx="4175178" cy="3749040"/>
          </a:xfrm>
          <a:prstGeom prst="rect">
            <a:avLst/>
          </a:prstGeom>
          <a:noFill/>
          <a:ln>
            <a:noFill/>
          </a:ln>
          <a:effectLst>
            <a:outerShdw blurRad="50800" dist="38100" dir="2700000" algn="tl" rotWithShape="0">
              <a:prstClr val="black">
                <a:alpha val="40000"/>
              </a:prstClr>
            </a:outerShdw>
          </a:effectLst>
        </p:spPr>
      </p:pic>
      <p:pic>
        <p:nvPicPr>
          <p:cNvPr id="216" name="Google Shape;216;g74ccd2cda8_0_7"/>
          <p:cNvPicPr preferRelativeResize="0">
            <a:picLocks noChangeAspect="1"/>
          </p:cNvPicPr>
          <p:nvPr/>
        </p:nvPicPr>
        <p:blipFill>
          <a:blip r:embed="rId4">
            <a:alphaModFix/>
          </a:blip>
          <a:stretch>
            <a:fillRect/>
          </a:stretch>
        </p:blipFill>
        <p:spPr>
          <a:xfrm>
            <a:off x="4600075" y="868227"/>
            <a:ext cx="4153244" cy="3749040"/>
          </a:xfrm>
          <a:prstGeom prst="rect">
            <a:avLst/>
          </a:prstGeom>
          <a:noFill/>
          <a:ln>
            <a:noFill/>
          </a:ln>
          <a:effectLst>
            <a:outerShdw blurRad="50800" dist="38100" dir="2700000" algn="tl" rotWithShape="0">
              <a:prstClr val="black">
                <a:alpha val="40000"/>
              </a:prstClr>
            </a:outerShdw>
          </a:effectLst>
        </p:spPr>
      </p:pic>
      <p:grpSp>
        <p:nvGrpSpPr>
          <p:cNvPr id="5" name="Google Shape;214;p20" descr="Icon of a book indicating a story that will be told here">
            <a:extLst>
              <a:ext uri="{FF2B5EF4-FFF2-40B4-BE49-F238E27FC236}">
                <a16:creationId xmlns:a16="http://schemas.microsoft.com/office/drawing/2014/main" id="{E87D869F-6B8B-4C2B-94DB-9CCFD672D26E}"/>
              </a:ext>
            </a:extLst>
          </p:cNvPr>
          <p:cNvGrpSpPr/>
          <p:nvPr/>
        </p:nvGrpSpPr>
        <p:grpSpPr>
          <a:xfrm>
            <a:off x="8136455" y="254014"/>
            <a:ext cx="731520" cy="457200"/>
            <a:chOff x="1926350" y="995225"/>
            <a:chExt cx="428650" cy="356600"/>
          </a:xfrm>
        </p:grpSpPr>
        <p:sp>
          <p:nvSpPr>
            <p:cNvPr id="6" name="Google Shape;215;p20">
              <a:extLst>
                <a:ext uri="{FF2B5EF4-FFF2-40B4-BE49-F238E27FC236}">
                  <a16:creationId xmlns:a16="http://schemas.microsoft.com/office/drawing/2014/main" id="{EDCE0EAB-78E6-4571-89A1-33D72FEE0668}"/>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216;p20">
              <a:extLst>
                <a:ext uri="{FF2B5EF4-FFF2-40B4-BE49-F238E27FC236}">
                  <a16:creationId xmlns:a16="http://schemas.microsoft.com/office/drawing/2014/main" id="{6969EA87-85D0-40AE-99BD-01A8D26A3025}"/>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217;p20">
              <a:extLst>
                <a:ext uri="{FF2B5EF4-FFF2-40B4-BE49-F238E27FC236}">
                  <a16:creationId xmlns:a16="http://schemas.microsoft.com/office/drawing/2014/main" id="{6341E990-7BB8-4245-9E26-249810926A63}"/>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8;p20">
              <a:extLst>
                <a:ext uri="{FF2B5EF4-FFF2-40B4-BE49-F238E27FC236}">
                  <a16:creationId xmlns:a16="http://schemas.microsoft.com/office/drawing/2014/main" id="{81169977-77AC-44CC-B8D1-E59D9A1166F0}"/>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74ccd2cda8_0_1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pic>
        <p:nvPicPr>
          <p:cNvPr id="222" name="Google Shape;222;g74ccd2cda8_0_11"/>
          <p:cNvPicPr preferRelativeResize="0">
            <a:picLocks noChangeAspect="1"/>
          </p:cNvPicPr>
          <p:nvPr/>
        </p:nvPicPr>
        <p:blipFill>
          <a:blip r:embed="rId3">
            <a:alphaModFix/>
          </a:blip>
          <a:stretch>
            <a:fillRect/>
          </a:stretch>
        </p:blipFill>
        <p:spPr>
          <a:xfrm>
            <a:off x="282641" y="858181"/>
            <a:ext cx="4158860" cy="3749040"/>
          </a:xfrm>
          <a:prstGeom prst="rect">
            <a:avLst/>
          </a:prstGeom>
          <a:noFill/>
          <a:ln>
            <a:noFill/>
          </a:ln>
          <a:effectLst>
            <a:outerShdw blurRad="50800" dist="38100" dir="2700000" algn="tl" rotWithShape="0">
              <a:prstClr val="black">
                <a:alpha val="40000"/>
              </a:prstClr>
            </a:outerShdw>
          </a:effectLst>
        </p:spPr>
      </p:pic>
      <p:pic>
        <p:nvPicPr>
          <p:cNvPr id="223" name="Google Shape;223;g74ccd2cda8_0_11"/>
          <p:cNvPicPr preferRelativeResize="0">
            <a:picLocks noChangeAspect="1"/>
          </p:cNvPicPr>
          <p:nvPr/>
        </p:nvPicPr>
        <p:blipFill>
          <a:blip r:embed="rId4">
            <a:alphaModFix/>
          </a:blip>
          <a:stretch>
            <a:fillRect/>
          </a:stretch>
        </p:blipFill>
        <p:spPr>
          <a:xfrm>
            <a:off x="4559530" y="865506"/>
            <a:ext cx="4175164" cy="3749040"/>
          </a:xfrm>
          <a:prstGeom prst="rect">
            <a:avLst/>
          </a:prstGeom>
          <a:noFill/>
          <a:ln>
            <a:noFill/>
          </a:ln>
          <a:effectLst>
            <a:outerShdw blurRad="50800" dist="38100" dir="2700000" algn="tl" rotWithShape="0">
              <a:prstClr val="black">
                <a:alpha val="40000"/>
              </a:prstClr>
            </a:outerShdw>
          </a:effectLst>
        </p:spPr>
      </p:pic>
      <p:grpSp>
        <p:nvGrpSpPr>
          <p:cNvPr id="5" name="Google Shape;214;p20" descr="Icon of a book indicating a story that will be told here">
            <a:extLst>
              <a:ext uri="{FF2B5EF4-FFF2-40B4-BE49-F238E27FC236}">
                <a16:creationId xmlns:a16="http://schemas.microsoft.com/office/drawing/2014/main" id="{5FB1713F-1947-4F3C-888E-45636669FB06}"/>
              </a:ext>
            </a:extLst>
          </p:cNvPr>
          <p:cNvGrpSpPr/>
          <p:nvPr/>
        </p:nvGrpSpPr>
        <p:grpSpPr>
          <a:xfrm>
            <a:off x="8136455" y="254014"/>
            <a:ext cx="731520" cy="457200"/>
            <a:chOff x="1926350" y="995225"/>
            <a:chExt cx="428650" cy="356600"/>
          </a:xfrm>
        </p:grpSpPr>
        <p:sp>
          <p:nvSpPr>
            <p:cNvPr id="6" name="Google Shape;215;p20">
              <a:extLst>
                <a:ext uri="{FF2B5EF4-FFF2-40B4-BE49-F238E27FC236}">
                  <a16:creationId xmlns:a16="http://schemas.microsoft.com/office/drawing/2014/main" id="{BB264DB9-6EE3-488E-9931-FE2C05F0003D}"/>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216;p20">
              <a:extLst>
                <a:ext uri="{FF2B5EF4-FFF2-40B4-BE49-F238E27FC236}">
                  <a16:creationId xmlns:a16="http://schemas.microsoft.com/office/drawing/2014/main" id="{2E3F74D4-8E33-44FC-9E04-EE44D7C7FEA9}"/>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217;p20">
              <a:extLst>
                <a:ext uri="{FF2B5EF4-FFF2-40B4-BE49-F238E27FC236}">
                  <a16:creationId xmlns:a16="http://schemas.microsoft.com/office/drawing/2014/main" id="{100ACCF9-2B49-4DD0-A331-D9E7EE690301}"/>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8;p20">
              <a:extLst>
                <a:ext uri="{FF2B5EF4-FFF2-40B4-BE49-F238E27FC236}">
                  <a16:creationId xmlns:a16="http://schemas.microsoft.com/office/drawing/2014/main" id="{28120669-1577-4A0A-821D-12FC16F88E55}"/>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74ccd2cda8_0_1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14</a:t>
            </a:fld>
            <a:endParaRPr sz="900">
              <a:solidFill>
                <a:srgbClr val="00A5A6"/>
              </a:solidFill>
            </a:endParaRPr>
          </a:p>
        </p:txBody>
      </p:sp>
      <p:pic>
        <p:nvPicPr>
          <p:cNvPr id="229" name="Google Shape;229;g74ccd2cda8_0_15"/>
          <p:cNvPicPr preferRelativeResize="0">
            <a:picLocks noChangeAspect="1"/>
          </p:cNvPicPr>
          <p:nvPr/>
        </p:nvPicPr>
        <p:blipFill>
          <a:blip r:embed="rId3">
            <a:alphaModFix/>
          </a:blip>
          <a:stretch>
            <a:fillRect/>
          </a:stretch>
        </p:blipFill>
        <p:spPr>
          <a:xfrm>
            <a:off x="296619" y="826422"/>
            <a:ext cx="4168972" cy="3749040"/>
          </a:xfrm>
          <a:prstGeom prst="rect">
            <a:avLst/>
          </a:prstGeom>
          <a:noFill/>
          <a:ln>
            <a:noFill/>
          </a:ln>
        </p:spPr>
      </p:pic>
      <p:pic>
        <p:nvPicPr>
          <p:cNvPr id="230" name="Google Shape;230;g74ccd2cda8_0_15"/>
          <p:cNvPicPr preferRelativeResize="0">
            <a:picLocks noChangeAspect="1"/>
          </p:cNvPicPr>
          <p:nvPr/>
        </p:nvPicPr>
        <p:blipFill>
          <a:blip r:embed="rId4">
            <a:alphaModFix/>
          </a:blip>
          <a:stretch>
            <a:fillRect/>
          </a:stretch>
        </p:blipFill>
        <p:spPr>
          <a:xfrm>
            <a:off x="4558836" y="826422"/>
            <a:ext cx="4165600" cy="3749040"/>
          </a:xfrm>
          <a:prstGeom prst="rect">
            <a:avLst/>
          </a:prstGeom>
          <a:noFill/>
          <a:ln>
            <a:noFill/>
          </a:ln>
        </p:spPr>
      </p:pic>
      <p:grpSp>
        <p:nvGrpSpPr>
          <p:cNvPr id="5" name="Google Shape;214;p20" descr="Icon of a book indicating a story that will be told here">
            <a:extLst>
              <a:ext uri="{FF2B5EF4-FFF2-40B4-BE49-F238E27FC236}">
                <a16:creationId xmlns:a16="http://schemas.microsoft.com/office/drawing/2014/main" id="{9DA34A62-0255-48DE-AC58-B1CF2091D781}"/>
              </a:ext>
            </a:extLst>
          </p:cNvPr>
          <p:cNvGrpSpPr/>
          <p:nvPr/>
        </p:nvGrpSpPr>
        <p:grpSpPr>
          <a:xfrm>
            <a:off x="8136455" y="254014"/>
            <a:ext cx="731520" cy="457200"/>
            <a:chOff x="1926350" y="995225"/>
            <a:chExt cx="428650" cy="356600"/>
          </a:xfrm>
        </p:grpSpPr>
        <p:sp>
          <p:nvSpPr>
            <p:cNvPr id="6" name="Google Shape;215;p20">
              <a:extLst>
                <a:ext uri="{FF2B5EF4-FFF2-40B4-BE49-F238E27FC236}">
                  <a16:creationId xmlns:a16="http://schemas.microsoft.com/office/drawing/2014/main" id="{FD7960D1-183A-440D-AFC6-831068B37DAA}"/>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216;p20">
              <a:extLst>
                <a:ext uri="{FF2B5EF4-FFF2-40B4-BE49-F238E27FC236}">
                  <a16:creationId xmlns:a16="http://schemas.microsoft.com/office/drawing/2014/main" id="{5BB95C76-EA88-44DA-835B-9DB080E93531}"/>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217;p20">
              <a:extLst>
                <a:ext uri="{FF2B5EF4-FFF2-40B4-BE49-F238E27FC236}">
                  <a16:creationId xmlns:a16="http://schemas.microsoft.com/office/drawing/2014/main" id="{A80E7DBF-3074-4FAC-A2E1-4CC6C03A5575}"/>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8;p20">
              <a:extLst>
                <a:ext uri="{FF2B5EF4-FFF2-40B4-BE49-F238E27FC236}">
                  <a16:creationId xmlns:a16="http://schemas.microsoft.com/office/drawing/2014/main" id="{827CD1DB-B0AD-4088-AFE9-85442B20263A}"/>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g74ccd2cda8_0_1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pic>
        <p:nvPicPr>
          <p:cNvPr id="236" name="Google Shape;236;g74ccd2cda8_0_19"/>
          <p:cNvPicPr preferRelativeResize="0">
            <a:picLocks noChangeAspect="1"/>
          </p:cNvPicPr>
          <p:nvPr/>
        </p:nvPicPr>
        <p:blipFill>
          <a:blip r:embed="rId3">
            <a:alphaModFix/>
          </a:blip>
          <a:stretch>
            <a:fillRect/>
          </a:stretch>
        </p:blipFill>
        <p:spPr>
          <a:xfrm>
            <a:off x="335850" y="885922"/>
            <a:ext cx="4159418" cy="3749040"/>
          </a:xfrm>
          <a:prstGeom prst="rect">
            <a:avLst/>
          </a:prstGeom>
          <a:noFill/>
          <a:ln>
            <a:noFill/>
          </a:ln>
          <a:effectLst>
            <a:outerShdw blurRad="50800" dist="38100" dir="2700000" algn="tl" rotWithShape="0">
              <a:prstClr val="black">
                <a:alpha val="40000"/>
              </a:prstClr>
            </a:outerShdw>
          </a:effectLst>
        </p:spPr>
      </p:pic>
      <p:pic>
        <p:nvPicPr>
          <p:cNvPr id="237" name="Google Shape;237;g74ccd2cda8_0_19"/>
          <p:cNvPicPr preferRelativeResize="0">
            <a:picLocks noChangeAspect="1"/>
          </p:cNvPicPr>
          <p:nvPr/>
        </p:nvPicPr>
        <p:blipFill>
          <a:blip r:embed="rId4">
            <a:alphaModFix/>
          </a:blip>
          <a:stretch>
            <a:fillRect/>
          </a:stretch>
        </p:blipFill>
        <p:spPr>
          <a:xfrm>
            <a:off x="4561675" y="885922"/>
            <a:ext cx="4159413" cy="3749040"/>
          </a:xfrm>
          <a:prstGeom prst="rect">
            <a:avLst/>
          </a:prstGeom>
          <a:noFill/>
          <a:ln>
            <a:noFill/>
          </a:ln>
          <a:effectLst>
            <a:outerShdw blurRad="50800" dist="38100" dir="2700000" algn="tl" rotWithShape="0">
              <a:prstClr val="black">
                <a:alpha val="40000"/>
              </a:prstClr>
            </a:outerShdw>
          </a:effectLst>
        </p:spPr>
      </p:pic>
      <p:grpSp>
        <p:nvGrpSpPr>
          <p:cNvPr id="5" name="Google Shape;214;p20" descr="Icon of a book indicating a story that will be told here">
            <a:extLst>
              <a:ext uri="{FF2B5EF4-FFF2-40B4-BE49-F238E27FC236}">
                <a16:creationId xmlns:a16="http://schemas.microsoft.com/office/drawing/2014/main" id="{9602EE79-7745-47E6-8044-354A3E8F26A9}"/>
              </a:ext>
            </a:extLst>
          </p:cNvPr>
          <p:cNvGrpSpPr/>
          <p:nvPr/>
        </p:nvGrpSpPr>
        <p:grpSpPr>
          <a:xfrm>
            <a:off x="8136455" y="254014"/>
            <a:ext cx="731520" cy="457200"/>
            <a:chOff x="1926350" y="995225"/>
            <a:chExt cx="428650" cy="356600"/>
          </a:xfrm>
        </p:grpSpPr>
        <p:sp>
          <p:nvSpPr>
            <p:cNvPr id="6" name="Google Shape;215;p20">
              <a:extLst>
                <a:ext uri="{FF2B5EF4-FFF2-40B4-BE49-F238E27FC236}">
                  <a16:creationId xmlns:a16="http://schemas.microsoft.com/office/drawing/2014/main" id="{C285DB96-4F3C-4DEF-AF7E-672A86335C51}"/>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216;p20">
              <a:extLst>
                <a:ext uri="{FF2B5EF4-FFF2-40B4-BE49-F238E27FC236}">
                  <a16:creationId xmlns:a16="http://schemas.microsoft.com/office/drawing/2014/main" id="{66CCB270-9BD0-49BB-94EF-C9A93488E9BC}"/>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217;p20">
              <a:extLst>
                <a:ext uri="{FF2B5EF4-FFF2-40B4-BE49-F238E27FC236}">
                  <a16:creationId xmlns:a16="http://schemas.microsoft.com/office/drawing/2014/main" id="{4BBD35C8-E27B-46BA-89A2-55CDFB65275A}"/>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8;p20">
              <a:extLst>
                <a:ext uri="{FF2B5EF4-FFF2-40B4-BE49-F238E27FC236}">
                  <a16:creationId xmlns:a16="http://schemas.microsoft.com/office/drawing/2014/main" id="{DB5ED29D-6946-4E62-A7DE-05C18134698B}"/>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5" name="Google Shape;258;p17">
            <a:extLst>
              <a:ext uri="{FF2B5EF4-FFF2-40B4-BE49-F238E27FC236}">
                <a16:creationId xmlns:a16="http://schemas.microsoft.com/office/drawing/2014/main" id="{98EC057D-29B3-4443-BA88-E3CBDD628B33}"/>
              </a:ext>
            </a:extLst>
          </p:cNvPr>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err="1"/>
              <a:t>Balkissa</a:t>
            </a:r>
            <a:endParaRPr dirty="0"/>
          </a:p>
        </p:txBody>
      </p:sp>
      <p:sp>
        <p:nvSpPr>
          <p:cNvPr id="242" name="Google Shape;242;p15"/>
          <p:cNvSpPr txBox="1">
            <a:spLocks noGrp="1"/>
          </p:cNvSpPr>
          <p:nvPr>
            <p:ph type="body" idx="1"/>
          </p:nvPr>
        </p:nvSpPr>
        <p:spPr>
          <a:xfrm>
            <a:off x="869149" y="530359"/>
            <a:ext cx="7518539" cy="4102241"/>
          </a:xfrm>
          <a:prstGeom prst="rect">
            <a:avLst/>
          </a:prstGeom>
          <a:noFill/>
          <a:ln>
            <a:noFill/>
          </a:ln>
        </p:spPr>
        <p:txBody>
          <a:bodyPr spcFirstLastPara="1" wrap="square" lIns="91425" tIns="91425" rIns="91425" bIns="91425" anchor="ctr" anchorCtr="0">
            <a:normAutofit/>
          </a:bodyPr>
          <a:lstStyle/>
          <a:p>
            <a:pPr indent="-457200">
              <a:spcBef>
                <a:spcPts val="600"/>
              </a:spcBef>
              <a:buSzPts val="3320"/>
            </a:pPr>
            <a:r>
              <a:rPr lang="en-US" sz="2800" dirty="0"/>
              <a:t>What do you think of this story?</a:t>
            </a:r>
            <a:endParaRPr sz="2800" dirty="0"/>
          </a:p>
          <a:p>
            <a:pPr indent="-457200">
              <a:spcBef>
                <a:spcPts val="600"/>
              </a:spcBef>
              <a:buSzPts val="3320"/>
            </a:pPr>
            <a:r>
              <a:rPr lang="en-US" sz="2800" dirty="0"/>
              <a:t>What stood out to you in her experience?</a:t>
            </a:r>
            <a:endParaRPr sz="2800" dirty="0"/>
          </a:p>
          <a:p>
            <a:pPr indent="-457200">
              <a:spcBef>
                <a:spcPts val="600"/>
              </a:spcBef>
              <a:buSzPts val="3320"/>
            </a:pPr>
            <a:r>
              <a:rPr lang="en-US" sz="2800" dirty="0"/>
              <a:t>Were </a:t>
            </a:r>
            <a:r>
              <a:rPr lang="en-US" sz="2800" dirty="0" err="1"/>
              <a:t>Balkissa’s</a:t>
            </a:r>
            <a:r>
              <a:rPr lang="en-US" sz="2800" dirty="0"/>
              <a:t> parents right to try to make her marry her cousin? </a:t>
            </a:r>
            <a:endParaRPr sz="2800" dirty="0"/>
          </a:p>
          <a:p>
            <a:pPr indent="-457200">
              <a:spcBef>
                <a:spcPts val="600"/>
              </a:spcBef>
              <a:buSzPts val="3320"/>
            </a:pPr>
            <a:r>
              <a:rPr lang="en-US" sz="2800" dirty="0"/>
              <a:t>Why or why not?</a:t>
            </a:r>
            <a:endParaRPr sz="2800" dirty="0"/>
          </a:p>
        </p:txBody>
      </p:sp>
      <p:sp>
        <p:nvSpPr>
          <p:cNvPr id="243" name="Google Shape;243;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16</a:t>
            </a:fld>
            <a:endParaRPr sz="900">
              <a:solidFill>
                <a:srgbClr val="00A5A6"/>
              </a:solidFill>
            </a:endParaRPr>
          </a:p>
        </p:txBody>
      </p:sp>
      <p:pic>
        <p:nvPicPr>
          <p:cNvPr id="244" name="Google Shape;244;p15" descr="Stick figures of three kids running the icon for Develop and Discuss throughout the presentation"/>
          <p:cNvPicPr preferRelativeResize="0"/>
          <p:nvPr/>
        </p:nvPicPr>
        <p:blipFill rotWithShape="1">
          <a:blip r:embed="rId3">
            <a:alphaModFix/>
          </a:blip>
          <a:srcRect/>
          <a:stretch/>
        </p:blipFill>
        <p:spPr>
          <a:xfrm>
            <a:off x="7481559" y="236803"/>
            <a:ext cx="1379953" cy="750756"/>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4" name="Google Shape;214;g7341992463_0_180"/>
          <p:cNvSpPr txBox="1">
            <a:spLocks noGrp="1"/>
          </p:cNvSpPr>
          <p:nvPr>
            <p:ph type="title"/>
          </p:nvPr>
        </p:nvSpPr>
        <p:spPr>
          <a:xfrm>
            <a:off x="700363" y="510387"/>
            <a:ext cx="7666500" cy="363493"/>
          </a:xfrm>
          <a:prstGeom prst="rect">
            <a:avLst/>
          </a:prstGeom>
          <a:noFill/>
          <a:ln>
            <a:noFill/>
          </a:ln>
        </p:spPr>
        <p:txBody>
          <a:bodyPr spcFirstLastPara="1" wrap="square" lIns="91425" tIns="91425" rIns="91425" bIns="91425" anchor="ctr" anchorCtr="0">
            <a:noAutofit/>
          </a:bodyPr>
          <a:lstStyle/>
          <a:p>
            <a:pPr lvl="0">
              <a:buSzPts val="3600"/>
            </a:pPr>
            <a:r>
              <a:rPr lang="en-US" sz="2400" dirty="0"/>
              <a:t>Universal Declaration of Human Rights</a:t>
            </a:r>
            <a:br>
              <a:rPr lang="en-US" sz="2400" dirty="0"/>
            </a:br>
            <a:r>
              <a:rPr lang="en-US" sz="2400" dirty="0"/>
              <a:t>Article 16</a:t>
            </a:r>
            <a:endParaRPr sz="2400" dirty="0"/>
          </a:p>
        </p:txBody>
      </p:sp>
      <p:sp>
        <p:nvSpPr>
          <p:cNvPr id="215" name="Google Shape;215;g7341992463_0_180"/>
          <p:cNvSpPr txBox="1">
            <a:spLocks noGrp="1"/>
          </p:cNvSpPr>
          <p:nvPr>
            <p:ph type="body" idx="1"/>
          </p:nvPr>
        </p:nvSpPr>
        <p:spPr>
          <a:xfrm>
            <a:off x="640549" y="750013"/>
            <a:ext cx="4832218" cy="4242547"/>
          </a:xfrm>
          <a:prstGeom prst="rect">
            <a:avLst/>
          </a:prstGeom>
          <a:noFill/>
          <a:ln>
            <a:noFill/>
          </a:ln>
        </p:spPr>
        <p:txBody>
          <a:bodyPr spcFirstLastPara="1" wrap="square" lIns="91425" tIns="91425" rIns="91425" bIns="91425" anchor="ctr" anchorCtr="0">
            <a:noAutofit/>
          </a:bodyPr>
          <a:lstStyle/>
          <a:p>
            <a:pPr marL="101600" lvl="0" indent="0">
              <a:spcBef>
                <a:spcPts val="600"/>
              </a:spcBef>
              <a:buSzPts val="2000"/>
              <a:buNone/>
            </a:pPr>
            <a:r>
              <a:rPr lang="en-US" sz="2000" dirty="0"/>
              <a:t>1. Men and women of full age . . . have the right to marry and to found a family. They are entitled to equal rights during marriage and at its dissolution.</a:t>
            </a:r>
          </a:p>
          <a:p>
            <a:pPr marL="101600" lvl="0" indent="0">
              <a:spcBef>
                <a:spcPts val="600"/>
              </a:spcBef>
              <a:buSzPts val="2000"/>
              <a:buNone/>
            </a:pPr>
            <a:r>
              <a:rPr lang="en-US" sz="2000" dirty="0"/>
              <a:t>2. Marriage shall be entered into only with the free and full consent of the intending spouses.</a:t>
            </a:r>
          </a:p>
          <a:p>
            <a:pPr marL="101600" lvl="0" indent="0">
              <a:spcBef>
                <a:spcPts val="600"/>
              </a:spcBef>
              <a:buSzPts val="2000"/>
              <a:buNone/>
            </a:pPr>
            <a:r>
              <a:rPr lang="en-US" sz="2000" dirty="0"/>
              <a:t>3. The family is the natural and fundamental group unit of society and is entitled to protection by society and the state.</a:t>
            </a:r>
            <a:endParaRPr sz="2000" dirty="0"/>
          </a:p>
        </p:txBody>
      </p:sp>
      <p:pic>
        <p:nvPicPr>
          <p:cNvPr id="213" name="Google Shape;213;g7341992463_0_180"/>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11" name="Google Shape;211;g7341992463_0_18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17</a:t>
            </a:fld>
            <a:endParaRPr/>
          </a:p>
        </p:txBody>
      </p:sp>
      <p:pic>
        <p:nvPicPr>
          <p:cNvPr id="8" name="Google Shape;251;p16" descr="Stick figures of two kids running the icon for discussion throughout the presentation">
            <a:extLst>
              <a:ext uri="{FF2B5EF4-FFF2-40B4-BE49-F238E27FC236}">
                <a16:creationId xmlns:a16="http://schemas.microsoft.com/office/drawing/2014/main" id="{5C5CD321-A36E-43FE-9495-7689D22FBCC5}"/>
              </a:ext>
            </a:extLst>
          </p:cNvPr>
          <p:cNvPicPr preferRelativeResize="0">
            <a:picLocks noChangeAspect="1"/>
          </p:cNvPicPr>
          <p:nvPr/>
        </p:nvPicPr>
        <p:blipFill rotWithShape="1">
          <a:blip r:embed="rId4">
            <a:alphaModFix/>
          </a:blip>
          <a:srcRect/>
          <a:stretch/>
        </p:blipFill>
        <p:spPr>
          <a:xfrm>
            <a:off x="7818223" y="178069"/>
            <a:ext cx="1097280" cy="1028130"/>
          </a:xfrm>
          <a:prstGeom prst="rect">
            <a:avLst/>
          </a:prstGeom>
          <a:noFill/>
          <a:ln>
            <a:noFill/>
          </a:ln>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7"/>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Discussion about Article 16 </a:t>
            </a:r>
            <a:endParaRPr dirty="0"/>
          </a:p>
        </p:txBody>
      </p:sp>
      <p:sp>
        <p:nvSpPr>
          <p:cNvPr id="259" name="Google Shape;259;p17"/>
          <p:cNvSpPr txBox="1">
            <a:spLocks noGrp="1"/>
          </p:cNvSpPr>
          <p:nvPr>
            <p:ph type="body" idx="1"/>
          </p:nvPr>
        </p:nvSpPr>
        <p:spPr>
          <a:xfrm>
            <a:off x="732997" y="1136822"/>
            <a:ext cx="5157482" cy="3495778"/>
          </a:xfrm>
          <a:prstGeom prst="rect">
            <a:avLst/>
          </a:prstGeom>
          <a:noFill/>
          <a:ln>
            <a:noFill/>
          </a:ln>
        </p:spPr>
        <p:txBody>
          <a:bodyPr spcFirstLastPara="1" wrap="square" lIns="91425" tIns="91425" rIns="91425" bIns="91425" anchor="ctr" anchorCtr="0">
            <a:normAutofit/>
          </a:bodyPr>
          <a:lstStyle/>
          <a:p>
            <a:pPr marL="0" lvl="0" indent="0" algn="l" rtl="0">
              <a:spcBef>
                <a:spcPts val="600"/>
              </a:spcBef>
              <a:spcAft>
                <a:spcPts val="0"/>
              </a:spcAft>
              <a:buSzPts val="2220"/>
              <a:buNone/>
            </a:pPr>
            <a:r>
              <a:rPr lang="en-US" dirty="0"/>
              <a:t>What are the four areas here? </a:t>
            </a:r>
          </a:p>
          <a:p>
            <a:pPr marL="342900">
              <a:spcBef>
                <a:spcPts val="600"/>
              </a:spcBef>
              <a:buSzPts val="2220"/>
            </a:pPr>
            <a:r>
              <a:rPr lang="en-US" dirty="0"/>
              <a:t>Right to marry</a:t>
            </a:r>
          </a:p>
          <a:p>
            <a:pPr marL="342900">
              <a:spcBef>
                <a:spcPts val="600"/>
              </a:spcBef>
              <a:buSzPts val="2220"/>
            </a:pPr>
            <a:r>
              <a:rPr lang="en-US" dirty="0"/>
              <a:t>Men and women have equal rights</a:t>
            </a:r>
          </a:p>
          <a:p>
            <a:pPr marL="342900">
              <a:spcBef>
                <a:spcPts val="600"/>
              </a:spcBef>
              <a:buSzPts val="2220"/>
            </a:pPr>
            <a:r>
              <a:rPr lang="en-US" dirty="0"/>
              <a:t>Consent to marry</a:t>
            </a:r>
          </a:p>
          <a:p>
            <a:pPr marL="342900">
              <a:spcBef>
                <a:spcPts val="600"/>
              </a:spcBef>
              <a:buSzPts val="2220"/>
            </a:pPr>
            <a:r>
              <a:rPr lang="en-US" dirty="0"/>
              <a:t>Basic family unit has protection by government laws and regulations</a:t>
            </a:r>
            <a:endParaRPr dirty="0"/>
          </a:p>
        </p:txBody>
      </p:sp>
      <p:pic>
        <p:nvPicPr>
          <p:cNvPr id="262" name="Google Shape;262;p17"/>
          <p:cNvPicPr preferRelativeResize="0">
            <a:picLocks noGrp="1"/>
          </p:cNvPicPr>
          <p:nvPr>
            <p:ph type="body" idx="2"/>
          </p:nvPr>
        </p:nvPicPr>
        <p:blipFill>
          <a:blip r:embed="rId3"/>
          <a:stretch/>
        </p:blipFill>
        <p:spPr>
          <a:xfrm>
            <a:off x="6036570" y="2395351"/>
            <a:ext cx="1341236" cy="1365622"/>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prstClr val="black">
                <a:alpha val="40000"/>
              </a:prstClr>
            </a:outerShdw>
          </a:effectLst>
        </p:spPr>
      </p:pic>
      <p:sp>
        <p:nvSpPr>
          <p:cNvPr id="260" name="Google Shape;260;p17"/>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a:solidFill>
                <a:srgbClr val="00A5A6"/>
              </a:solidFill>
            </a:endParaRPr>
          </a:p>
        </p:txBody>
      </p:sp>
      <p:pic>
        <p:nvPicPr>
          <p:cNvPr id="261" name="Google Shape;261;p17" descr="Stick figures of two kids running the icon for discussion throughout the presentation"/>
          <p:cNvPicPr preferRelativeResize="0"/>
          <p:nvPr/>
        </p:nvPicPr>
        <p:blipFill rotWithShape="1">
          <a:blip r:embed="rId4">
            <a:alphaModFix/>
          </a:blip>
          <a:srcRect/>
          <a:stretch/>
        </p:blipFill>
        <p:spPr>
          <a:xfrm>
            <a:off x="7789850" y="271100"/>
            <a:ext cx="1081994" cy="1013792"/>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4"/>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Clr>
                <a:schemeClr val="dk1"/>
              </a:buClr>
              <a:buSzPts val="3600"/>
              <a:buFont typeface="Arial"/>
              <a:buNone/>
            </a:pPr>
            <a:r>
              <a:rPr lang="en-US" dirty="0"/>
              <a:t>Discussion about </a:t>
            </a:r>
            <a:r>
              <a:rPr lang="en-US" dirty="0" err="1"/>
              <a:t>Balkissa</a:t>
            </a:r>
            <a:endParaRPr dirty="0"/>
          </a:p>
        </p:txBody>
      </p:sp>
      <p:sp>
        <p:nvSpPr>
          <p:cNvPr id="200" name="Google Shape;200;p14"/>
          <p:cNvSpPr txBox="1">
            <a:spLocks noGrp="1"/>
          </p:cNvSpPr>
          <p:nvPr>
            <p:ph type="body" idx="1"/>
          </p:nvPr>
        </p:nvSpPr>
        <p:spPr>
          <a:xfrm>
            <a:off x="407773" y="1284892"/>
            <a:ext cx="4127290" cy="3325892"/>
          </a:xfrm>
          <a:prstGeom prst="rect">
            <a:avLst/>
          </a:prstGeom>
          <a:noFill/>
          <a:ln>
            <a:noFill/>
          </a:ln>
        </p:spPr>
        <p:txBody>
          <a:bodyPr spcFirstLastPara="1" wrap="square" lIns="91425" tIns="91425" rIns="91425" bIns="91425" anchor="ctr" anchorCtr="0">
            <a:normAutofit/>
          </a:bodyPr>
          <a:lstStyle/>
          <a:p>
            <a:pPr marL="342900">
              <a:lnSpc>
                <a:spcPct val="90000"/>
              </a:lnSpc>
              <a:spcBef>
                <a:spcPts val="600"/>
              </a:spcBef>
              <a:buSzPts val="2400"/>
            </a:pPr>
            <a:r>
              <a:rPr lang="en-US" dirty="0"/>
              <a:t>Today she is a doctor, and she is helping her family escape from poverty.</a:t>
            </a:r>
          </a:p>
          <a:p>
            <a:pPr marL="0" indent="0">
              <a:lnSpc>
                <a:spcPct val="90000"/>
              </a:lnSpc>
              <a:spcBef>
                <a:spcPts val="600"/>
              </a:spcBef>
              <a:buSzPts val="2400"/>
              <a:buNone/>
            </a:pPr>
            <a:r>
              <a:rPr lang="en-US" dirty="0"/>
              <a:t> </a:t>
            </a:r>
          </a:p>
          <a:p>
            <a:pPr marL="342900">
              <a:lnSpc>
                <a:spcPct val="90000"/>
              </a:lnSpc>
              <a:spcBef>
                <a:spcPts val="600"/>
              </a:spcBef>
              <a:buSzPts val="2400"/>
            </a:pPr>
            <a:r>
              <a:rPr lang="en-US" dirty="0"/>
              <a:t>Knowing about our human rights definitely helps us all.</a:t>
            </a:r>
          </a:p>
        </p:txBody>
      </p:sp>
      <p:sp>
        <p:nvSpPr>
          <p:cNvPr id="201" name="Google Shape;201;p14"/>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pic>
        <p:nvPicPr>
          <p:cNvPr id="202" name="Google Shape;202;p14"/>
          <p:cNvPicPr preferRelativeResize="0">
            <a:picLocks noChangeAspect="1"/>
          </p:cNvPicPr>
          <p:nvPr/>
        </p:nvPicPr>
        <p:blipFill rotWithShape="1">
          <a:blip r:embed="rId3"/>
          <a:srcRect/>
          <a:stretch/>
        </p:blipFill>
        <p:spPr>
          <a:xfrm>
            <a:off x="4712440" y="1694711"/>
            <a:ext cx="4012180" cy="2723546"/>
          </a:xfrm>
          <a:prstGeom prst="rect">
            <a:avLst/>
          </a:prstGeom>
          <a:noFill/>
          <a:ln w="9525" cap="flat" cmpd="sng">
            <a:solidFill>
              <a:schemeClr val="bg1">
                <a:lumMod val="95000"/>
              </a:schemeClr>
            </a:solidFill>
            <a:prstDash val="solid"/>
            <a:round/>
            <a:headEnd type="none" w="sm" len="sm"/>
            <a:tailEnd type="none" w="sm" len="sm"/>
          </a:ln>
          <a:effectLst>
            <a:outerShdw blurRad="50800" dist="38100" dir="2700000" algn="tl" rotWithShape="0">
              <a:prstClr val="black">
                <a:alpha val="40000"/>
              </a:prstClr>
            </a:outerShdw>
          </a:effectLst>
        </p:spPr>
      </p:pic>
      <p:pic>
        <p:nvPicPr>
          <p:cNvPr id="11" name="Google Shape;270;g834a934871_0_37" descr="Stick figures of two kids running the icon for discussion throughout the presentation">
            <a:extLst>
              <a:ext uri="{FF2B5EF4-FFF2-40B4-BE49-F238E27FC236}">
                <a16:creationId xmlns:a16="http://schemas.microsoft.com/office/drawing/2014/main" id="{6D0DFD39-A94F-414F-B0A7-6BC15925D96F}"/>
              </a:ext>
            </a:extLst>
          </p:cNvPr>
          <p:cNvPicPr preferRelativeResize="0"/>
          <p:nvPr/>
        </p:nvPicPr>
        <p:blipFill rotWithShape="1">
          <a:blip r:embed="rId4">
            <a:alphaModFix/>
          </a:blip>
          <a:srcRect/>
          <a:stretch/>
        </p:blipFill>
        <p:spPr>
          <a:xfrm>
            <a:off x="7789850" y="271100"/>
            <a:ext cx="1081995" cy="1013792"/>
          </a:xfrm>
          <a:prstGeom prst="rect">
            <a:avLst/>
          </a:prstGeom>
          <a:noFill/>
          <a:ln>
            <a:noFill/>
          </a:ln>
        </p:spPr>
      </p:pic>
    </p:spTree>
    <p:extLst>
      <p:ext uri="{BB962C8B-B14F-4D97-AF65-F5344CB8AC3E}">
        <p14:creationId xmlns:p14="http://schemas.microsoft.com/office/powerpoint/2010/main" val="522498323"/>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725850013"/>
              </p:ext>
            </p:extLst>
          </p:nvPr>
        </p:nvGraphicFramePr>
        <p:xfrm>
          <a:off x="319711" y="1398468"/>
          <a:ext cx="8412480" cy="2926080"/>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7315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The Girl Who Said No to Marriage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Before class, review the story and be prepared to tell it.  Students will be more engaged if you know the story from memory.</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Who Decides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Review the activity before presenting to the class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Respect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Be sure you show respect for each participant’s thoughts and home life situation.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41190086"/>
                  </a:ext>
                </a:extLst>
              </a:tr>
              <a:tr h="73152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8"/>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sz="4400" dirty="0"/>
              <a:t>Game:  Who Decides?</a:t>
            </a:r>
            <a:endParaRPr sz="4400" dirty="0"/>
          </a:p>
        </p:txBody>
      </p:sp>
      <p:pic>
        <p:nvPicPr>
          <p:cNvPr id="279" name="Google Shape;279;p18" descr="Three stick figure children tumbling"/>
          <p:cNvPicPr preferRelativeResize="0">
            <a:picLocks noGrp="1" noChangeAspect="1"/>
          </p:cNvPicPr>
          <p:nvPr>
            <p:ph type="body" idx="2"/>
          </p:nvPr>
        </p:nvPicPr>
        <p:blipFill rotWithShape="1">
          <a:blip r:embed="rId3">
            <a:alphaModFix/>
          </a:blip>
          <a:srcRect/>
          <a:stretch/>
        </p:blipFill>
        <p:spPr>
          <a:xfrm>
            <a:off x="2864653" y="1575293"/>
            <a:ext cx="2743200" cy="2191082"/>
          </a:xfrm>
          <a:prstGeom prst="rect">
            <a:avLst/>
          </a:prstGeom>
          <a:noFill/>
          <a:ln>
            <a:noFill/>
          </a:ln>
          <a:effectLst>
            <a:outerShdw blurRad="50800" dist="38100" dir="2700000" algn="tl" rotWithShape="0">
              <a:prstClr val="black">
                <a:alpha val="40000"/>
              </a:prstClr>
            </a:outerShdw>
          </a:effectLst>
        </p:spPr>
      </p:pic>
      <p:sp>
        <p:nvSpPr>
          <p:cNvPr id="278" name="Google Shape;278;p18"/>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20</a:t>
            </a:fld>
            <a:endParaRPr sz="900">
              <a:solidFill>
                <a:srgbClr val="00A5A6"/>
              </a:solidFill>
            </a:endParaRP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g7fbf7171b0_1_0"/>
          <p:cNvSpPr txBox="1">
            <a:spLocks noGrp="1"/>
          </p:cNvSpPr>
          <p:nvPr>
            <p:ph type="body" idx="1"/>
          </p:nvPr>
        </p:nvSpPr>
        <p:spPr>
          <a:xfrm>
            <a:off x="441025" y="441200"/>
            <a:ext cx="2113500" cy="2614500"/>
          </a:xfrm>
          <a:prstGeom prst="rect">
            <a:avLst/>
          </a:prstGeom>
          <a:noFill/>
          <a:ln w="19050" cap="flat" cmpd="sng">
            <a:solidFill>
              <a:srgbClr val="000000"/>
            </a:solid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p>
            <a:pPr marL="342900" lvl="0" indent="0" algn="l" rtl="0">
              <a:lnSpc>
                <a:spcPct val="80000"/>
              </a:lnSpc>
              <a:spcBef>
                <a:spcPts val="600"/>
              </a:spcBef>
              <a:spcAft>
                <a:spcPts val="0"/>
              </a:spcAft>
              <a:buSzPts val="1800"/>
              <a:buNone/>
            </a:pPr>
            <a:r>
              <a:rPr lang="en-US" sz="2040" dirty="0"/>
              <a:t>PARENTS Decide</a:t>
            </a:r>
            <a:endParaRPr sz="2040" dirty="0"/>
          </a:p>
          <a:p>
            <a:pPr marL="342900" lvl="0" indent="0" algn="l" rtl="0">
              <a:lnSpc>
                <a:spcPct val="80000"/>
              </a:lnSpc>
              <a:spcBef>
                <a:spcPts val="600"/>
              </a:spcBef>
              <a:spcAft>
                <a:spcPts val="0"/>
              </a:spcAft>
              <a:buSzPts val="1800"/>
              <a:buNone/>
            </a:pPr>
            <a:endParaRPr sz="2040" dirty="0"/>
          </a:p>
        </p:txBody>
      </p:sp>
      <p:sp>
        <p:nvSpPr>
          <p:cNvPr id="288" name="Google Shape;288;g7fbf7171b0_1_0"/>
          <p:cNvSpPr txBox="1">
            <a:spLocks noGrp="1"/>
          </p:cNvSpPr>
          <p:nvPr>
            <p:ph type="body" idx="2"/>
          </p:nvPr>
        </p:nvSpPr>
        <p:spPr>
          <a:xfrm>
            <a:off x="2711738" y="1124025"/>
            <a:ext cx="2113500" cy="2552100"/>
          </a:xfrm>
          <a:prstGeom prst="rect">
            <a:avLst/>
          </a:prstGeom>
          <a:noFill/>
          <a:ln w="19050" cap="flat" cmpd="sng">
            <a:solidFill>
              <a:srgbClr val="000000"/>
            </a:solid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p>
            <a:pPr marL="342900" lvl="0" indent="0" algn="l" rtl="0">
              <a:lnSpc>
                <a:spcPct val="80000"/>
              </a:lnSpc>
              <a:spcBef>
                <a:spcPts val="600"/>
              </a:spcBef>
              <a:spcAft>
                <a:spcPts val="0"/>
              </a:spcAft>
              <a:buSzPts val="1800"/>
              <a:buNone/>
            </a:pPr>
            <a:r>
              <a:rPr lang="en-US" sz="2040"/>
              <a:t>YOUTH Decide</a:t>
            </a:r>
            <a:endParaRPr sz="2040"/>
          </a:p>
          <a:p>
            <a:pPr marL="342900" lvl="0" indent="0" algn="l" rtl="0">
              <a:lnSpc>
                <a:spcPct val="80000"/>
              </a:lnSpc>
              <a:spcBef>
                <a:spcPts val="600"/>
              </a:spcBef>
              <a:spcAft>
                <a:spcPts val="0"/>
              </a:spcAft>
              <a:buSzPts val="1800"/>
              <a:buNone/>
            </a:pPr>
            <a:endParaRPr sz="2040"/>
          </a:p>
        </p:txBody>
      </p:sp>
      <p:sp>
        <p:nvSpPr>
          <p:cNvPr id="285" name="Google Shape;285;g7fbf7171b0_1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21</a:t>
            </a:fld>
            <a:endParaRPr sz="900">
              <a:solidFill>
                <a:srgbClr val="00A5A6"/>
              </a:solidFill>
            </a:endParaRPr>
          </a:p>
        </p:txBody>
      </p:sp>
      <p:pic>
        <p:nvPicPr>
          <p:cNvPr id="286" name="Google Shape;286;g7fbf7171b0_1_0" descr="Three stick figure children tumbling"/>
          <p:cNvPicPr preferRelativeResize="0">
            <a:picLocks noGrp="1" noChangeAspect="1"/>
          </p:cNvPicPr>
          <p:nvPr>
            <p:ph type="body" idx="4294967295"/>
          </p:nvPr>
        </p:nvPicPr>
        <p:blipFill rotWithShape="1">
          <a:blip r:embed="rId3">
            <a:alphaModFix/>
          </a:blip>
          <a:srcRect/>
          <a:stretch/>
        </p:blipFill>
        <p:spPr>
          <a:xfrm>
            <a:off x="7419903" y="225246"/>
            <a:ext cx="1374775" cy="1096963"/>
          </a:xfrm>
          <a:prstGeom prst="rect">
            <a:avLst/>
          </a:prstGeom>
          <a:noFill/>
          <a:ln>
            <a:noFill/>
          </a:ln>
          <a:effectLst>
            <a:outerShdw blurRad="50800" dist="38100" dir="2700000" algn="tl" rotWithShape="0">
              <a:prstClr val="black">
                <a:alpha val="40000"/>
              </a:prstClr>
            </a:outerShdw>
          </a:effectLst>
        </p:spPr>
      </p:pic>
      <p:sp>
        <p:nvSpPr>
          <p:cNvPr id="289" name="Google Shape;289;g7fbf7171b0_1_0"/>
          <p:cNvSpPr txBox="1">
            <a:spLocks noGrp="1"/>
          </p:cNvSpPr>
          <p:nvPr>
            <p:ph type="body" idx="4294967295"/>
          </p:nvPr>
        </p:nvSpPr>
        <p:spPr>
          <a:xfrm>
            <a:off x="4982451" y="2013734"/>
            <a:ext cx="3812227" cy="2737653"/>
          </a:xfrm>
          <a:prstGeom prst="rect">
            <a:avLst/>
          </a:prstGeom>
          <a:noFill/>
          <a:ln w="19050" cap="flat" cmpd="sng">
            <a:solidFill>
              <a:srgbClr val="000000"/>
            </a:solidFill>
            <a:prstDash val="solid"/>
            <a:round/>
            <a:headEnd type="none" w="sm" len="sm"/>
            <a:tailEnd type="none" w="sm" len="sm"/>
          </a:ln>
          <a:effectLst>
            <a:outerShdw blurRad="50800" dist="38100" dir="2700000" algn="tl" rotWithShape="0">
              <a:prstClr val="black">
                <a:alpha val="40000"/>
              </a:prstClr>
            </a:outerShdw>
          </a:effectLst>
        </p:spPr>
        <p:txBody>
          <a:bodyPr spcFirstLastPara="1" wrap="square" lIns="91425" tIns="91425" rIns="91425" bIns="91425" anchor="t" anchorCtr="0">
            <a:noAutofit/>
          </a:bodyPr>
          <a:lstStyle/>
          <a:p>
            <a:pPr marL="0" lvl="0" indent="0" algn="l" rtl="0">
              <a:lnSpc>
                <a:spcPct val="80000"/>
              </a:lnSpc>
              <a:spcBef>
                <a:spcPts val="600"/>
              </a:spcBef>
              <a:spcAft>
                <a:spcPts val="0"/>
              </a:spcAft>
              <a:buSzPts val="1800"/>
              <a:buNone/>
            </a:pPr>
            <a:r>
              <a:rPr lang="en-US" sz="2040" dirty="0"/>
              <a:t>YOUTH AND THE PARENTS                     Decide</a:t>
            </a:r>
            <a:endParaRPr sz="2040" dirty="0"/>
          </a:p>
          <a:p>
            <a:pPr marL="342900" lvl="0" indent="0" algn="l" rtl="0">
              <a:lnSpc>
                <a:spcPct val="80000"/>
              </a:lnSpc>
              <a:spcBef>
                <a:spcPts val="600"/>
              </a:spcBef>
              <a:spcAft>
                <a:spcPts val="0"/>
              </a:spcAft>
              <a:buSzPts val="1800"/>
              <a:buNone/>
            </a:pPr>
            <a:endParaRPr sz="2040" dirty="0"/>
          </a:p>
        </p:txBody>
      </p:sp>
      <p:pic>
        <p:nvPicPr>
          <p:cNvPr id="287" name="Google Shape;287;g7fbf7171b0_1_0"/>
          <p:cNvPicPr preferRelativeResize="0"/>
          <p:nvPr/>
        </p:nvPicPr>
        <p:blipFill rotWithShape="1">
          <a:blip r:embed="rId4">
            <a:clrChange>
              <a:clrFrom>
                <a:srgbClr val="FFFFFF"/>
              </a:clrFrom>
              <a:clrTo>
                <a:srgbClr val="FFFFFF">
                  <a:alpha val="0"/>
                </a:srgbClr>
              </a:clrTo>
            </a:clrChange>
            <a:alphaModFix/>
          </a:blip>
          <a:srcRect/>
          <a:stretch/>
        </p:blipFill>
        <p:spPr>
          <a:xfrm>
            <a:off x="847950" y="1244574"/>
            <a:ext cx="1600200" cy="1581150"/>
          </a:xfrm>
          <a:prstGeom prst="rect">
            <a:avLst/>
          </a:prstGeom>
          <a:noFill/>
          <a:ln>
            <a:noFill/>
          </a:ln>
        </p:spPr>
      </p:pic>
      <p:pic>
        <p:nvPicPr>
          <p:cNvPr id="290" name="Google Shape;290;g7fbf7171b0_1_0"/>
          <p:cNvPicPr preferRelativeResize="0"/>
          <p:nvPr/>
        </p:nvPicPr>
        <p:blipFill rotWithShape="1">
          <a:blip r:embed="rId5">
            <a:clrChange>
              <a:clrFrom>
                <a:srgbClr val="FFFFFF"/>
              </a:clrFrom>
              <a:clrTo>
                <a:srgbClr val="FFFFFF">
                  <a:alpha val="0"/>
                </a:srgbClr>
              </a:clrTo>
            </a:clrChange>
            <a:alphaModFix/>
          </a:blip>
          <a:srcRect/>
          <a:stretch/>
        </p:blipFill>
        <p:spPr>
          <a:xfrm>
            <a:off x="2996775" y="1789399"/>
            <a:ext cx="1362075" cy="1781175"/>
          </a:xfrm>
          <a:prstGeom prst="rect">
            <a:avLst/>
          </a:prstGeom>
          <a:noFill/>
          <a:ln>
            <a:noFill/>
          </a:ln>
        </p:spPr>
      </p:pic>
      <p:pic>
        <p:nvPicPr>
          <p:cNvPr id="291" name="Google Shape;291;g7fbf7171b0_1_0"/>
          <p:cNvPicPr preferRelativeResize="0"/>
          <p:nvPr/>
        </p:nvPicPr>
        <p:blipFill rotWithShape="1">
          <a:blip r:embed="rId4">
            <a:clrChange>
              <a:clrFrom>
                <a:srgbClr val="FFFFFF"/>
              </a:clrFrom>
              <a:clrTo>
                <a:srgbClr val="FFFFFF">
                  <a:alpha val="0"/>
                </a:srgbClr>
              </a:clrTo>
            </a:clrChange>
            <a:alphaModFix/>
          </a:blip>
          <a:srcRect/>
          <a:stretch/>
        </p:blipFill>
        <p:spPr>
          <a:xfrm flipH="1">
            <a:off x="5446600" y="3024325"/>
            <a:ext cx="1532288" cy="1514047"/>
          </a:xfrm>
          <a:prstGeom prst="rect">
            <a:avLst/>
          </a:prstGeom>
          <a:noFill/>
          <a:ln>
            <a:noFill/>
          </a:ln>
        </p:spPr>
      </p:pic>
      <p:pic>
        <p:nvPicPr>
          <p:cNvPr id="292" name="Google Shape;292;g7fbf7171b0_1_0"/>
          <p:cNvPicPr preferRelativeResize="0"/>
          <p:nvPr/>
        </p:nvPicPr>
        <p:blipFill rotWithShape="1">
          <a:blip r:embed="rId4">
            <a:clrChange>
              <a:clrFrom>
                <a:srgbClr val="FFFFFF"/>
              </a:clrFrom>
              <a:clrTo>
                <a:srgbClr val="FFFFFF">
                  <a:alpha val="0"/>
                </a:srgbClr>
              </a:clrTo>
            </a:clrChange>
            <a:alphaModFix/>
          </a:blip>
          <a:srcRect/>
          <a:stretch/>
        </p:blipFill>
        <p:spPr>
          <a:xfrm>
            <a:off x="6949725" y="3009399"/>
            <a:ext cx="1562500" cy="1543899"/>
          </a:xfrm>
          <a:prstGeom prst="rect">
            <a:avLst/>
          </a:prstGeom>
          <a:noFill/>
          <a:ln>
            <a:noFill/>
          </a:ln>
        </p:spPr>
      </p:pic>
      <p:sp>
        <p:nvSpPr>
          <p:cNvPr id="293" name="Google Shape;293;g7fbf7171b0_1_0"/>
          <p:cNvSpPr txBox="1"/>
          <p:nvPr/>
        </p:nvSpPr>
        <p:spPr>
          <a:xfrm>
            <a:off x="7253438" y="4781098"/>
            <a:ext cx="1362000" cy="240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sng" strike="noStrike" cap="none" dirty="0">
                <a:solidFill>
                  <a:schemeClr val="dk1"/>
                </a:solidFill>
                <a:latin typeface="Arial"/>
                <a:ea typeface="Arial"/>
                <a:cs typeface="Arial"/>
                <a:sym typeface="Arial"/>
                <a:hlinkClick r:id="rId6"/>
              </a:rPr>
              <a:t>http://clipart-library.com/</a:t>
            </a:r>
            <a:endParaRPr sz="1400" b="0" i="0" u="none" strike="noStrike" cap="none" dirty="0">
              <a:solidFill>
                <a:srgbClr val="000000"/>
              </a:solidFill>
              <a:latin typeface="Arial"/>
              <a:ea typeface="Arial"/>
              <a:cs typeface="Arial"/>
              <a:sym typeface="Arial"/>
            </a:endParaRP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19"/>
          <p:cNvPicPr preferRelativeResize="0"/>
          <p:nvPr/>
        </p:nvPicPr>
        <p:blipFill rotWithShape="1">
          <a:blip r:embed="rId3">
            <a:alphaModFix/>
          </a:blip>
          <a:srcRect/>
          <a:stretch/>
        </p:blipFill>
        <p:spPr>
          <a:xfrm>
            <a:off x="2768126" y="1589150"/>
            <a:ext cx="3356650" cy="3356650"/>
          </a:xfrm>
          <a:prstGeom prst="rect">
            <a:avLst/>
          </a:prstGeom>
          <a:noFill/>
          <a:ln>
            <a:noFill/>
          </a:ln>
        </p:spPr>
      </p:pic>
      <p:sp>
        <p:nvSpPr>
          <p:cNvPr id="299" name="Google Shape;299;p19"/>
          <p:cNvSpPr txBox="1">
            <a:spLocks noGrp="1"/>
          </p:cNvSpPr>
          <p:nvPr>
            <p:ph type="title"/>
          </p:nvPr>
        </p:nvSpPr>
        <p:spPr>
          <a:xfrm>
            <a:off x="614013" y="594009"/>
            <a:ext cx="78975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4000"/>
              <a:buNone/>
            </a:pPr>
            <a:r>
              <a:rPr lang="en-US"/>
              <a:t>Who Should Decide...</a:t>
            </a:r>
            <a:endParaRPr/>
          </a:p>
        </p:txBody>
      </p:sp>
      <p:sp>
        <p:nvSpPr>
          <p:cNvPr id="300" name="Google Shape;300;p19"/>
          <p:cNvSpPr txBox="1">
            <a:spLocks noGrp="1"/>
          </p:cNvSpPr>
          <p:nvPr>
            <p:ph type="body" idx="1"/>
          </p:nvPr>
        </p:nvSpPr>
        <p:spPr>
          <a:xfrm>
            <a:off x="711775" y="1188450"/>
            <a:ext cx="4980600" cy="9144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600"/>
              </a:spcBef>
              <a:spcAft>
                <a:spcPts val="0"/>
              </a:spcAft>
              <a:buSzPts val="1800"/>
              <a:buNone/>
            </a:pPr>
            <a:r>
              <a:rPr lang="en-US" sz="3000" dirty="0"/>
              <a:t>Whether you can smoke?</a:t>
            </a:r>
            <a:endParaRPr sz="3000" dirty="0"/>
          </a:p>
          <a:p>
            <a:pPr marL="342900" lvl="0" indent="0" algn="l" rtl="0">
              <a:lnSpc>
                <a:spcPct val="100000"/>
              </a:lnSpc>
              <a:spcBef>
                <a:spcPts val="600"/>
              </a:spcBef>
              <a:spcAft>
                <a:spcPts val="0"/>
              </a:spcAft>
              <a:buSzPts val="1800"/>
              <a:buNone/>
            </a:pPr>
            <a:endParaRPr sz="3000" dirty="0"/>
          </a:p>
        </p:txBody>
      </p:sp>
      <p:sp>
        <p:nvSpPr>
          <p:cNvPr id="301" name="Google Shape;301;p19"/>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22</a:t>
            </a:fld>
            <a:endParaRPr sz="900">
              <a:solidFill>
                <a:srgbClr val="00A5A6"/>
              </a:solidFill>
            </a:endParaRPr>
          </a:p>
        </p:txBody>
      </p:sp>
      <p:pic>
        <p:nvPicPr>
          <p:cNvPr id="10" name="Google Shape;286;g7fbf7171b0_1_0" descr="Three stick figure children tumbling">
            <a:extLst>
              <a:ext uri="{FF2B5EF4-FFF2-40B4-BE49-F238E27FC236}">
                <a16:creationId xmlns:a16="http://schemas.microsoft.com/office/drawing/2014/main" id="{ACC2B8A4-4019-4E70-AF4C-EFAABD77EA90}"/>
              </a:ext>
            </a:extLst>
          </p:cNvPr>
          <p:cNvPicPr preferRelativeResize="0">
            <a:picLocks noGrp="1" noChangeAspect="1"/>
          </p:cNvPicPr>
          <p:nvPr>
            <p:ph type="body" idx="2"/>
          </p:nvPr>
        </p:nvPicPr>
        <p:blipFill rotWithShape="1">
          <a:blip r:embed="rId4">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
        <p:nvSpPr>
          <p:cNvPr id="303" name="Google Shape;303;p19"/>
          <p:cNvSpPr txBox="1"/>
          <p:nvPr/>
        </p:nvSpPr>
        <p:spPr>
          <a:xfrm>
            <a:off x="4700825" y="4394300"/>
            <a:ext cx="1644600" cy="275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sng" strike="noStrike" cap="none">
                <a:solidFill>
                  <a:schemeClr val="dk1"/>
                </a:solidFill>
                <a:latin typeface="Arial"/>
                <a:ea typeface="Arial"/>
                <a:cs typeface="Arial"/>
                <a:sym typeface="Arial"/>
                <a:hlinkClick r:id="rId5"/>
              </a:rPr>
              <a:t>http://clipart-library.com/</a:t>
            </a:r>
            <a:endParaRPr sz="800" b="0" i="0" u="none" strike="noStrike" cap="none">
              <a:solidFill>
                <a:schemeClr val="dk1"/>
              </a:solidFill>
              <a:latin typeface="Arial"/>
              <a:ea typeface="Arial"/>
              <a:cs typeface="Arial"/>
              <a:sym typeface="Arial"/>
            </a:endParaRP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7fbf7171b0_1_13"/>
          <p:cNvSpPr txBox="1">
            <a:spLocks noGrp="1"/>
          </p:cNvSpPr>
          <p:nvPr>
            <p:ph type="title"/>
          </p:nvPr>
        </p:nvSpPr>
        <p:spPr>
          <a:xfrm>
            <a:off x="614013" y="594009"/>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10" name="Google Shape;310;g7fbf7171b0_1_13"/>
          <p:cNvSpPr txBox="1">
            <a:spLocks noGrp="1"/>
          </p:cNvSpPr>
          <p:nvPr>
            <p:ph type="body" idx="1"/>
          </p:nvPr>
        </p:nvSpPr>
        <p:spPr>
          <a:xfrm>
            <a:off x="614025" y="1281425"/>
            <a:ext cx="7219800" cy="958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Clr>
                <a:schemeClr val="dk1"/>
              </a:buClr>
              <a:buSzPts val="1100"/>
              <a:buFont typeface="Arial"/>
              <a:buNone/>
            </a:pPr>
            <a:r>
              <a:rPr lang="en-US" sz="2800" dirty="0"/>
              <a:t>Where you live, especially if your parents are divorced or separated?  </a:t>
            </a:r>
            <a:endParaRPr sz="2800" dirty="0"/>
          </a:p>
          <a:p>
            <a:pPr marL="0" lvl="0" indent="0" algn="l" rtl="0">
              <a:lnSpc>
                <a:spcPct val="100000"/>
              </a:lnSpc>
              <a:spcBef>
                <a:spcPts val="600"/>
              </a:spcBef>
              <a:spcAft>
                <a:spcPts val="0"/>
              </a:spcAft>
              <a:buClr>
                <a:schemeClr val="dk1"/>
              </a:buClr>
              <a:buSzPts val="1100"/>
              <a:buFont typeface="Arial"/>
              <a:buNone/>
            </a:pPr>
            <a:endParaRPr sz="2400" dirty="0"/>
          </a:p>
          <a:p>
            <a:pPr marL="0" lvl="0" indent="0" algn="l" rtl="0">
              <a:lnSpc>
                <a:spcPct val="100000"/>
              </a:lnSpc>
              <a:spcBef>
                <a:spcPts val="600"/>
              </a:spcBef>
              <a:spcAft>
                <a:spcPts val="0"/>
              </a:spcAft>
              <a:buClr>
                <a:schemeClr val="dk1"/>
              </a:buClr>
              <a:buSzPts val="1100"/>
              <a:buFont typeface="Arial"/>
              <a:buNone/>
            </a:pPr>
            <a:endParaRPr sz="2400" dirty="0"/>
          </a:p>
          <a:p>
            <a:pPr marL="0" lvl="0" indent="0" algn="l" rtl="0">
              <a:lnSpc>
                <a:spcPct val="100000"/>
              </a:lnSpc>
              <a:spcBef>
                <a:spcPts val="600"/>
              </a:spcBef>
              <a:spcAft>
                <a:spcPts val="0"/>
              </a:spcAft>
              <a:buClr>
                <a:schemeClr val="dk1"/>
              </a:buClr>
              <a:buSzPts val="1100"/>
              <a:buFont typeface="Arial"/>
              <a:buNone/>
            </a:pPr>
            <a:endParaRPr sz="2400" dirty="0"/>
          </a:p>
        </p:txBody>
      </p:sp>
      <p:sp>
        <p:nvSpPr>
          <p:cNvPr id="309" name="Google Shape;309;g7fbf7171b0_1_13"/>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23</a:t>
            </a:fld>
            <a:endParaRPr sz="900">
              <a:solidFill>
                <a:srgbClr val="00A5A6"/>
              </a:solidFill>
            </a:endParaRPr>
          </a:p>
        </p:txBody>
      </p:sp>
      <p:pic>
        <p:nvPicPr>
          <p:cNvPr id="312" name="Google Shape;312;g7fbf7171b0_1_13"/>
          <p:cNvPicPr preferRelativeResize="0"/>
          <p:nvPr/>
        </p:nvPicPr>
        <p:blipFill rotWithShape="1">
          <a:blip r:embed="rId3">
            <a:alphaModFix/>
          </a:blip>
          <a:srcRect/>
          <a:stretch/>
        </p:blipFill>
        <p:spPr>
          <a:xfrm>
            <a:off x="2312875" y="2136925"/>
            <a:ext cx="4362325" cy="2811275"/>
          </a:xfrm>
          <a:prstGeom prst="rect">
            <a:avLst/>
          </a:prstGeom>
          <a:noFill/>
          <a:ln>
            <a:noFill/>
          </a:ln>
        </p:spPr>
      </p:pic>
      <p:sp>
        <p:nvSpPr>
          <p:cNvPr id="313" name="Google Shape;313;g7fbf7171b0_1_13"/>
          <p:cNvSpPr txBox="1"/>
          <p:nvPr/>
        </p:nvSpPr>
        <p:spPr>
          <a:xfrm>
            <a:off x="3764288" y="4769900"/>
            <a:ext cx="1316400" cy="193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sng" strike="noStrike" cap="none">
                <a:solidFill>
                  <a:srgbClr val="000000"/>
                </a:solidFill>
                <a:latin typeface="Arial"/>
                <a:ea typeface="Arial"/>
                <a:cs typeface="Arial"/>
                <a:sym typeface="Arial"/>
                <a:hlinkClick r:id="rId4"/>
              </a:rPr>
              <a:t>http://clipart-library.com/</a:t>
            </a:r>
            <a:endParaRPr sz="800" b="0" i="0" u="none" strike="noStrike" cap="none">
              <a:solidFill>
                <a:srgbClr val="000000"/>
              </a:solidFill>
              <a:latin typeface="Arial"/>
              <a:ea typeface="Arial"/>
              <a:cs typeface="Arial"/>
              <a:sym typeface="Arial"/>
            </a:endParaRPr>
          </a:p>
        </p:txBody>
      </p:sp>
      <p:pic>
        <p:nvPicPr>
          <p:cNvPr id="10" name="Google Shape;286;g7fbf7171b0_1_0" descr="Three stick figure children tumbling">
            <a:extLst>
              <a:ext uri="{FF2B5EF4-FFF2-40B4-BE49-F238E27FC236}">
                <a16:creationId xmlns:a16="http://schemas.microsoft.com/office/drawing/2014/main" id="{221175D0-CB21-41C6-921C-75D1FB354890}"/>
              </a:ext>
            </a:extLst>
          </p:cNvPr>
          <p:cNvPicPr preferRelativeResize="0">
            <a:picLocks noChangeAspect="1"/>
          </p:cNvPicPr>
          <p:nvPr/>
        </p:nvPicPr>
        <p:blipFill rotWithShape="1">
          <a:blip r:embed="rId5">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834a934871_1_24"/>
          <p:cNvSpPr txBox="1">
            <a:spLocks noGrp="1"/>
          </p:cNvSpPr>
          <p:nvPr>
            <p:ph type="title"/>
          </p:nvPr>
        </p:nvSpPr>
        <p:spPr>
          <a:xfrm>
            <a:off x="552012" y="601263"/>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19" name="Google Shape;319;g834a934871_1_24"/>
          <p:cNvSpPr txBox="1">
            <a:spLocks noGrp="1"/>
          </p:cNvSpPr>
          <p:nvPr>
            <p:ph type="body" idx="1"/>
          </p:nvPr>
        </p:nvSpPr>
        <p:spPr>
          <a:xfrm>
            <a:off x="552011" y="1321679"/>
            <a:ext cx="7626217" cy="67117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800" dirty="0"/>
              <a:t>How you spend any money you may have?</a:t>
            </a:r>
            <a:endParaRPr sz="2800" dirty="0"/>
          </a:p>
        </p:txBody>
      </p:sp>
      <p:sp>
        <p:nvSpPr>
          <p:cNvPr id="320" name="Google Shape;320;g834a934871_1_24"/>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24</a:t>
            </a:fld>
            <a:endParaRPr sz="900">
              <a:solidFill>
                <a:srgbClr val="00A5A6"/>
              </a:solidFill>
            </a:endParaRPr>
          </a:p>
        </p:txBody>
      </p:sp>
      <p:pic>
        <p:nvPicPr>
          <p:cNvPr id="10" name="Google Shape;286;g7fbf7171b0_1_0" descr="Three stick figure children tumbling">
            <a:extLst>
              <a:ext uri="{FF2B5EF4-FFF2-40B4-BE49-F238E27FC236}">
                <a16:creationId xmlns:a16="http://schemas.microsoft.com/office/drawing/2014/main" id="{6BDD248A-6AFA-479C-A48E-F7B6FAB0AB79}"/>
              </a:ext>
            </a:extLst>
          </p:cNvPr>
          <p:cNvPicPr preferRelativeResize="0">
            <a:picLocks noGrp="1" noChangeAspect="1"/>
          </p:cNvPicPr>
          <p:nvPr>
            <p:ph type="body" idx="2"/>
          </p:nvPr>
        </p:nvPicPr>
        <p:blipFill rotWithShape="1">
          <a:blip r:embed="rId3">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pic>
        <p:nvPicPr>
          <p:cNvPr id="322" name="Google Shape;322;g834a934871_1_24"/>
          <p:cNvPicPr preferRelativeResize="0"/>
          <p:nvPr/>
        </p:nvPicPr>
        <p:blipFill rotWithShape="1">
          <a:blip r:embed="rId4">
            <a:alphaModFix/>
          </a:blip>
          <a:srcRect/>
          <a:stretch/>
        </p:blipFill>
        <p:spPr>
          <a:xfrm>
            <a:off x="3241325" y="1992850"/>
            <a:ext cx="2518875" cy="2717075"/>
          </a:xfrm>
          <a:prstGeom prst="rect">
            <a:avLst/>
          </a:prstGeom>
          <a:noFill/>
          <a:ln>
            <a:noFill/>
          </a:ln>
        </p:spPr>
      </p:pic>
      <p:sp>
        <p:nvSpPr>
          <p:cNvPr id="323" name="Google Shape;323;g834a934871_1_24"/>
          <p:cNvSpPr txBox="1"/>
          <p:nvPr/>
        </p:nvSpPr>
        <p:spPr>
          <a:xfrm>
            <a:off x="4908450" y="4749900"/>
            <a:ext cx="1755000" cy="39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0" i="0" u="sng" strike="noStrike" cap="none">
                <a:solidFill>
                  <a:schemeClr val="dk1"/>
                </a:solidFill>
                <a:latin typeface="Arial"/>
                <a:ea typeface="Arial"/>
                <a:cs typeface="Arial"/>
                <a:sym typeface="Arial"/>
                <a:hlinkClick r:id="rId5"/>
              </a:rPr>
              <a:t>http://clipart-library.com/</a:t>
            </a:r>
            <a:endParaRPr sz="900" b="0" i="0" u="none" strike="noStrike" cap="none">
              <a:solidFill>
                <a:schemeClr val="dk1"/>
              </a:solidFill>
              <a:latin typeface="Arial"/>
              <a:ea typeface="Arial"/>
              <a:cs typeface="Arial"/>
              <a:sym typeface="Arial"/>
            </a:endParaRP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7fbf7171b0_1_21"/>
          <p:cNvSpPr txBox="1">
            <a:spLocks noGrp="1"/>
          </p:cNvSpPr>
          <p:nvPr>
            <p:ph type="title"/>
          </p:nvPr>
        </p:nvSpPr>
        <p:spPr>
          <a:xfrm>
            <a:off x="614013" y="594009"/>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30" name="Google Shape;330;g7fbf7171b0_1_21"/>
          <p:cNvSpPr txBox="1">
            <a:spLocks noGrp="1"/>
          </p:cNvSpPr>
          <p:nvPr>
            <p:ph type="body" idx="1"/>
          </p:nvPr>
        </p:nvSpPr>
        <p:spPr>
          <a:xfrm>
            <a:off x="671275" y="1302900"/>
            <a:ext cx="7677300" cy="633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Clr>
                <a:schemeClr val="dk1"/>
              </a:buClr>
              <a:buSzPts val="1100"/>
              <a:buFont typeface="Arial"/>
              <a:buNone/>
            </a:pPr>
            <a:r>
              <a:rPr lang="en-US" sz="2800" dirty="0"/>
              <a:t>Whether you can stay at home alone?  </a:t>
            </a:r>
            <a:endParaRPr sz="2800" dirty="0"/>
          </a:p>
          <a:p>
            <a:pPr marL="0" lvl="0" indent="0" algn="l" rtl="0">
              <a:lnSpc>
                <a:spcPct val="100000"/>
              </a:lnSpc>
              <a:spcBef>
                <a:spcPts val="600"/>
              </a:spcBef>
              <a:spcAft>
                <a:spcPts val="0"/>
              </a:spcAft>
              <a:buClr>
                <a:schemeClr val="dk1"/>
              </a:buClr>
              <a:buSzPts val="1100"/>
              <a:buFont typeface="Arial"/>
              <a:buNone/>
            </a:pPr>
            <a:endParaRPr sz="2400" dirty="0"/>
          </a:p>
        </p:txBody>
      </p:sp>
      <p:sp>
        <p:nvSpPr>
          <p:cNvPr id="329" name="Google Shape;329;g7fbf7171b0_1_21"/>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25</a:t>
            </a:fld>
            <a:endParaRPr sz="900">
              <a:solidFill>
                <a:srgbClr val="00A5A6"/>
              </a:solidFill>
            </a:endParaRPr>
          </a:p>
        </p:txBody>
      </p:sp>
      <p:sp>
        <p:nvSpPr>
          <p:cNvPr id="332" name="Google Shape;332;g7fbf7171b0_1_21"/>
          <p:cNvSpPr txBox="1"/>
          <p:nvPr/>
        </p:nvSpPr>
        <p:spPr>
          <a:xfrm>
            <a:off x="5137250" y="4631600"/>
            <a:ext cx="1803300" cy="469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0" i="0" u="sng" strike="noStrike" cap="none">
                <a:solidFill>
                  <a:schemeClr val="dk1"/>
                </a:solidFill>
                <a:latin typeface="Arial"/>
                <a:ea typeface="Arial"/>
                <a:cs typeface="Arial"/>
                <a:sym typeface="Arial"/>
                <a:hlinkClick r:id="rId3"/>
              </a:rPr>
              <a:t>http://clipart-library.com/</a:t>
            </a:r>
            <a:endParaRPr sz="900" b="0" i="0" u="none" strike="noStrike" cap="none">
              <a:solidFill>
                <a:schemeClr val="dk1"/>
              </a:solidFill>
              <a:latin typeface="Arial"/>
              <a:ea typeface="Arial"/>
              <a:cs typeface="Arial"/>
              <a:sym typeface="Arial"/>
            </a:endParaRPr>
          </a:p>
        </p:txBody>
      </p:sp>
      <p:pic>
        <p:nvPicPr>
          <p:cNvPr id="333" name="Google Shape;333;g7fbf7171b0_1_21"/>
          <p:cNvPicPr preferRelativeResize="0"/>
          <p:nvPr/>
        </p:nvPicPr>
        <p:blipFill rotWithShape="1">
          <a:blip r:embed="rId4">
            <a:alphaModFix/>
          </a:blip>
          <a:srcRect/>
          <a:stretch/>
        </p:blipFill>
        <p:spPr>
          <a:xfrm>
            <a:off x="2881250" y="1917994"/>
            <a:ext cx="2926201" cy="3080200"/>
          </a:xfrm>
          <a:prstGeom prst="rect">
            <a:avLst/>
          </a:prstGeom>
          <a:noFill/>
          <a:ln>
            <a:noFill/>
          </a:ln>
        </p:spPr>
      </p:pic>
      <p:pic>
        <p:nvPicPr>
          <p:cNvPr id="10" name="Google Shape;286;g7fbf7171b0_1_0" descr="Three stick figure children tumbling">
            <a:extLst>
              <a:ext uri="{FF2B5EF4-FFF2-40B4-BE49-F238E27FC236}">
                <a16:creationId xmlns:a16="http://schemas.microsoft.com/office/drawing/2014/main" id="{CA031D82-C0A8-4428-A2DC-19E7768847B6}"/>
              </a:ext>
            </a:extLst>
          </p:cNvPr>
          <p:cNvPicPr preferRelativeResize="0">
            <a:picLocks noChangeAspect="1"/>
          </p:cNvPicPr>
          <p:nvPr/>
        </p:nvPicPr>
        <p:blipFill rotWithShape="1">
          <a:blip r:embed="rId5">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834a934871_1_0"/>
          <p:cNvSpPr txBox="1">
            <a:spLocks noGrp="1"/>
          </p:cNvSpPr>
          <p:nvPr>
            <p:ph type="title"/>
          </p:nvPr>
        </p:nvSpPr>
        <p:spPr>
          <a:xfrm>
            <a:off x="614013" y="594009"/>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39" name="Google Shape;339;g834a934871_1_0"/>
          <p:cNvSpPr txBox="1">
            <a:spLocks noGrp="1"/>
          </p:cNvSpPr>
          <p:nvPr>
            <p:ph type="body" idx="1"/>
          </p:nvPr>
        </p:nvSpPr>
        <p:spPr>
          <a:xfrm>
            <a:off x="642650" y="1256876"/>
            <a:ext cx="8136600" cy="708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800" dirty="0"/>
              <a:t>When and why you can leave the house?</a:t>
            </a:r>
            <a:endParaRPr sz="2800" dirty="0"/>
          </a:p>
          <a:p>
            <a:pPr marL="342900" lvl="0" indent="0" algn="l" rtl="0">
              <a:lnSpc>
                <a:spcPct val="100000"/>
              </a:lnSpc>
              <a:spcBef>
                <a:spcPts val="600"/>
              </a:spcBef>
              <a:spcAft>
                <a:spcPts val="0"/>
              </a:spcAft>
              <a:buSzPts val="1800"/>
              <a:buNone/>
            </a:pPr>
            <a:endParaRPr dirty="0"/>
          </a:p>
        </p:txBody>
      </p:sp>
      <p:sp>
        <p:nvSpPr>
          <p:cNvPr id="340" name="Google Shape;340;g834a934871_1_0"/>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26</a:t>
            </a:fld>
            <a:endParaRPr sz="900">
              <a:solidFill>
                <a:srgbClr val="00A5A6"/>
              </a:solidFill>
            </a:endParaRPr>
          </a:p>
        </p:txBody>
      </p:sp>
      <p:pic>
        <p:nvPicPr>
          <p:cNvPr id="10" name="Google Shape;286;g7fbf7171b0_1_0" descr="Three stick figure children tumbling">
            <a:extLst>
              <a:ext uri="{FF2B5EF4-FFF2-40B4-BE49-F238E27FC236}">
                <a16:creationId xmlns:a16="http://schemas.microsoft.com/office/drawing/2014/main" id="{7685B365-B0C6-4417-8EA4-7A2DA291E0A0}"/>
              </a:ext>
            </a:extLst>
          </p:cNvPr>
          <p:cNvPicPr preferRelativeResize="0">
            <a:picLocks noGrp="1" noChangeAspect="1"/>
          </p:cNvPicPr>
          <p:nvPr>
            <p:ph type="body" idx="2"/>
          </p:nvPr>
        </p:nvPicPr>
        <p:blipFill rotWithShape="1">
          <a:blip r:embed="rId3">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
        <p:nvSpPr>
          <p:cNvPr id="342" name="Google Shape;342;g834a934871_1_0"/>
          <p:cNvSpPr txBox="1"/>
          <p:nvPr/>
        </p:nvSpPr>
        <p:spPr>
          <a:xfrm>
            <a:off x="5888500" y="4597250"/>
            <a:ext cx="1731600" cy="39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0" i="0" u="sng" strike="noStrike" cap="none">
                <a:solidFill>
                  <a:schemeClr val="dk1"/>
                </a:solidFill>
                <a:latin typeface="Arial"/>
                <a:ea typeface="Arial"/>
                <a:cs typeface="Arial"/>
                <a:sym typeface="Arial"/>
                <a:hlinkClick r:id="rId4"/>
              </a:rPr>
              <a:t>http://clipart-library.com/</a:t>
            </a:r>
            <a:endParaRPr sz="900" b="0" i="0" u="none" strike="noStrike" cap="none">
              <a:solidFill>
                <a:schemeClr val="dk1"/>
              </a:solidFill>
              <a:latin typeface="Arial"/>
              <a:ea typeface="Arial"/>
              <a:cs typeface="Arial"/>
              <a:sym typeface="Arial"/>
            </a:endParaRPr>
          </a:p>
        </p:txBody>
      </p:sp>
      <p:pic>
        <p:nvPicPr>
          <p:cNvPr id="343" name="Google Shape;343;g834a934871_1_0"/>
          <p:cNvPicPr preferRelativeResize="0"/>
          <p:nvPr/>
        </p:nvPicPr>
        <p:blipFill rotWithShape="1">
          <a:blip r:embed="rId5">
            <a:alphaModFix/>
          </a:blip>
          <a:srcRect/>
          <a:stretch/>
        </p:blipFill>
        <p:spPr>
          <a:xfrm>
            <a:off x="2790550" y="1910075"/>
            <a:ext cx="3019400" cy="2957774"/>
          </a:xfrm>
          <a:prstGeom prst="rect">
            <a:avLst/>
          </a:prstGeom>
          <a:noFill/>
          <a:ln>
            <a:noFill/>
          </a:ln>
        </p:spPr>
      </p:pic>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7fbf7171b0_1_29"/>
          <p:cNvSpPr txBox="1">
            <a:spLocks noGrp="1"/>
          </p:cNvSpPr>
          <p:nvPr>
            <p:ph type="title"/>
          </p:nvPr>
        </p:nvSpPr>
        <p:spPr>
          <a:xfrm>
            <a:off x="592538" y="674209"/>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50" name="Google Shape;350;g7fbf7171b0_1_29"/>
          <p:cNvSpPr txBox="1">
            <a:spLocks noGrp="1"/>
          </p:cNvSpPr>
          <p:nvPr>
            <p:ph type="body" idx="1"/>
          </p:nvPr>
        </p:nvSpPr>
        <p:spPr>
          <a:xfrm>
            <a:off x="690297" y="1281704"/>
            <a:ext cx="5915986" cy="79669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Clr>
                <a:schemeClr val="dk1"/>
              </a:buClr>
              <a:buSzPts val="1100"/>
              <a:buFont typeface="Arial"/>
              <a:buNone/>
            </a:pPr>
            <a:r>
              <a:rPr lang="en-US" sz="2800" dirty="0"/>
              <a:t>The medical care you receive?</a:t>
            </a:r>
            <a:endParaRPr sz="2800" dirty="0"/>
          </a:p>
          <a:p>
            <a:pPr marL="0" lvl="0" indent="0" algn="l" rtl="0">
              <a:lnSpc>
                <a:spcPct val="100000"/>
              </a:lnSpc>
              <a:spcBef>
                <a:spcPts val="600"/>
              </a:spcBef>
              <a:spcAft>
                <a:spcPts val="0"/>
              </a:spcAft>
              <a:buClr>
                <a:schemeClr val="dk1"/>
              </a:buClr>
              <a:buSzPts val="1100"/>
              <a:buFont typeface="Arial"/>
              <a:buNone/>
            </a:pPr>
            <a:endParaRPr sz="2200" dirty="0"/>
          </a:p>
        </p:txBody>
      </p:sp>
      <p:sp>
        <p:nvSpPr>
          <p:cNvPr id="349" name="Google Shape;349;g7fbf7171b0_1_29"/>
          <p:cNvSpPr txBox="1">
            <a:spLocks noGrp="1"/>
          </p:cNvSpPr>
          <p:nvPr>
            <p:ph type="sldNum" idx="12"/>
          </p:nvPr>
        </p:nvSpPr>
        <p:spPr>
          <a:xfrm>
            <a:off x="141597" y="47498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27</a:t>
            </a:fld>
            <a:endParaRPr sz="900">
              <a:solidFill>
                <a:srgbClr val="00A5A6"/>
              </a:solidFill>
            </a:endParaRPr>
          </a:p>
        </p:txBody>
      </p:sp>
      <p:pic>
        <p:nvPicPr>
          <p:cNvPr id="352" name="Google Shape;352;g7fbf7171b0_1_29"/>
          <p:cNvPicPr preferRelativeResize="0"/>
          <p:nvPr/>
        </p:nvPicPr>
        <p:blipFill rotWithShape="1">
          <a:blip r:embed="rId3">
            <a:alphaModFix/>
          </a:blip>
          <a:srcRect/>
          <a:stretch/>
        </p:blipFill>
        <p:spPr>
          <a:xfrm>
            <a:off x="2769492" y="1830796"/>
            <a:ext cx="3119550" cy="3130475"/>
          </a:xfrm>
          <a:prstGeom prst="rect">
            <a:avLst/>
          </a:prstGeom>
          <a:noFill/>
          <a:ln>
            <a:noFill/>
          </a:ln>
        </p:spPr>
      </p:pic>
      <p:sp>
        <p:nvSpPr>
          <p:cNvPr id="353" name="Google Shape;353;g7fbf7171b0_1_29"/>
          <p:cNvSpPr txBox="1"/>
          <p:nvPr/>
        </p:nvSpPr>
        <p:spPr>
          <a:xfrm>
            <a:off x="4915450" y="4473350"/>
            <a:ext cx="1602900" cy="39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0" i="0" u="sng" strike="noStrike" cap="none">
                <a:solidFill>
                  <a:schemeClr val="dk1"/>
                </a:solidFill>
                <a:latin typeface="Arial"/>
                <a:ea typeface="Arial"/>
                <a:cs typeface="Arial"/>
                <a:sym typeface="Arial"/>
                <a:hlinkClick r:id="rId4"/>
              </a:rPr>
              <a:t>http://clipart-library.com/</a:t>
            </a:r>
            <a:endParaRPr sz="900" b="0" i="0" u="none" strike="noStrike" cap="none">
              <a:solidFill>
                <a:schemeClr val="dk1"/>
              </a:solidFill>
              <a:latin typeface="Arial"/>
              <a:ea typeface="Arial"/>
              <a:cs typeface="Arial"/>
              <a:sym typeface="Arial"/>
            </a:endParaRPr>
          </a:p>
        </p:txBody>
      </p:sp>
      <p:pic>
        <p:nvPicPr>
          <p:cNvPr id="10" name="Google Shape;286;g7fbf7171b0_1_0" descr="Three stick figure children tumbling">
            <a:extLst>
              <a:ext uri="{FF2B5EF4-FFF2-40B4-BE49-F238E27FC236}">
                <a16:creationId xmlns:a16="http://schemas.microsoft.com/office/drawing/2014/main" id="{319657CC-EA99-4BA8-92ED-C0228F225210}"/>
              </a:ext>
            </a:extLst>
          </p:cNvPr>
          <p:cNvPicPr preferRelativeResize="0">
            <a:picLocks noChangeAspect="1"/>
          </p:cNvPicPr>
          <p:nvPr/>
        </p:nvPicPr>
        <p:blipFill rotWithShape="1">
          <a:blip r:embed="rId5">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834a934871_1_8"/>
          <p:cNvSpPr txBox="1">
            <a:spLocks noGrp="1"/>
          </p:cNvSpPr>
          <p:nvPr>
            <p:ph type="title"/>
          </p:nvPr>
        </p:nvSpPr>
        <p:spPr>
          <a:xfrm>
            <a:off x="614013" y="594009"/>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59" name="Google Shape;359;g834a934871_1_8"/>
          <p:cNvSpPr txBox="1">
            <a:spLocks noGrp="1"/>
          </p:cNvSpPr>
          <p:nvPr>
            <p:ph type="body" idx="1"/>
          </p:nvPr>
        </p:nvSpPr>
        <p:spPr>
          <a:xfrm>
            <a:off x="671825" y="1224222"/>
            <a:ext cx="6669300" cy="619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sz="2800" dirty="0"/>
              <a:t>Whether you go to school?</a:t>
            </a:r>
            <a:endParaRPr sz="2800" dirty="0"/>
          </a:p>
        </p:txBody>
      </p:sp>
      <p:sp>
        <p:nvSpPr>
          <p:cNvPr id="360" name="Google Shape;360;g834a934871_1_8"/>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28</a:t>
            </a:fld>
            <a:endParaRPr sz="900">
              <a:solidFill>
                <a:srgbClr val="00A5A6"/>
              </a:solidFill>
            </a:endParaRPr>
          </a:p>
        </p:txBody>
      </p:sp>
      <p:pic>
        <p:nvPicPr>
          <p:cNvPr id="10" name="Google Shape;286;g7fbf7171b0_1_0" descr="Three stick figure children tumbling">
            <a:extLst>
              <a:ext uri="{FF2B5EF4-FFF2-40B4-BE49-F238E27FC236}">
                <a16:creationId xmlns:a16="http://schemas.microsoft.com/office/drawing/2014/main" id="{9D6B5845-2116-4792-9559-C2B115A87B4D}"/>
              </a:ext>
            </a:extLst>
          </p:cNvPr>
          <p:cNvPicPr preferRelativeResize="0">
            <a:picLocks noGrp="1" noChangeAspect="1"/>
          </p:cNvPicPr>
          <p:nvPr>
            <p:ph type="body" idx="2"/>
          </p:nvPr>
        </p:nvPicPr>
        <p:blipFill rotWithShape="1">
          <a:blip r:embed="rId3">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pic>
        <p:nvPicPr>
          <p:cNvPr id="362" name="Google Shape;362;g834a934871_1_8"/>
          <p:cNvPicPr preferRelativeResize="0"/>
          <p:nvPr/>
        </p:nvPicPr>
        <p:blipFill rotWithShape="1">
          <a:blip r:embed="rId4">
            <a:alphaModFix/>
          </a:blip>
          <a:srcRect/>
          <a:stretch/>
        </p:blipFill>
        <p:spPr>
          <a:xfrm>
            <a:off x="3537050" y="1810900"/>
            <a:ext cx="1843600" cy="3115900"/>
          </a:xfrm>
          <a:prstGeom prst="rect">
            <a:avLst/>
          </a:prstGeom>
          <a:noFill/>
          <a:ln>
            <a:noFill/>
          </a:ln>
        </p:spPr>
      </p:pic>
      <p:sp>
        <p:nvSpPr>
          <p:cNvPr id="363" name="Google Shape;363;g834a934871_1_8"/>
          <p:cNvSpPr txBox="1"/>
          <p:nvPr/>
        </p:nvSpPr>
        <p:spPr>
          <a:xfrm>
            <a:off x="3671800" y="4749900"/>
            <a:ext cx="1574100" cy="39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0" i="0" u="sng" strike="noStrike" cap="none">
                <a:solidFill>
                  <a:schemeClr val="dk1"/>
                </a:solidFill>
                <a:latin typeface="Arial"/>
                <a:ea typeface="Arial"/>
                <a:cs typeface="Arial"/>
                <a:sym typeface="Arial"/>
                <a:hlinkClick r:id="rId5"/>
              </a:rPr>
              <a:t>http://clipart-library.com/</a:t>
            </a:r>
            <a:endParaRPr sz="900" b="0" i="0" u="none" strike="noStrike" cap="none">
              <a:solidFill>
                <a:schemeClr val="dk1"/>
              </a:solidFill>
              <a:latin typeface="Arial"/>
              <a:ea typeface="Arial"/>
              <a:cs typeface="Arial"/>
              <a:sym typeface="Arial"/>
            </a:endParaRP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7fbf7171b0_1_65"/>
          <p:cNvSpPr txBox="1">
            <a:spLocks noGrp="1"/>
          </p:cNvSpPr>
          <p:nvPr>
            <p:ph type="title"/>
          </p:nvPr>
        </p:nvSpPr>
        <p:spPr>
          <a:xfrm>
            <a:off x="614013" y="594009"/>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70" name="Google Shape;370;g7fbf7171b0_1_65"/>
          <p:cNvSpPr txBox="1">
            <a:spLocks noGrp="1"/>
          </p:cNvSpPr>
          <p:nvPr>
            <p:ph type="body" idx="1"/>
          </p:nvPr>
        </p:nvSpPr>
        <p:spPr>
          <a:xfrm>
            <a:off x="711771" y="1160980"/>
            <a:ext cx="6425935" cy="94522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Clr>
                <a:schemeClr val="dk1"/>
              </a:buClr>
              <a:buSzPts val="1100"/>
              <a:buFont typeface="Arial"/>
              <a:buNone/>
            </a:pPr>
            <a:r>
              <a:rPr lang="en-US" sz="2800" dirty="0"/>
              <a:t>Who you have as friends?  </a:t>
            </a:r>
            <a:endParaRPr sz="2800" dirty="0"/>
          </a:p>
        </p:txBody>
      </p:sp>
      <p:sp>
        <p:nvSpPr>
          <p:cNvPr id="369" name="Google Shape;369;g7fbf7171b0_1_65"/>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29</a:t>
            </a:fld>
            <a:endParaRPr sz="900">
              <a:solidFill>
                <a:srgbClr val="00A5A6"/>
              </a:solidFill>
            </a:endParaRPr>
          </a:p>
        </p:txBody>
      </p:sp>
      <p:sp>
        <p:nvSpPr>
          <p:cNvPr id="372" name="Google Shape;372;g7fbf7171b0_1_65"/>
          <p:cNvSpPr txBox="1"/>
          <p:nvPr/>
        </p:nvSpPr>
        <p:spPr>
          <a:xfrm>
            <a:off x="3298375" y="4722275"/>
            <a:ext cx="1560000" cy="541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0" i="0" u="sng" strike="noStrike" cap="none">
                <a:solidFill>
                  <a:schemeClr val="dk1"/>
                </a:solidFill>
                <a:latin typeface="Arial"/>
                <a:ea typeface="Arial"/>
                <a:cs typeface="Arial"/>
                <a:sym typeface="Arial"/>
                <a:hlinkClick r:id="rId3"/>
              </a:rPr>
              <a:t>http://clipart-library.com/</a:t>
            </a:r>
            <a:endParaRPr sz="900" b="0" i="0" u="none" strike="noStrike" cap="none">
              <a:solidFill>
                <a:schemeClr val="dk1"/>
              </a:solidFill>
              <a:latin typeface="Arial"/>
              <a:ea typeface="Arial"/>
              <a:cs typeface="Arial"/>
              <a:sym typeface="Arial"/>
            </a:endParaRPr>
          </a:p>
        </p:txBody>
      </p:sp>
      <p:pic>
        <p:nvPicPr>
          <p:cNvPr id="373" name="Google Shape;373;g7fbf7171b0_1_65"/>
          <p:cNvPicPr preferRelativeResize="0"/>
          <p:nvPr/>
        </p:nvPicPr>
        <p:blipFill rotWithShape="1">
          <a:blip r:embed="rId4">
            <a:alphaModFix/>
          </a:blip>
          <a:srcRect/>
          <a:stretch/>
        </p:blipFill>
        <p:spPr>
          <a:xfrm>
            <a:off x="3189427" y="1788525"/>
            <a:ext cx="2746700" cy="3117500"/>
          </a:xfrm>
          <a:prstGeom prst="rect">
            <a:avLst/>
          </a:prstGeom>
          <a:noFill/>
          <a:ln>
            <a:noFill/>
          </a:ln>
        </p:spPr>
      </p:pic>
      <p:pic>
        <p:nvPicPr>
          <p:cNvPr id="10" name="Google Shape;286;g7fbf7171b0_1_0" descr="Three stick figure children tumbling">
            <a:extLst>
              <a:ext uri="{FF2B5EF4-FFF2-40B4-BE49-F238E27FC236}">
                <a16:creationId xmlns:a16="http://schemas.microsoft.com/office/drawing/2014/main" id="{F32CFB0B-9A88-4C9C-8DCC-F113465E36C9}"/>
              </a:ext>
            </a:extLst>
          </p:cNvPr>
          <p:cNvPicPr preferRelativeResize="0">
            <a:picLocks noChangeAspect="1"/>
          </p:cNvPicPr>
          <p:nvPr/>
        </p:nvPicPr>
        <p:blipFill rotWithShape="1">
          <a:blip r:embed="rId5">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625910132"/>
              </p:ext>
            </p:extLst>
          </p:nvPr>
        </p:nvGraphicFramePr>
        <p:xfrm>
          <a:off x="365760" y="1106630"/>
          <a:ext cx="8412480" cy="36576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on Human Rights (UDHR) Article 16</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Rights of the Child (CRC) Article 5</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Questions “Who Decides”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9394957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Story: “The Girl Who Said No to Marriage”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 Poster: The Right to Marriage and a Family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26123111"/>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g7fbf7171b0_1_37"/>
          <p:cNvSpPr txBox="1">
            <a:spLocks noGrp="1"/>
          </p:cNvSpPr>
          <p:nvPr>
            <p:ph type="title"/>
          </p:nvPr>
        </p:nvSpPr>
        <p:spPr>
          <a:xfrm>
            <a:off x="623250" y="290497"/>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dirty="0"/>
              <a:t>Who Should Decide...</a:t>
            </a:r>
            <a:endParaRPr dirty="0"/>
          </a:p>
        </p:txBody>
      </p:sp>
      <p:sp>
        <p:nvSpPr>
          <p:cNvPr id="379" name="Google Shape;379;g7fbf7171b0_1_37"/>
          <p:cNvSpPr txBox="1">
            <a:spLocks noGrp="1"/>
          </p:cNvSpPr>
          <p:nvPr>
            <p:ph type="body" idx="1"/>
          </p:nvPr>
        </p:nvSpPr>
        <p:spPr>
          <a:xfrm>
            <a:off x="623250" y="863023"/>
            <a:ext cx="6599100" cy="705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800"/>
              <a:buNone/>
            </a:pPr>
            <a:r>
              <a:rPr lang="en-US" dirty="0"/>
              <a:t>Who and when you should marry?</a:t>
            </a:r>
            <a:endParaRPr dirty="0"/>
          </a:p>
          <a:p>
            <a:pPr marL="0" lvl="0" indent="0" algn="l" rtl="0">
              <a:lnSpc>
                <a:spcPct val="100000"/>
              </a:lnSpc>
              <a:spcBef>
                <a:spcPts val="600"/>
              </a:spcBef>
              <a:spcAft>
                <a:spcPts val="0"/>
              </a:spcAft>
              <a:buSzPts val="1800"/>
              <a:buNone/>
            </a:pPr>
            <a:endParaRPr sz="2200" dirty="0"/>
          </a:p>
        </p:txBody>
      </p:sp>
      <p:sp>
        <p:nvSpPr>
          <p:cNvPr id="380" name="Google Shape;380;g7fbf7171b0_1_37"/>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30</a:t>
            </a:fld>
            <a:endParaRPr sz="900">
              <a:solidFill>
                <a:srgbClr val="00A5A6"/>
              </a:solidFill>
            </a:endParaRPr>
          </a:p>
        </p:txBody>
      </p:sp>
      <p:pic>
        <p:nvPicPr>
          <p:cNvPr id="10" name="Google Shape;286;g7fbf7171b0_1_0" descr="Three stick figure children tumbling">
            <a:extLst>
              <a:ext uri="{FF2B5EF4-FFF2-40B4-BE49-F238E27FC236}">
                <a16:creationId xmlns:a16="http://schemas.microsoft.com/office/drawing/2014/main" id="{E0AEADBF-9ECA-4513-81FD-DEE9BAF95CD1}"/>
              </a:ext>
            </a:extLst>
          </p:cNvPr>
          <p:cNvPicPr preferRelativeResize="0">
            <a:picLocks noGrp="1" noChangeAspect="1"/>
          </p:cNvPicPr>
          <p:nvPr>
            <p:ph type="body" idx="2"/>
          </p:nvPr>
        </p:nvPicPr>
        <p:blipFill rotWithShape="1">
          <a:blip r:embed="rId3">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
        <p:nvSpPr>
          <p:cNvPr id="382" name="Google Shape;382;g7fbf7171b0_1_37"/>
          <p:cNvSpPr txBox="1"/>
          <p:nvPr/>
        </p:nvSpPr>
        <p:spPr>
          <a:xfrm>
            <a:off x="457200" y="3768811"/>
            <a:ext cx="8575589" cy="131603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1600"/>
              <a:buFont typeface="Arial"/>
              <a:buNone/>
            </a:pPr>
            <a:r>
              <a:rPr lang="en-US" sz="2400" b="1" i="0" u="none" strike="noStrike" cap="none" dirty="0">
                <a:solidFill>
                  <a:srgbClr val="00A5A6"/>
                </a:solidFill>
                <a:latin typeface="Arial"/>
                <a:ea typeface="Arial"/>
                <a:cs typeface="Arial"/>
                <a:sym typeface="Arial"/>
              </a:rPr>
              <a:t>The law protects children from underage marriage. According to international law, you cannot marry until after age 16.</a:t>
            </a:r>
            <a:endParaRPr sz="2400" b="0" i="0" u="none" strike="noStrike" cap="none" dirty="0">
              <a:solidFill>
                <a:schemeClr val="dk1"/>
              </a:solidFill>
              <a:latin typeface="Arial"/>
              <a:ea typeface="Arial"/>
              <a:cs typeface="Arial"/>
              <a:sym typeface="Arial"/>
            </a:endParaRPr>
          </a:p>
        </p:txBody>
      </p:sp>
      <p:pic>
        <p:nvPicPr>
          <p:cNvPr id="383" name="Google Shape;383;g7fbf7171b0_1_37"/>
          <p:cNvPicPr preferRelativeResize="0">
            <a:picLocks noChangeAspect="1"/>
          </p:cNvPicPr>
          <p:nvPr/>
        </p:nvPicPr>
        <p:blipFill rotWithShape="1">
          <a:blip r:embed="rId4"/>
          <a:srcRect/>
          <a:stretch/>
        </p:blipFill>
        <p:spPr>
          <a:xfrm>
            <a:off x="2619632" y="1408117"/>
            <a:ext cx="3707027" cy="2516403"/>
          </a:xfrm>
          <a:prstGeom prst="rect">
            <a:avLst/>
          </a:prstGeom>
          <a:noFill/>
          <a:ln w="9525" cap="flat" cmpd="sng">
            <a:solidFill>
              <a:schemeClr val="bg1">
                <a:lumMod val="95000"/>
              </a:schemeClr>
            </a:solidFill>
            <a:prstDash val="solid"/>
            <a:round/>
            <a:headEnd type="none" w="sm" len="sm"/>
            <a:tailEnd type="none" w="sm" len="sm"/>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g834a934871_1_16"/>
          <p:cNvSpPr txBox="1">
            <a:spLocks noGrp="1"/>
          </p:cNvSpPr>
          <p:nvPr>
            <p:ph type="title"/>
          </p:nvPr>
        </p:nvSpPr>
        <p:spPr>
          <a:xfrm>
            <a:off x="614013" y="594009"/>
            <a:ext cx="7897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Who Should Decide...</a:t>
            </a:r>
            <a:endParaRPr/>
          </a:p>
        </p:txBody>
      </p:sp>
      <p:sp>
        <p:nvSpPr>
          <p:cNvPr id="390" name="Google Shape;390;g834a934871_1_16"/>
          <p:cNvSpPr txBox="1">
            <a:spLocks noGrp="1"/>
          </p:cNvSpPr>
          <p:nvPr>
            <p:ph type="body" idx="1"/>
          </p:nvPr>
        </p:nvSpPr>
        <p:spPr>
          <a:xfrm>
            <a:off x="662250" y="1264026"/>
            <a:ext cx="7819500" cy="914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Clr>
                <a:schemeClr val="dk1"/>
              </a:buClr>
              <a:buSzPts val="1100"/>
              <a:buFont typeface="Arial"/>
              <a:buNone/>
            </a:pPr>
            <a:r>
              <a:rPr lang="en-US" sz="2400"/>
              <a:t>Whether you go to the mosque, church,           temple or synagogue?</a:t>
            </a:r>
            <a:endParaRPr sz="2400"/>
          </a:p>
        </p:txBody>
      </p:sp>
      <p:sp>
        <p:nvSpPr>
          <p:cNvPr id="389" name="Google Shape;389;g834a934871_1_16"/>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31</a:t>
            </a:fld>
            <a:endParaRPr sz="900">
              <a:solidFill>
                <a:srgbClr val="00A5A6"/>
              </a:solidFill>
            </a:endParaRPr>
          </a:p>
        </p:txBody>
      </p:sp>
      <p:sp>
        <p:nvSpPr>
          <p:cNvPr id="392" name="Google Shape;392;g834a934871_1_16"/>
          <p:cNvSpPr txBox="1"/>
          <p:nvPr/>
        </p:nvSpPr>
        <p:spPr>
          <a:xfrm>
            <a:off x="452063" y="4191856"/>
            <a:ext cx="8222338" cy="58840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1400"/>
              <a:buFont typeface="Arial"/>
              <a:buNone/>
            </a:pPr>
            <a:r>
              <a:rPr lang="en-US" sz="2000" b="1" i="0" u="none" strike="noStrike" cap="none" dirty="0">
                <a:solidFill>
                  <a:srgbClr val="00A5A6"/>
                </a:solidFill>
                <a:latin typeface="Arial"/>
                <a:ea typeface="Arial"/>
                <a:cs typeface="Arial"/>
                <a:sym typeface="Arial"/>
              </a:rPr>
              <a:t>International law gives you the right to practice your preferred religion, even as a child.</a:t>
            </a:r>
            <a:endParaRPr sz="2000" b="0" i="0" u="none" strike="noStrike" cap="none" dirty="0">
              <a:solidFill>
                <a:schemeClr val="dk1"/>
              </a:solidFill>
              <a:latin typeface="Arial"/>
              <a:ea typeface="Arial"/>
              <a:cs typeface="Arial"/>
              <a:sym typeface="Arial"/>
            </a:endParaRPr>
          </a:p>
        </p:txBody>
      </p:sp>
      <p:pic>
        <p:nvPicPr>
          <p:cNvPr id="393" name="Google Shape;393;g834a934871_1_16"/>
          <p:cNvPicPr preferRelativeResize="0"/>
          <p:nvPr/>
        </p:nvPicPr>
        <p:blipFill rotWithShape="1">
          <a:blip r:embed="rId3">
            <a:alphaModFix/>
          </a:blip>
          <a:srcRect/>
          <a:stretch/>
        </p:blipFill>
        <p:spPr>
          <a:xfrm>
            <a:off x="1913800" y="2295564"/>
            <a:ext cx="2285425" cy="1980695"/>
          </a:xfrm>
          <a:prstGeom prst="rect">
            <a:avLst/>
          </a:prstGeom>
          <a:noFill/>
          <a:ln>
            <a:noFill/>
          </a:ln>
        </p:spPr>
      </p:pic>
      <p:pic>
        <p:nvPicPr>
          <p:cNvPr id="394" name="Google Shape;394;g834a934871_1_16"/>
          <p:cNvPicPr preferRelativeResize="0"/>
          <p:nvPr/>
        </p:nvPicPr>
        <p:blipFill rotWithShape="1">
          <a:blip r:embed="rId4">
            <a:alphaModFix/>
          </a:blip>
          <a:srcRect/>
          <a:stretch/>
        </p:blipFill>
        <p:spPr>
          <a:xfrm>
            <a:off x="5083425" y="2126750"/>
            <a:ext cx="2229050" cy="2229050"/>
          </a:xfrm>
          <a:prstGeom prst="rect">
            <a:avLst/>
          </a:prstGeom>
          <a:noFill/>
          <a:ln>
            <a:noFill/>
          </a:ln>
        </p:spPr>
      </p:pic>
      <p:pic>
        <p:nvPicPr>
          <p:cNvPr id="11" name="Google Shape;286;g7fbf7171b0_1_0" descr="Three stick figure children tumbling">
            <a:extLst>
              <a:ext uri="{FF2B5EF4-FFF2-40B4-BE49-F238E27FC236}">
                <a16:creationId xmlns:a16="http://schemas.microsoft.com/office/drawing/2014/main" id="{C30DFD30-8BA6-4C95-B343-CADCC6824C8E}"/>
              </a:ext>
            </a:extLst>
          </p:cNvPr>
          <p:cNvPicPr preferRelativeResize="0">
            <a:picLocks noChangeAspect="1"/>
          </p:cNvPicPr>
          <p:nvPr/>
        </p:nvPicPr>
        <p:blipFill rotWithShape="1">
          <a:blip r:embed="rId5">
            <a:alphaModFix/>
          </a:blip>
          <a:srcRect/>
          <a:stretch/>
        </p:blipFill>
        <p:spPr>
          <a:xfrm>
            <a:off x="7510966" y="184424"/>
            <a:ext cx="1373806" cy="109728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g834a934871_1_32"/>
          <p:cNvSpPr txBox="1">
            <a:spLocks noGrp="1"/>
          </p:cNvSpPr>
          <p:nvPr>
            <p:ph type="title"/>
          </p:nvPr>
        </p:nvSpPr>
        <p:spPr>
          <a:xfrm>
            <a:off x="370704" y="65265"/>
            <a:ext cx="4609070" cy="1380476"/>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dirty="0"/>
              <a:t>Discuss</a:t>
            </a:r>
            <a:endParaRPr dirty="0"/>
          </a:p>
        </p:txBody>
      </p:sp>
      <p:pic>
        <p:nvPicPr>
          <p:cNvPr id="401" name="Google Shape;401;g834a934871_1_32"/>
          <p:cNvPicPr preferRelativeResize="0">
            <a:picLocks noGrp="1" noChangeAspect="1"/>
          </p:cNvPicPr>
          <p:nvPr>
            <p:ph type="body" idx="1"/>
          </p:nvPr>
        </p:nvPicPr>
        <p:blipFill>
          <a:blip r:embed="rId3"/>
          <a:srcRect/>
          <a:stretch/>
        </p:blipFill>
        <p:spPr>
          <a:xfrm>
            <a:off x="7754844" y="215253"/>
            <a:ext cx="1171099" cy="1097280"/>
          </a:xfrm>
          <a:prstGeom prst="rect">
            <a:avLst/>
          </a:prstGeom>
          <a:noFill/>
          <a:ln>
            <a:noFill/>
          </a:ln>
        </p:spPr>
      </p:pic>
      <p:sp>
        <p:nvSpPr>
          <p:cNvPr id="400" name="Google Shape;400;g834a934871_1_32"/>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32</a:t>
            </a:fld>
            <a:endParaRPr sz="900">
              <a:solidFill>
                <a:srgbClr val="00A5A6"/>
              </a:solidFill>
            </a:endParaRPr>
          </a:p>
        </p:txBody>
      </p:sp>
      <p:sp>
        <p:nvSpPr>
          <p:cNvPr id="402" name="Google Shape;402;g834a934871_1_32"/>
          <p:cNvSpPr txBox="1"/>
          <p:nvPr/>
        </p:nvSpPr>
        <p:spPr>
          <a:xfrm>
            <a:off x="163072" y="1312533"/>
            <a:ext cx="8573155" cy="344481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600"/>
              </a:spcBef>
              <a:spcAft>
                <a:spcPts val="0"/>
              </a:spcAft>
              <a:buClr>
                <a:srgbClr val="000000"/>
              </a:buClr>
              <a:buSzPts val="1800"/>
              <a:buFont typeface="Arial"/>
              <a:buNone/>
            </a:pPr>
            <a:r>
              <a:rPr lang="en-US" sz="2000" b="1" i="0" u="none" strike="noStrike" cap="none" dirty="0">
                <a:solidFill>
                  <a:srgbClr val="00A5A6"/>
                </a:solidFill>
                <a:latin typeface="Arial"/>
                <a:ea typeface="Arial"/>
                <a:cs typeface="Arial"/>
                <a:sym typeface="Arial"/>
              </a:rPr>
              <a:t>Does your age or maturity make a difference in the role you should have in making decisions about your family?</a:t>
            </a:r>
          </a:p>
          <a:p>
            <a:pPr marL="0" marR="0" lvl="0" indent="0" algn="l" rtl="0">
              <a:lnSpc>
                <a:spcPct val="100000"/>
              </a:lnSpc>
              <a:spcBef>
                <a:spcPts val="600"/>
              </a:spcBef>
              <a:spcAft>
                <a:spcPts val="0"/>
              </a:spcAft>
              <a:buClr>
                <a:srgbClr val="000000"/>
              </a:buClr>
              <a:buSzPts val="1800"/>
              <a:buFont typeface="Arial"/>
              <a:buNone/>
            </a:pPr>
            <a:endParaRPr lang="en-US" sz="20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r>
              <a:rPr lang="en-US" sz="2000" b="1" i="0" u="none" strike="noStrike" cap="none" dirty="0">
                <a:solidFill>
                  <a:srgbClr val="00A5A6"/>
                </a:solidFill>
                <a:latin typeface="Arial"/>
                <a:ea typeface="Arial"/>
                <a:cs typeface="Arial"/>
                <a:sym typeface="Arial"/>
              </a:rPr>
              <a:t>What are some of the decisions you are involved in with your family?</a:t>
            </a:r>
            <a:endParaRPr sz="20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endParaRPr sz="20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r>
              <a:rPr lang="en-US" sz="2000" b="1" i="0" u="none" strike="noStrike" cap="none" dirty="0">
                <a:solidFill>
                  <a:srgbClr val="00A5A6"/>
                </a:solidFill>
                <a:latin typeface="Arial"/>
                <a:ea typeface="Arial"/>
                <a:cs typeface="Arial"/>
                <a:sym typeface="Arial"/>
              </a:rPr>
              <a:t>What do you like about the way decisions are made in your family?</a:t>
            </a:r>
            <a:endParaRPr sz="20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endParaRPr sz="20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r>
              <a:rPr lang="en-US" sz="2000" b="1" i="0" u="none" strike="noStrike" cap="none" dirty="0">
                <a:solidFill>
                  <a:srgbClr val="00A5A6"/>
                </a:solidFill>
                <a:latin typeface="Arial"/>
                <a:ea typeface="Arial"/>
                <a:cs typeface="Arial"/>
                <a:sym typeface="Arial"/>
              </a:rPr>
              <a:t>What are some things you could do to have a greater role in decision making?</a:t>
            </a:r>
            <a:endParaRPr sz="2000" b="1" i="0" u="none" strike="noStrike" cap="none" dirty="0">
              <a:solidFill>
                <a:srgbClr val="00A5A6"/>
              </a:solidFill>
              <a:latin typeface="Arial"/>
              <a:ea typeface="Arial"/>
              <a:cs typeface="Arial"/>
              <a:sym typeface="Arial"/>
            </a:endParaRP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pic>
        <p:nvPicPr>
          <p:cNvPr id="407" name="Google Shape;407;g7fbf7171b0_1_93"/>
          <p:cNvPicPr preferRelativeResize="0"/>
          <p:nvPr/>
        </p:nvPicPr>
        <p:blipFill rotWithShape="1">
          <a:blip r:embed="rId3">
            <a:alphaModFix/>
          </a:blip>
          <a:srcRect/>
          <a:stretch/>
        </p:blipFill>
        <p:spPr>
          <a:xfrm>
            <a:off x="2319800" y="2283047"/>
            <a:ext cx="3855051" cy="2225225"/>
          </a:xfrm>
          <a:prstGeom prst="rect">
            <a:avLst/>
          </a:prstGeom>
          <a:noFill/>
          <a:ln>
            <a:noFill/>
          </a:ln>
        </p:spPr>
      </p:pic>
      <p:pic>
        <p:nvPicPr>
          <p:cNvPr id="410" name="Google Shape;410;g7fbf7171b0_1_93"/>
          <p:cNvPicPr preferRelativeResize="0">
            <a:picLocks noGrp="1" noChangeAspect="1"/>
          </p:cNvPicPr>
          <p:nvPr>
            <p:ph type="body" idx="1"/>
          </p:nvPr>
        </p:nvPicPr>
        <p:blipFill>
          <a:blip r:embed="rId4"/>
          <a:srcRect/>
          <a:stretch/>
        </p:blipFill>
        <p:spPr>
          <a:xfrm>
            <a:off x="7787980" y="162976"/>
            <a:ext cx="1097280" cy="1028115"/>
          </a:xfrm>
          <a:prstGeom prst="rect">
            <a:avLst/>
          </a:prstGeom>
          <a:noFill/>
          <a:ln>
            <a:noFill/>
          </a:ln>
        </p:spPr>
      </p:pic>
      <p:sp>
        <p:nvSpPr>
          <p:cNvPr id="408" name="Google Shape;408;g7fbf7171b0_1_93"/>
          <p:cNvSpPr txBox="1">
            <a:spLocks noGrp="1"/>
          </p:cNvSpPr>
          <p:nvPr>
            <p:ph type="sldNum" idx="12"/>
          </p:nvPr>
        </p:nvSpPr>
        <p:spPr>
          <a:xfrm>
            <a:off x="163072" y="4669698"/>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33</a:t>
            </a:fld>
            <a:endParaRPr sz="900">
              <a:solidFill>
                <a:srgbClr val="00A5A6"/>
              </a:solidFill>
            </a:endParaRPr>
          </a:p>
        </p:txBody>
      </p:sp>
      <p:sp>
        <p:nvSpPr>
          <p:cNvPr id="409" name="Google Shape;409;g7fbf7171b0_1_93"/>
          <p:cNvSpPr txBox="1">
            <a:spLocks noGrp="1"/>
          </p:cNvSpPr>
          <p:nvPr>
            <p:ph type="body" idx="2"/>
          </p:nvPr>
        </p:nvSpPr>
        <p:spPr>
          <a:xfrm>
            <a:off x="571100" y="4669700"/>
            <a:ext cx="7940400" cy="232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700" b="0">
                <a:solidFill>
                  <a:schemeClr val="dk1"/>
                </a:solidFill>
              </a:rPr>
              <a:t>(Adapted from Compasito: Manual on Human Rights Education for Children, edited and co-written by Nancy Flowers. Council of Europe, 2nd edition, January 2009. Activity 37, p. 193.) </a:t>
            </a:r>
            <a:endParaRPr sz="700" b="0">
              <a:solidFill>
                <a:schemeClr val="dk1"/>
              </a:solidFill>
            </a:endParaRPr>
          </a:p>
          <a:p>
            <a:pPr marL="0" lvl="0" indent="0" algn="l" rtl="0">
              <a:lnSpc>
                <a:spcPct val="100000"/>
              </a:lnSpc>
              <a:spcBef>
                <a:spcPts val="600"/>
              </a:spcBef>
              <a:spcAft>
                <a:spcPts val="0"/>
              </a:spcAft>
              <a:buClr>
                <a:schemeClr val="dk1"/>
              </a:buClr>
              <a:buSzPts val="1100"/>
              <a:buFont typeface="Arial"/>
              <a:buNone/>
            </a:pPr>
            <a:endParaRPr sz="1000"/>
          </a:p>
        </p:txBody>
      </p:sp>
      <p:sp>
        <p:nvSpPr>
          <p:cNvPr id="411" name="Google Shape;411;g7fbf7171b0_1_93"/>
          <p:cNvSpPr txBox="1"/>
          <p:nvPr/>
        </p:nvSpPr>
        <p:spPr>
          <a:xfrm>
            <a:off x="711771" y="236306"/>
            <a:ext cx="6660103" cy="214196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1800"/>
              <a:buFont typeface="Arial"/>
              <a:buNone/>
            </a:pPr>
            <a:r>
              <a:rPr lang="en-US" sz="2400" b="1" i="0" u="none" strike="noStrike" cap="none" dirty="0">
                <a:solidFill>
                  <a:srgbClr val="00A5A6"/>
                </a:solidFill>
                <a:latin typeface="Arial"/>
                <a:ea typeface="Arial"/>
                <a:cs typeface="Arial"/>
                <a:sym typeface="Arial"/>
              </a:rPr>
              <a:t>Even though you might be ready to make such decisions for yourself and perhaps for your own family someday, why is it generally a good idea to consult your parents and other helpful adults who care about you?</a:t>
            </a:r>
            <a:endParaRPr sz="24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endParaRPr sz="20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endParaRPr sz="2000" b="1" i="0" u="none" strike="noStrike" cap="none" dirty="0">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800"/>
              <a:buFont typeface="Arial"/>
              <a:buNone/>
            </a:pPr>
            <a:endParaRPr sz="2000" b="1" i="0" u="none" strike="noStrike" cap="none" dirty="0">
              <a:solidFill>
                <a:srgbClr val="00A5A6"/>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2000" b="1" i="0" u="none" strike="noStrike" cap="none" dirty="0">
              <a:solidFill>
                <a:srgbClr val="00A5A6"/>
              </a:solidFill>
              <a:latin typeface="Arial"/>
              <a:ea typeface="Arial"/>
              <a:cs typeface="Arial"/>
              <a:sym typeface="Arial"/>
            </a:endParaRPr>
          </a:p>
        </p:txBody>
      </p:sp>
      <p:sp>
        <p:nvSpPr>
          <p:cNvPr id="412" name="Google Shape;412;g7fbf7171b0_1_93"/>
          <p:cNvSpPr txBox="1"/>
          <p:nvPr/>
        </p:nvSpPr>
        <p:spPr>
          <a:xfrm>
            <a:off x="4486150" y="4174375"/>
            <a:ext cx="1481100" cy="333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sng" strike="noStrike" cap="none">
                <a:solidFill>
                  <a:schemeClr val="dk1"/>
                </a:solidFill>
                <a:latin typeface="Arial"/>
                <a:ea typeface="Arial"/>
                <a:cs typeface="Arial"/>
                <a:sym typeface="Arial"/>
                <a:hlinkClick r:id="rId5"/>
              </a:rPr>
              <a:t>http://clipart-library.com/</a:t>
            </a:r>
            <a:endParaRPr sz="800" b="0" i="0" u="none" strike="noStrike" cap="none">
              <a:solidFill>
                <a:srgbClr val="000000"/>
              </a:solidFill>
              <a:latin typeface="Arial"/>
              <a:ea typeface="Arial"/>
              <a:cs typeface="Arial"/>
              <a:sym typeface="Arial"/>
            </a:endParaRPr>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22"/>
          <p:cNvSpPr txBox="1">
            <a:spLocks noGrp="1"/>
          </p:cNvSpPr>
          <p:nvPr>
            <p:ph type="title"/>
          </p:nvPr>
        </p:nvSpPr>
        <p:spPr>
          <a:xfrm>
            <a:off x="500440" y="19851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Conclusion</a:t>
            </a:r>
            <a:endParaRPr dirty="0"/>
          </a:p>
        </p:txBody>
      </p:sp>
      <p:pic>
        <p:nvPicPr>
          <p:cNvPr id="418" name="Google Shape;418;p22" descr="Four stick children holding stars"/>
          <p:cNvPicPr preferRelativeResize="0">
            <a:picLocks noGrp="1" noChangeAspect="1"/>
          </p:cNvPicPr>
          <p:nvPr>
            <p:ph type="body" idx="1"/>
          </p:nvPr>
        </p:nvPicPr>
        <p:blipFill rotWithShape="1">
          <a:blip r:embed="rId3">
            <a:alphaModFix/>
          </a:blip>
          <a:srcRect/>
          <a:stretch/>
        </p:blipFill>
        <p:spPr>
          <a:xfrm>
            <a:off x="7608194" y="186899"/>
            <a:ext cx="1280160" cy="1024176"/>
          </a:xfrm>
          <a:prstGeom prst="rect">
            <a:avLst/>
          </a:prstGeom>
          <a:noFill/>
          <a:ln>
            <a:noFill/>
          </a:ln>
        </p:spPr>
      </p:pic>
      <p:sp>
        <p:nvSpPr>
          <p:cNvPr id="419" name="Google Shape;419;p2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34</a:t>
            </a:fld>
            <a:endParaRPr sz="900">
              <a:solidFill>
                <a:srgbClr val="00A5A6"/>
              </a:solidFill>
            </a:endParaRPr>
          </a:p>
        </p:txBody>
      </p:sp>
      <p:pic>
        <p:nvPicPr>
          <p:cNvPr id="420" name="Google Shape;420;p22"/>
          <p:cNvPicPr preferRelativeResize="0">
            <a:picLocks noChangeAspect="1"/>
          </p:cNvPicPr>
          <p:nvPr/>
        </p:nvPicPr>
        <p:blipFill rotWithShape="1">
          <a:blip r:embed="rId4"/>
          <a:srcRect/>
          <a:stretch/>
        </p:blipFill>
        <p:spPr>
          <a:xfrm>
            <a:off x="3400976" y="373067"/>
            <a:ext cx="3108964" cy="4507703"/>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3"/>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a:t>
            </a:r>
            <a:endParaRPr/>
          </a:p>
        </p:txBody>
      </p:sp>
      <p:sp>
        <p:nvSpPr>
          <p:cNvPr id="426" name="Google Shape;426;p23"/>
          <p:cNvSpPr txBox="1">
            <a:spLocks noGrp="1"/>
          </p:cNvSpPr>
          <p:nvPr>
            <p:ph type="body" idx="1"/>
          </p:nvPr>
        </p:nvSpPr>
        <p:spPr>
          <a:xfrm>
            <a:off x="877487" y="1524000"/>
            <a:ext cx="7304100" cy="3108600"/>
          </a:xfrm>
          <a:prstGeom prst="rect">
            <a:avLst/>
          </a:prstGeom>
          <a:noFill/>
          <a:ln>
            <a:noFill/>
          </a:ln>
        </p:spPr>
        <p:txBody>
          <a:bodyPr spcFirstLastPara="1" wrap="square" lIns="91425" tIns="91425" rIns="91425" bIns="91425" anchor="t" anchorCtr="0">
            <a:normAutofit/>
          </a:bodyPr>
          <a:lstStyle/>
          <a:p>
            <a:pPr>
              <a:spcBef>
                <a:spcPts val="600"/>
              </a:spcBef>
            </a:pPr>
            <a:r>
              <a:rPr lang="en-US" dirty="0"/>
              <a:t>Share the story with your family about </a:t>
            </a:r>
            <a:r>
              <a:rPr lang="en-US" dirty="0" err="1"/>
              <a:t>Balkissa</a:t>
            </a:r>
            <a:r>
              <a:rPr lang="en-US" dirty="0"/>
              <a:t>, the girl who said “no” to marriage.</a:t>
            </a:r>
            <a:endParaRPr dirty="0"/>
          </a:p>
          <a:p>
            <a:pPr marL="0" indent="0">
              <a:spcBef>
                <a:spcPts val="600"/>
              </a:spcBef>
              <a:buNone/>
            </a:pPr>
            <a:endParaRPr dirty="0"/>
          </a:p>
          <a:p>
            <a:pPr>
              <a:spcBef>
                <a:spcPts val="600"/>
              </a:spcBef>
            </a:pPr>
            <a:r>
              <a:rPr lang="en-US" dirty="0"/>
              <a:t>Discuss with your family how you might have more opportunities to help make family decisions</a:t>
            </a:r>
            <a:endParaRPr dirty="0"/>
          </a:p>
          <a:p>
            <a:pPr marL="457200" lvl="0" indent="0" algn="l" rtl="0">
              <a:lnSpc>
                <a:spcPct val="100000"/>
              </a:lnSpc>
              <a:spcBef>
                <a:spcPts val="600"/>
              </a:spcBef>
              <a:spcAft>
                <a:spcPts val="0"/>
              </a:spcAft>
              <a:buNone/>
            </a:pPr>
            <a:r>
              <a:rPr lang="en-US" dirty="0"/>
              <a:t> </a:t>
            </a:r>
            <a:endParaRPr dirty="0"/>
          </a:p>
        </p:txBody>
      </p:sp>
      <p:pic>
        <p:nvPicPr>
          <p:cNvPr id="427" name="Google Shape;427;p23"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109844" y="227645"/>
            <a:ext cx="1708500" cy="1217100"/>
          </a:xfrm>
          <a:prstGeom prst="rect">
            <a:avLst/>
          </a:prstGeom>
          <a:noFill/>
          <a:ln>
            <a:noFill/>
          </a:ln>
        </p:spPr>
      </p:pic>
      <p:sp>
        <p:nvSpPr>
          <p:cNvPr id="428" name="Google Shape;428;p23"/>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35</a:t>
            </a:fld>
            <a:endParaRPr sz="900">
              <a:solidFill>
                <a:srgbClr val="00A5A6"/>
              </a:solidFill>
            </a:endParaRPr>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855988605"/>
              </p:ext>
            </p:extLst>
          </p:nvPr>
        </p:nvGraphicFramePr>
        <p:xfrm>
          <a:off x="869148" y="1587964"/>
          <a:ext cx="7772400" cy="1920240"/>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1800"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2881098" y="291285"/>
            <a:ext cx="3381803" cy="4560930"/>
          </a:xfrm>
          <a:prstGeom prst="rect">
            <a:avLst/>
          </a:prstGeom>
          <a:ln>
            <a:solidFill>
              <a:schemeClr val="tx1"/>
            </a:solidFill>
          </a:ln>
        </p:spPr>
      </p:pic>
    </p:spTree>
    <p:extLst>
      <p:ext uri="{BB962C8B-B14F-4D97-AF65-F5344CB8AC3E}">
        <p14:creationId xmlns:p14="http://schemas.microsoft.com/office/powerpoint/2010/main" val="2360366513"/>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159"/>
        <p:cNvGrpSpPr/>
        <p:nvPr/>
      </p:nvGrpSpPr>
      <p:grpSpPr>
        <a:xfrm>
          <a:off x="0" y="0"/>
          <a:ext cx="0" cy="0"/>
          <a:chOff x="0" y="0"/>
          <a:chExt cx="0" cy="0"/>
        </a:xfrm>
      </p:grpSpPr>
      <p:sp>
        <p:nvSpPr>
          <p:cNvPr id="160" name="Google Shape;160;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dirty="0">
                <a:solidFill>
                  <a:srgbClr val="F2D254"/>
                </a:solidFill>
              </a:rPr>
              <a:t>Family</a:t>
            </a:r>
            <a:br>
              <a:rPr lang="en-US" dirty="0">
                <a:solidFill>
                  <a:srgbClr val="F2D254"/>
                </a:solidFill>
              </a:rPr>
            </a:br>
            <a:r>
              <a:rPr lang="en-US" dirty="0">
                <a:solidFill>
                  <a:srgbClr val="F2D254"/>
                </a:solidFill>
              </a:rPr>
              <a:t>A Beautiful Thing</a:t>
            </a:r>
            <a:br>
              <a:rPr lang="en-US" sz="2800" dirty="0">
                <a:solidFill>
                  <a:srgbClr val="F2D254"/>
                </a:solidFill>
              </a:rPr>
            </a:br>
            <a:br>
              <a:rPr lang="en-US" sz="2800" dirty="0">
                <a:solidFill>
                  <a:srgbClr val="F2D254"/>
                </a:solidFill>
              </a:rPr>
            </a:br>
            <a:r>
              <a:rPr lang="en-US" sz="2800" dirty="0">
                <a:solidFill>
                  <a:srgbClr val="F2D254"/>
                </a:solidFill>
              </a:rPr>
              <a:t>Lesson 4B</a:t>
            </a:r>
            <a:endParaRPr dirty="0">
              <a:solidFill>
                <a:srgbClr val="F2D254"/>
              </a:solidFill>
            </a:endParaRPr>
          </a:p>
        </p:txBody>
      </p:sp>
      <p:pic>
        <p:nvPicPr>
          <p:cNvPr id="161" name="Google Shape;161;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162" name="Google Shape;162;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326BC5D9-7331-4C29-B819-DD048D2ABD2E}"/>
              </a:ext>
            </a:extLst>
          </p:cNvPr>
          <p:cNvSpPr txBox="1">
            <a:spLocks/>
          </p:cNvSpPr>
          <p:nvPr/>
        </p:nvSpPr>
        <p:spPr>
          <a:xfrm>
            <a:off x="0" y="421243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3200" b="1" i="0" u="none" strike="noStrike" kern="0" cap="none" spc="0" normalizeH="0" baseline="0" noProof="0" dirty="0">
                <a:ln>
                  <a:noFill/>
                </a:ln>
                <a:solidFill>
                  <a:srgbClr val="F2D254"/>
                </a:solidFill>
                <a:effectLst/>
                <a:uLnTx/>
                <a:uFillTx/>
                <a:latin typeface="Arial"/>
                <a:cs typeface="Arial"/>
                <a:sym typeface="Arial"/>
              </a:rPr>
              <a:t>Right to Marriage and Family</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3037055" y="432625"/>
            <a:ext cx="3069889" cy="4278249"/>
          </a:xfrm>
          <a:prstGeom prst="rect">
            <a:avLst/>
          </a:prstGeom>
          <a:ln>
            <a:solidFill>
              <a:schemeClr val="tx1"/>
            </a:solidFill>
          </a:ln>
        </p:spPr>
      </p:pic>
    </p:spTree>
    <p:extLst>
      <p:ext uri="{BB962C8B-B14F-4D97-AF65-F5344CB8AC3E}">
        <p14:creationId xmlns:p14="http://schemas.microsoft.com/office/powerpoint/2010/main" val="4197716115"/>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1855066" y="324463"/>
            <a:ext cx="5433869" cy="4572000"/>
          </a:xfrm>
          <a:prstGeom prst="rect">
            <a:avLst/>
          </a:prstGeom>
          <a:ln>
            <a:solidFill>
              <a:schemeClr val="tx1"/>
            </a:solidFill>
          </a:ln>
        </p:spPr>
      </p:pic>
    </p:spTree>
    <p:extLst>
      <p:ext uri="{BB962C8B-B14F-4D97-AF65-F5344CB8AC3E}">
        <p14:creationId xmlns:p14="http://schemas.microsoft.com/office/powerpoint/2010/main" val="2657934827"/>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4" name="Google Shape;214;g7341992463_0_180"/>
          <p:cNvSpPr txBox="1">
            <a:spLocks noGrp="1"/>
          </p:cNvSpPr>
          <p:nvPr>
            <p:ph type="title"/>
          </p:nvPr>
        </p:nvSpPr>
        <p:spPr>
          <a:xfrm>
            <a:off x="640549" y="530359"/>
            <a:ext cx="7666500" cy="914400"/>
          </a:xfrm>
          <a:prstGeom prst="rect">
            <a:avLst/>
          </a:prstGeom>
          <a:noFill/>
          <a:ln>
            <a:noFill/>
          </a:ln>
        </p:spPr>
        <p:txBody>
          <a:bodyPr spcFirstLastPara="1" wrap="square" lIns="91425" tIns="91425" rIns="91425" bIns="91425" anchor="ctr" anchorCtr="0">
            <a:noAutofit/>
          </a:bodyPr>
          <a:lstStyle/>
          <a:p>
            <a:pPr lvl="0">
              <a:buSzPts val="3600"/>
            </a:pPr>
            <a:r>
              <a:rPr lang="en-US" sz="2400" dirty="0"/>
              <a:t>Universal Declaration of Human Rights</a:t>
            </a:r>
            <a:br>
              <a:rPr lang="en-US" sz="2400" dirty="0"/>
            </a:br>
            <a:r>
              <a:rPr lang="en-US" sz="3200" dirty="0"/>
              <a:t>Article 16</a:t>
            </a:r>
            <a:endParaRPr sz="2400" dirty="0"/>
          </a:p>
        </p:txBody>
      </p:sp>
      <p:sp>
        <p:nvSpPr>
          <p:cNvPr id="215" name="Google Shape;215;g7341992463_0_180"/>
          <p:cNvSpPr txBox="1">
            <a:spLocks noGrp="1"/>
          </p:cNvSpPr>
          <p:nvPr>
            <p:ph type="body" idx="1"/>
          </p:nvPr>
        </p:nvSpPr>
        <p:spPr>
          <a:xfrm>
            <a:off x="1103012" y="1520950"/>
            <a:ext cx="4598100" cy="3108600"/>
          </a:xfrm>
          <a:prstGeom prst="rect">
            <a:avLst/>
          </a:prstGeom>
          <a:noFill/>
          <a:ln>
            <a:noFill/>
          </a:ln>
        </p:spPr>
        <p:txBody>
          <a:bodyPr spcFirstLastPara="1" wrap="square" lIns="91425" tIns="91425" rIns="91425" bIns="91425" anchor="ctr" anchorCtr="0">
            <a:noAutofit/>
          </a:bodyPr>
          <a:lstStyle/>
          <a:p>
            <a:pPr marL="101600" lvl="0" indent="0">
              <a:spcBef>
                <a:spcPts val="600"/>
              </a:spcBef>
              <a:buSzPts val="2000"/>
              <a:buNone/>
            </a:pPr>
            <a:r>
              <a:rPr lang="en-US" sz="1600" b="0" dirty="0"/>
              <a:t>1. Men and women of full age . . . have the right to marry and to found a family. They are entitled to equal rights during marriage and at its dissolution.</a:t>
            </a:r>
          </a:p>
          <a:p>
            <a:pPr marL="101600" lvl="0" indent="0">
              <a:spcBef>
                <a:spcPts val="600"/>
              </a:spcBef>
              <a:buSzPts val="2000"/>
              <a:buNone/>
            </a:pPr>
            <a:r>
              <a:rPr lang="en-US" sz="1600" b="0" dirty="0"/>
              <a:t>2. Marriage shall be entered into only with the free and full consent of the intending spouses.</a:t>
            </a:r>
          </a:p>
          <a:p>
            <a:pPr marL="101600" lvl="0" indent="0">
              <a:spcBef>
                <a:spcPts val="600"/>
              </a:spcBef>
              <a:buSzPts val="2000"/>
              <a:buNone/>
            </a:pPr>
            <a:r>
              <a:rPr lang="en-US" sz="1600" b="0" dirty="0"/>
              <a:t>3. The family is the natural and fundamental group unit of society and is entitled to protection by society and the State.</a:t>
            </a:r>
            <a:endParaRPr sz="1600" b="0" dirty="0"/>
          </a:p>
        </p:txBody>
      </p:sp>
      <p:pic>
        <p:nvPicPr>
          <p:cNvPr id="213" name="Google Shape;213;g7341992463_0_180"/>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11" name="Google Shape;211;g7341992463_0_18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42</a:t>
            </a:fld>
            <a:endParaRPr/>
          </a:p>
        </p:txBody>
      </p:sp>
      <p:sp>
        <p:nvSpPr>
          <p:cNvPr id="8" name="Google Shape;184;g82d376985f_0_37">
            <a:extLst>
              <a:ext uri="{FF2B5EF4-FFF2-40B4-BE49-F238E27FC236}">
                <a16:creationId xmlns:a16="http://schemas.microsoft.com/office/drawing/2014/main" id="{84DA2ACE-EAEB-43EC-B812-01A3DD81404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73EFEE20-55DB-4AFB-B6C1-6F6AF68763D9}"/>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4" name="Google Shape;214;g7341992463_0_180"/>
          <p:cNvSpPr txBox="1">
            <a:spLocks noGrp="1"/>
          </p:cNvSpPr>
          <p:nvPr>
            <p:ph type="title"/>
          </p:nvPr>
        </p:nvSpPr>
        <p:spPr>
          <a:xfrm>
            <a:off x="640549" y="530359"/>
            <a:ext cx="7666500" cy="914400"/>
          </a:xfrm>
          <a:prstGeom prst="rect">
            <a:avLst/>
          </a:prstGeom>
          <a:noFill/>
          <a:ln>
            <a:noFill/>
          </a:ln>
        </p:spPr>
        <p:txBody>
          <a:bodyPr spcFirstLastPara="1" wrap="square" lIns="91425" tIns="91425" rIns="91425" bIns="91425" anchor="ctr" anchorCtr="0">
            <a:noAutofit/>
          </a:bodyPr>
          <a:lstStyle/>
          <a:p>
            <a:pPr lvl="0">
              <a:buSzPts val="3600"/>
            </a:pPr>
            <a:r>
              <a:rPr lang="en-US" sz="2000" dirty="0"/>
              <a:t>Universal Declaration of Human Rights</a:t>
            </a:r>
            <a:br>
              <a:rPr lang="en-US" sz="2000" dirty="0"/>
            </a:br>
            <a:r>
              <a:rPr lang="en-US" sz="2800" dirty="0"/>
              <a:t>Article 16 (Simplified)</a:t>
            </a:r>
            <a:endParaRPr sz="2000" dirty="0"/>
          </a:p>
        </p:txBody>
      </p:sp>
      <p:sp>
        <p:nvSpPr>
          <p:cNvPr id="215" name="Google Shape;215;g7341992463_0_180"/>
          <p:cNvSpPr txBox="1">
            <a:spLocks noGrp="1"/>
          </p:cNvSpPr>
          <p:nvPr>
            <p:ph type="body" idx="1"/>
          </p:nvPr>
        </p:nvSpPr>
        <p:spPr>
          <a:xfrm>
            <a:off x="961119" y="1520950"/>
            <a:ext cx="5138038" cy="3108600"/>
          </a:xfrm>
          <a:prstGeom prst="rect">
            <a:avLst/>
          </a:prstGeom>
          <a:noFill/>
          <a:ln>
            <a:noFill/>
          </a:ln>
        </p:spPr>
        <p:txBody>
          <a:bodyPr spcFirstLastPara="1" wrap="square" lIns="91425" tIns="91425" rIns="91425" bIns="91425" anchor="ctr" anchorCtr="0">
            <a:noAutofit/>
          </a:bodyPr>
          <a:lstStyle/>
          <a:p>
            <a:pPr marL="444500" lvl="0">
              <a:spcBef>
                <a:spcPts val="600"/>
              </a:spcBef>
              <a:buSzPts val="2000"/>
              <a:buFont typeface="+mj-lt"/>
              <a:buAutoNum type="arabicPeriod"/>
            </a:pPr>
            <a:r>
              <a:rPr lang="en-US" sz="2000" b="0" dirty="0"/>
              <a:t>Every adult has the right to marry and have a family if they wish. Men and women have the same rights when they are married, and when they are separated.</a:t>
            </a:r>
          </a:p>
          <a:p>
            <a:pPr marL="444500" lvl="0">
              <a:spcBef>
                <a:spcPts val="600"/>
              </a:spcBef>
              <a:buSzPts val="2000"/>
              <a:buFont typeface="+mj-lt"/>
              <a:buAutoNum type="arabicPeriod"/>
            </a:pPr>
            <a:r>
              <a:rPr lang="en-US" sz="2000" b="0" dirty="0"/>
              <a:t>No one can force you to get married.</a:t>
            </a:r>
          </a:p>
          <a:p>
            <a:pPr marL="444500" lvl="0">
              <a:spcBef>
                <a:spcPts val="600"/>
              </a:spcBef>
              <a:buSzPts val="2000"/>
              <a:buFont typeface="+mj-lt"/>
              <a:buAutoNum type="arabicPeriod"/>
            </a:pPr>
            <a:r>
              <a:rPr lang="en-US" sz="2000" b="0" dirty="0"/>
              <a:t>The family is the most important unit of society and should be protected.</a:t>
            </a:r>
            <a:endParaRPr sz="2000" b="0" dirty="0"/>
          </a:p>
        </p:txBody>
      </p:sp>
      <p:pic>
        <p:nvPicPr>
          <p:cNvPr id="213" name="Google Shape;213;g7341992463_0_180"/>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11" name="Google Shape;211;g7341992463_0_18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43</a:t>
            </a:fld>
            <a:endParaRPr/>
          </a:p>
        </p:txBody>
      </p:sp>
      <p:sp>
        <p:nvSpPr>
          <p:cNvPr id="8" name="Google Shape;184;g82d376985f_0_37">
            <a:extLst>
              <a:ext uri="{FF2B5EF4-FFF2-40B4-BE49-F238E27FC236}">
                <a16:creationId xmlns:a16="http://schemas.microsoft.com/office/drawing/2014/main" id="{1E9F3047-193D-4499-82A8-523AF6CC569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1762A6BC-5391-46F9-A162-257383606B16}"/>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097777783"/>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400" dirty="0"/>
            </a:br>
            <a:r>
              <a:rPr lang="en-US" sz="3200" dirty="0"/>
              <a:t>Article 5</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145772" y="1506120"/>
            <a:ext cx="4781711" cy="3372740"/>
          </a:xfrm>
        </p:spPr>
        <p:txBody>
          <a:bodyPr anchor="ctr">
            <a:noAutofit/>
          </a:bodyPr>
          <a:lstStyle/>
          <a:p>
            <a:pPr marL="114300" indent="0">
              <a:lnSpc>
                <a:spcPct val="120000"/>
              </a:lnSpc>
              <a:buNone/>
            </a:pPr>
            <a:r>
              <a:rPr lang="en-US" sz="1600" b="0" dirty="0"/>
              <a:t>States Parties shall respect the responsibilities, rights and duties of parents or, where applicable, the members of the extended family or community as provided for by local custom, legal guardians or other persons legally responsible for the child, to provide, in a manner consistent with the evolving  capacities of the child, appropriate direction and guidance in the exercise by the child of the rights recognized in the present Convention.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24;g833fd71cff_0_87">
            <a:extLst>
              <a:ext uri="{FF2B5EF4-FFF2-40B4-BE49-F238E27FC236}">
                <a16:creationId xmlns:a16="http://schemas.microsoft.com/office/drawing/2014/main" id="{971BBB51-5D1F-4604-A065-FBE475C415F2}"/>
              </a:ext>
            </a:extLst>
          </p:cNvPr>
          <p:cNvPicPr preferRelativeResize="0">
            <a:picLocks noChangeAspect="1"/>
          </p:cNvPicPr>
          <p:nvPr/>
        </p:nvPicPr>
        <p:blipFill>
          <a:blip r:embed="rId3"/>
          <a:srcRect/>
          <a:stretch/>
        </p:blipFill>
        <p:spPr>
          <a:xfrm>
            <a:off x="6019125" y="2360908"/>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B2174164-BAC7-4FF0-A952-36876FF149F3}"/>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5E705B95-3D7A-4275-B5BC-77612E41AB08}"/>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151909731"/>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400" dirty="0"/>
            </a:br>
            <a:r>
              <a:rPr lang="en-US" sz="3200" dirty="0"/>
              <a:t>Article 5 (Abbreviated)</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061248" y="1506120"/>
            <a:ext cx="4781711" cy="3372740"/>
          </a:xfrm>
        </p:spPr>
        <p:txBody>
          <a:bodyPr anchor="ctr">
            <a:noAutofit/>
          </a:bodyPr>
          <a:lstStyle/>
          <a:p>
            <a:pPr marL="114300" indent="0">
              <a:lnSpc>
                <a:spcPct val="120000"/>
              </a:lnSpc>
              <a:buNone/>
            </a:pPr>
            <a:r>
              <a:rPr lang="en-US" sz="1600" b="0" dirty="0"/>
              <a:t>Your family has the main responsibility for guiding you, so that as you grow and your abilities increase, you can learn to use your rights properly. Governments should respect this right.</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24;g833fd71cff_0_87">
            <a:extLst>
              <a:ext uri="{FF2B5EF4-FFF2-40B4-BE49-F238E27FC236}">
                <a16:creationId xmlns:a16="http://schemas.microsoft.com/office/drawing/2014/main" id="{971BBB51-5D1F-4604-A065-FBE475C415F2}"/>
              </a:ext>
            </a:extLst>
          </p:cNvPr>
          <p:cNvPicPr preferRelativeResize="0">
            <a:picLocks noChangeAspect="1"/>
          </p:cNvPicPr>
          <p:nvPr/>
        </p:nvPicPr>
        <p:blipFill>
          <a:blip r:embed="rId3"/>
          <a:srcRect/>
          <a:stretch/>
        </p:blipFill>
        <p:spPr>
          <a:xfrm>
            <a:off x="6019125" y="2360908"/>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3170839E-359F-4E85-9FE1-AD759035738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9BAEE6D1-8CBD-4F5C-ABB4-2F2A293C52B2}"/>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487254076"/>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034282" y="194086"/>
            <a:ext cx="4650395" cy="4798474"/>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6"/>
          <p:cNvSpPr txBox="1">
            <a:spLocks noGrp="1"/>
          </p:cNvSpPr>
          <p:nvPr>
            <p:ph type="title"/>
          </p:nvPr>
        </p:nvSpPr>
        <p:spPr>
          <a:xfrm>
            <a:off x="732997" y="814563"/>
            <a:ext cx="7802565" cy="630196"/>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ts val="3600"/>
              <a:buNone/>
            </a:pPr>
            <a:r>
              <a:rPr lang="en-US" dirty="0"/>
              <a:t>Review:</a:t>
            </a:r>
            <a:endParaRPr dirty="0"/>
          </a:p>
        </p:txBody>
      </p:sp>
      <p:sp>
        <p:nvSpPr>
          <p:cNvPr id="192" name="Google Shape;192;p6"/>
          <p:cNvSpPr txBox="1">
            <a:spLocks noGrp="1"/>
          </p:cNvSpPr>
          <p:nvPr>
            <p:ph type="body" idx="1"/>
          </p:nvPr>
        </p:nvSpPr>
        <p:spPr>
          <a:xfrm>
            <a:off x="732997" y="-345990"/>
            <a:ext cx="4246776" cy="4944949"/>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000"/>
              <a:buNone/>
            </a:pPr>
            <a:r>
              <a:rPr lang="en-US" sz="3200" dirty="0"/>
              <a:t>Evolving Capacities</a:t>
            </a:r>
          </a:p>
        </p:txBody>
      </p:sp>
      <p:sp>
        <p:nvSpPr>
          <p:cNvPr id="194" name="Google Shape;194;p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pic>
        <p:nvPicPr>
          <p:cNvPr id="193" name="Google Shape;193;p6" descr="Green checkmark in a box the icon used to indicate a review throughout the presentation"/>
          <p:cNvPicPr preferRelativeResize="0"/>
          <p:nvPr/>
        </p:nvPicPr>
        <p:blipFill rotWithShape="1">
          <a:blip r:embed="rId3">
            <a:alphaModFix/>
          </a:blip>
          <a:srcRect l="13592" t="13485" r="15709" b="10028"/>
          <a:stretch/>
        </p:blipFill>
        <p:spPr>
          <a:xfrm>
            <a:off x="5431787" y="814564"/>
            <a:ext cx="2651760" cy="2834640"/>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Learning Points</a:t>
            </a:r>
            <a:endParaRPr/>
          </a:p>
        </p:txBody>
      </p:sp>
      <p:sp>
        <p:nvSpPr>
          <p:cNvPr id="168" name="Google Shape;168;p11"/>
          <p:cNvSpPr txBox="1">
            <a:spLocks noGrp="1"/>
          </p:cNvSpPr>
          <p:nvPr>
            <p:ph type="body" idx="1"/>
          </p:nvPr>
        </p:nvSpPr>
        <p:spPr>
          <a:xfrm>
            <a:off x="877462" y="1524000"/>
            <a:ext cx="7040249" cy="3108722"/>
          </a:xfrm>
          <a:prstGeom prst="rect">
            <a:avLst/>
          </a:prstGeom>
          <a:noFill/>
          <a:ln>
            <a:noFill/>
          </a:ln>
        </p:spPr>
        <p:txBody>
          <a:bodyPr spcFirstLastPara="1" wrap="square" lIns="91425" tIns="91425" rIns="91425" bIns="91425" anchor="ctr" anchorCtr="0">
            <a:normAutofit/>
          </a:bodyPr>
          <a:lstStyle/>
          <a:p>
            <a:pPr lvl="0" indent="-457200">
              <a:spcBef>
                <a:spcPts val="600"/>
              </a:spcBef>
              <a:buSzPts val="2400"/>
              <a:buFont typeface="+mj-lt"/>
              <a:buAutoNum type="arabicPeriod"/>
            </a:pPr>
            <a:r>
              <a:rPr lang="en-US" dirty="0"/>
              <a:t>The family is the basic unit of society and should be protected.</a:t>
            </a:r>
          </a:p>
          <a:p>
            <a:pPr lvl="0" indent="-457200">
              <a:spcBef>
                <a:spcPts val="600"/>
              </a:spcBef>
              <a:buSzPts val="2400"/>
              <a:buFont typeface="+mj-lt"/>
              <a:buAutoNum type="arabicPeriod"/>
            </a:pPr>
            <a:r>
              <a:rPr lang="en-US" dirty="0"/>
              <a:t>Parents and families have a role in supporting and guiding their children. </a:t>
            </a:r>
          </a:p>
          <a:p>
            <a:pPr lvl="0" indent="-457200">
              <a:spcBef>
                <a:spcPts val="600"/>
              </a:spcBef>
              <a:buSzPts val="2400"/>
              <a:buFont typeface="+mj-lt"/>
              <a:buAutoNum type="arabicPeriod"/>
            </a:pPr>
            <a:r>
              <a:rPr lang="en-US" dirty="0"/>
              <a:t>When you are legally of age (usually 18 years old), you have the right to marry or not to marry.</a:t>
            </a:r>
          </a:p>
        </p:txBody>
      </p:sp>
      <p:pic>
        <p:nvPicPr>
          <p:cNvPr id="169" name="Google Shape;169;p11" descr="Five stick figure children holding star"/>
          <p:cNvPicPr preferRelativeResize="0">
            <a:picLocks noGrp="1" noChangeAspect="1"/>
          </p:cNvPicPr>
          <p:nvPr>
            <p:ph type="body" idx="2"/>
          </p:nvPr>
        </p:nvPicPr>
        <p:blipFill rotWithShape="1">
          <a:blip r:embed="rId3">
            <a:alphaModFix/>
          </a:blip>
          <a:stretch/>
        </p:blipFill>
        <p:spPr>
          <a:xfrm>
            <a:off x="7805886" y="259738"/>
            <a:ext cx="1097280" cy="816428"/>
          </a:xfrm>
          <a:prstGeom prst="rect">
            <a:avLst/>
          </a:prstGeom>
          <a:noFill/>
          <a:ln>
            <a:noFill/>
          </a:ln>
        </p:spPr>
      </p:pic>
      <p:sp>
        <p:nvSpPr>
          <p:cNvPr id="170" name="Google Shape;170;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TotalTime>
  <Words>4170</Words>
  <Application>Microsoft Macintosh PowerPoint</Application>
  <PresentationFormat>On-screen Show (16:9)</PresentationFormat>
  <Paragraphs>360</Paragraphs>
  <Slides>45</Slides>
  <Notes>45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Arial Narrow</vt:lpstr>
      <vt:lpstr>Noto Sans Symbols</vt:lpstr>
      <vt:lpstr>Open Sans ExtraBold</vt:lpstr>
      <vt:lpstr>Work Sans</vt:lpstr>
      <vt:lpstr>1_Jacquenetta template</vt:lpstr>
      <vt:lpstr>PowerPoint Presentation</vt:lpstr>
      <vt:lpstr>PowerPoint Presentation</vt:lpstr>
      <vt:lpstr>PowerPoint Presentation</vt:lpstr>
      <vt:lpstr>Family A Beautiful Thing  Lesson 4B</vt:lpstr>
      <vt:lpstr>Welcome and Warm Up</vt:lpstr>
      <vt:lpstr>PowerPoint Presentation</vt:lpstr>
      <vt:lpstr>This Little Light of Mine</vt:lpstr>
      <vt:lpstr>Review:</vt:lpstr>
      <vt:lpstr>Learning Points</vt:lpstr>
      <vt:lpstr>Balkissa</vt:lpstr>
      <vt:lpstr>PowerPoint Presentation</vt:lpstr>
      <vt:lpstr>PowerPoint Presentation</vt:lpstr>
      <vt:lpstr>PowerPoint Presentation</vt:lpstr>
      <vt:lpstr>PowerPoint Presentation</vt:lpstr>
      <vt:lpstr>PowerPoint Presentation</vt:lpstr>
      <vt:lpstr>Balkissa</vt:lpstr>
      <vt:lpstr>Universal Declaration of Human Rights Article 16</vt:lpstr>
      <vt:lpstr>Discussion about Article 16 </vt:lpstr>
      <vt:lpstr>Discussion about Balkissa</vt:lpstr>
      <vt:lpstr>Game:  Who Decides?</vt:lpstr>
      <vt:lpstr>PowerPoint Presentation</vt:lpstr>
      <vt:lpstr>Who Should Decide...</vt:lpstr>
      <vt:lpstr>Who Should Decide...</vt:lpstr>
      <vt:lpstr>Who Should Decide...</vt:lpstr>
      <vt:lpstr>Who Should Decide...</vt:lpstr>
      <vt:lpstr>Who Should Decide...</vt:lpstr>
      <vt:lpstr>Who Should Decide...</vt:lpstr>
      <vt:lpstr>Who Should Decide...</vt:lpstr>
      <vt:lpstr>Who Should Decide...</vt:lpstr>
      <vt:lpstr>Who Should Decide...</vt:lpstr>
      <vt:lpstr>Who Should Decide...</vt:lpstr>
      <vt:lpstr>Discuss</vt:lpstr>
      <vt:lpstr>PowerPoint Presentation</vt:lpstr>
      <vt:lpstr>Conclusion</vt:lpstr>
      <vt:lpstr>Challenge</vt:lpstr>
      <vt:lpstr>PowerPoint Presentation</vt:lpstr>
      <vt:lpstr>References</vt:lpstr>
      <vt:lpstr>Resources</vt:lpstr>
      <vt:lpstr>Resources</vt:lpstr>
      <vt:lpstr>Resources</vt:lpstr>
      <vt:lpstr>Resources</vt:lpstr>
      <vt:lpstr>Universal Declaration of Human Rights Article 16</vt:lpstr>
      <vt:lpstr>Universal Declaration of Human Rights Article 16 (Simplified)</vt:lpstr>
      <vt:lpstr>Convention on the Rights of the Child Article 5</vt:lpstr>
      <vt:lpstr>Convention on the Rights of the Child Article 5 (Abbreviated)</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16</cp:revision>
  <dcterms:created xsi:type="dcterms:W3CDTF">2020-03-25T22:36:01Z</dcterms:created>
  <dcterms:modified xsi:type="dcterms:W3CDTF">2020-08-14T18:08:13Z</dcterms:modified>
</cp:coreProperties>
</file>