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54"/>
  </p:notesMasterIdLst>
  <p:sldIdLst>
    <p:sldId id="256" r:id="rId2"/>
    <p:sldId id="351" r:id="rId3"/>
    <p:sldId id="352" r:id="rId4"/>
    <p:sldId id="259" r:id="rId5"/>
    <p:sldId id="395" r:id="rId6"/>
    <p:sldId id="390" r:id="rId7"/>
    <p:sldId id="391" r:id="rId8"/>
    <p:sldId id="392" r:id="rId9"/>
    <p:sldId id="262" r:id="rId10"/>
    <p:sldId id="266" r:id="rId11"/>
    <p:sldId id="267" r:id="rId12"/>
    <p:sldId id="411" r:id="rId13"/>
    <p:sldId id="426" r:id="rId14"/>
    <p:sldId id="269" r:id="rId15"/>
    <p:sldId id="412" r:id="rId16"/>
    <p:sldId id="414" r:id="rId17"/>
    <p:sldId id="413" r:id="rId18"/>
    <p:sldId id="415" r:id="rId19"/>
    <p:sldId id="416" r:id="rId20"/>
    <p:sldId id="417" r:id="rId21"/>
    <p:sldId id="418" r:id="rId22"/>
    <p:sldId id="420" r:id="rId23"/>
    <p:sldId id="419" r:id="rId24"/>
    <p:sldId id="421" r:id="rId25"/>
    <p:sldId id="422" r:id="rId26"/>
    <p:sldId id="423" r:id="rId27"/>
    <p:sldId id="424" r:id="rId28"/>
    <p:sldId id="425" r:id="rId29"/>
    <p:sldId id="283" r:id="rId30"/>
    <p:sldId id="285" r:id="rId31"/>
    <p:sldId id="286" r:id="rId32"/>
    <p:sldId id="429" r:id="rId33"/>
    <p:sldId id="428" r:id="rId34"/>
    <p:sldId id="287" r:id="rId35"/>
    <p:sldId id="288" r:id="rId36"/>
    <p:sldId id="289" r:id="rId37"/>
    <p:sldId id="376" r:id="rId38"/>
    <p:sldId id="393" r:id="rId39"/>
    <p:sldId id="394" r:id="rId40"/>
    <p:sldId id="409" r:id="rId41"/>
    <p:sldId id="396" r:id="rId42"/>
    <p:sldId id="405" r:id="rId43"/>
    <p:sldId id="406" r:id="rId44"/>
    <p:sldId id="407" r:id="rId45"/>
    <p:sldId id="427" r:id="rId46"/>
    <p:sldId id="305" r:id="rId47"/>
    <p:sldId id="306" r:id="rId48"/>
    <p:sldId id="307" r:id="rId49"/>
    <p:sldId id="308" r:id="rId50"/>
    <p:sldId id="309" r:id="rId51"/>
    <p:sldId id="304" r:id="rId52"/>
    <p:sldId id="408" r:id="rId5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5" roundtripDataSignature="AMtx7mhlrfWBB6/N46ndU4oDMmjbAMU5MQ=="/>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5A6"/>
    <a:srgbClr val="F2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33"/>
    <p:restoredTop sz="90596" autoAdjust="0"/>
  </p:normalViewPr>
  <p:slideViewPr>
    <p:cSldViewPr snapToGrid="0" snapToObjects="1">
      <p:cViewPr varScale="1">
        <p:scale>
          <a:sx n="132" d="100"/>
          <a:sy n="132" d="100"/>
        </p:scale>
        <p:origin x="82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66" Type="http://schemas.openxmlformats.org/officeDocument/2006/relationships/presProps" Target="pres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5"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8" name="Google Shape;3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2" name="Google Shape;452;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After the questionnaire, say: Thank you all for answering your questions so cheerfully. </a:t>
            </a:r>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We have learned a lot about human rights</a:t>
            </a: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0" name="Google Shape;46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Activity: Why Go to School?</a:t>
            </a: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Materials needed: Set of Occupation Photos (cover the descriptions before class)</a:t>
            </a: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Say: Henry and Suzie, would you please help me show some pictures?</a:t>
            </a: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Say: Raise your hand if you can tell me what we call one of these people or what kind of work they are doing, and I will write it on the chalkboard (or have a student write on the board.)  Create a chart on the chalkboard by drawing a line down the middle.</a:t>
            </a: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SzPts val="1100"/>
              <a:buNone/>
            </a:pPr>
            <a:r>
              <a:rPr lang="en-US" dirty="0">
                <a:solidFill>
                  <a:schemeClr val="dk1"/>
                </a:solidFill>
              </a:rPr>
              <a:t>Write “Job” on one side and “Education” on the other.</a:t>
            </a: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0" name="Google Shape;46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Activity: Why Go to School?</a:t>
            </a: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Materials needed: Set of Occupation Photos (cover the descriptions before class)</a:t>
            </a: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Say: Henry and Suzie, would you please help me show some pictures?</a:t>
            </a: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Say: Raise your hand if you can tell me what we call one of these people or what kind of work they are doing, and I will write it on the chalkboard (or have a student write on the board.)  Create a chart on the chalkboard by drawing a line down the middle.</a:t>
            </a: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SzPts val="1100"/>
              <a:buNone/>
            </a:pPr>
            <a:r>
              <a:rPr lang="en-US" dirty="0">
                <a:solidFill>
                  <a:schemeClr val="dk1"/>
                </a:solidFill>
              </a:rPr>
              <a:t>Write “Job” on one side and “Education” on the other.</a:t>
            </a:r>
          </a:p>
          <a:p>
            <a:pPr marL="0" lvl="0" indent="0" algn="l" rtl="0">
              <a:lnSpc>
                <a:spcPct val="100000"/>
              </a:lnSpc>
              <a:spcBef>
                <a:spcPts val="0"/>
              </a:spcBef>
              <a:spcAft>
                <a:spcPts val="0"/>
              </a:spcAft>
              <a:buSzPts val="1100"/>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When the first student responds, ask the following questions to the class (just to reinforce the answer):</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What do you see in this photo?</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Who is this person and what is he or she doing?</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What kind of education or training does he or she need for this job, and where would they get that training?</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0817871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0" name="Google Shape;46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US" sz="1100" b="0" i="0" u="none" strike="noStrike" cap="none" baseline="0" dirty="0">
                <a:solidFill>
                  <a:srgbClr val="000000"/>
                </a:solidFill>
                <a:latin typeface="Arial"/>
                <a:ea typeface="Arial"/>
                <a:cs typeface="Arial"/>
                <a:sym typeface="Arial"/>
              </a:rPr>
              <a:t>Say: Raise your hand if you can tell me what we call one of these people or what kind of work they are doing, and I will write it on the chalkboard (or have a student write on the board.)</a:t>
            </a:r>
            <a:endParaRPr dirty="0"/>
          </a:p>
        </p:txBody>
      </p:sp>
    </p:spTree>
    <p:extLst>
      <p:ext uri="{BB962C8B-B14F-4D97-AF65-F5344CB8AC3E}">
        <p14:creationId xmlns:p14="http://schemas.microsoft.com/office/powerpoint/2010/main" val="15475790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8410b867d2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5" name="Google Shape;475;g8410b867d2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US" sz="1100" b="1" i="0" u="none" strike="noStrike" cap="none" baseline="0" dirty="0">
                <a:solidFill>
                  <a:srgbClr val="000000"/>
                </a:solidFill>
                <a:latin typeface="Arial"/>
                <a:ea typeface="Arial"/>
                <a:cs typeface="Arial"/>
                <a:sym typeface="Arial"/>
              </a:rPr>
              <a:t>A COOK </a:t>
            </a:r>
            <a:r>
              <a:rPr lang="en-US" sz="1100" b="0" i="0" u="none" strike="noStrike" cap="none" baseline="0" dirty="0">
                <a:solidFill>
                  <a:srgbClr val="000000"/>
                </a:solidFill>
                <a:latin typeface="Arial"/>
                <a:ea typeface="Arial"/>
                <a:cs typeface="Arial"/>
                <a:sym typeface="Arial"/>
              </a:rPr>
              <a:t>works in a kitchen to prepare food for customers.</a:t>
            </a:r>
          </a:p>
          <a:p>
            <a:r>
              <a:rPr lang="en-US" sz="1100" b="0" i="0" u="none" strike="noStrike" cap="none" baseline="0" dirty="0">
                <a:solidFill>
                  <a:srgbClr val="000000"/>
                </a:solidFill>
                <a:latin typeface="Arial"/>
                <a:ea typeface="Arial"/>
                <a:cs typeface="Arial"/>
                <a:sym typeface="Arial"/>
              </a:rPr>
              <a:t>There is no special education needed to be a cook. Some cooks train in a restaurant.</a:t>
            </a:r>
          </a:p>
          <a:p>
            <a:r>
              <a:rPr lang="en-US" sz="1100" b="0" i="0" u="none" strike="noStrike" cap="none" baseline="0" dirty="0">
                <a:solidFill>
                  <a:srgbClr val="000000"/>
                </a:solidFill>
                <a:latin typeface="Arial"/>
                <a:ea typeface="Arial"/>
                <a:cs typeface="Arial"/>
                <a:sym typeface="Arial"/>
              </a:rPr>
              <a:t>Many cooks go to a cooking school to learn how to make special foods.</a:t>
            </a:r>
          </a:p>
          <a:p>
            <a:r>
              <a:rPr lang="en-US" sz="1100" b="0" i="0" u="none" strike="noStrike" cap="none" baseline="0" dirty="0">
                <a:solidFill>
                  <a:srgbClr val="000000"/>
                </a:solidFill>
                <a:latin typeface="Arial"/>
                <a:ea typeface="Arial"/>
                <a:cs typeface="Arial"/>
                <a:sym typeface="Arial"/>
              </a:rPr>
              <a:t>These cooks can earn more money because they have special skills.</a:t>
            </a: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8410b867d2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5" name="Google Shape;475;g8410b867d2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US" sz="1100" b="1" i="0" u="none" strike="noStrike" cap="none" baseline="0" dirty="0">
                <a:solidFill>
                  <a:srgbClr val="000000"/>
                </a:solidFill>
                <a:latin typeface="Arial"/>
                <a:ea typeface="Arial"/>
                <a:cs typeface="Arial"/>
                <a:sym typeface="Arial"/>
              </a:rPr>
              <a:t>A COOK </a:t>
            </a:r>
            <a:r>
              <a:rPr lang="en-US" sz="1100" b="0" i="0" u="none" strike="noStrike" cap="none" baseline="0" dirty="0">
                <a:solidFill>
                  <a:srgbClr val="000000"/>
                </a:solidFill>
                <a:latin typeface="Arial"/>
                <a:ea typeface="Arial"/>
                <a:cs typeface="Arial"/>
                <a:sym typeface="Arial"/>
              </a:rPr>
              <a:t>works in a kitchen to prepare food for customers.</a:t>
            </a:r>
          </a:p>
          <a:p>
            <a:r>
              <a:rPr lang="en-US" sz="1100" b="0" i="0" u="none" strike="noStrike" cap="none" baseline="0" dirty="0">
                <a:solidFill>
                  <a:srgbClr val="000000"/>
                </a:solidFill>
                <a:latin typeface="Arial"/>
                <a:ea typeface="Arial"/>
                <a:cs typeface="Arial"/>
                <a:sym typeface="Arial"/>
              </a:rPr>
              <a:t>There is no special education needed to be a cook. Some cooks train in a restaurant.</a:t>
            </a:r>
          </a:p>
          <a:p>
            <a:r>
              <a:rPr lang="en-US" sz="1100" b="0" i="0" u="none" strike="noStrike" cap="none" baseline="0" dirty="0">
                <a:solidFill>
                  <a:srgbClr val="000000"/>
                </a:solidFill>
                <a:latin typeface="Arial"/>
                <a:ea typeface="Arial"/>
                <a:cs typeface="Arial"/>
                <a:sym typeface="Arial"/>
              </a:rPr>
              <a:t>Many cooks go to a cooking school to learn how to make special foods.</a:t>
            </a:r>
          </a:p>
          <a:p>
            <a:r>
              <a:rPr lang="en-US" sz="1100" b="0" i="0" u="none" strike="noStrike" cap="none" baseline="0" dirty="0">
                <a:solidFill>
                  <a:srgbClr val="000000"/>
                </a:solidFill>
                <a:latin typeface="Arial"/>
                <a:ea typeface="Arial"/>
                <a:cs typeface="Arial"/>
                <a:sym typeface="Arial"/>
              </a:rPr>
              <a:t>These cooks can earn more money because they have special skills.</a:t>
            </a:r>
            <a:endParaRPr dirty="0"/>
          </a:p>
        </p:txBody>
      </p:sp>
    </p:spTree>
    <p:extLst>
      <p:ext uri="{BB962C8B-B14F-4D97-AF65-F5344CB8AC3E}">
        <p14:creationId xmlns:p14="http://schemas.microsoft.com/office/powerpoint/2010/main" val="2595173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8410b867d2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5" name="Google Shape;475;g8410b867d2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US" sz="1100" b="1" i="0" u="none" strike="noStrike" cap="none" baseline="0" dirty="0">
                <a:solidFill>
                  <a:srgbClr val="000000"/>
                </a:solidFill>
                <a:latin typeface="Arial"/>
                <a:ea typeface="Arial"/>
                <a:cs typeface="Arial"/>
                <a:sym typeface="Arial"/>
              </a:rPr>
              <a:t>A FARMER </a:t>
            </a:r>
            <a:r>
              <a:rPr lang="en-US" sz="1100" b="0" i="0" u="none" strike="noStrike" cap="none" baseline="0" dirty="0">
                <a:solidFill>
                  <a:srgbClr val="000000"/>
                </a:solidFill>
                <a:latin typeface="Arial"/>
                <a:ea typeface="Arial"/>
                <a:cs typeface="Arial"/>
                <a:sym typeface="Arial"/>
              </a:rPr>
              <a:t>plants crops and raises animals. When a farmer harvests his crops, he sells them to other people. If he has animals like sheep, he will sell their wool or sell the animals for meat. If he has cows, he will sell their milk.</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There are no special education requirements to be a farmer. There are some classes that students may be able to take in high school or university that will help them to know better how to manage a good farm, how to grow more and better crops, and how to best care for animals.</a:t>
            </a:r>
            <a:endParaRPr dirty="0"/>
          </a:p>
        </p:txBody>
      </p:sp>
    </p:spTree>
    <p:extLst>
      <p:ext uri="{BB962C8B-B14F-4D97-AF65-F5344CB8AC3E}">
        <p14:creationId xmlns:p14="http://schemas.microsoft.com/office/powerpoint/2010/main" val="23398313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8410b867d2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5" name="Google Shape;475;g8410b867d2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US" sz="1100" b="1" i="0" u="none" strike="noStrike" cap="none" baseline="0" dirty="0">
                <a:solidFill>
                  <a:srgbClr val="000000"/>
                </a:solidFill>
                <a:latin typeface="Arial"/>
                <a:ea typeface="Arial"/>
                <a:cs typeface="Arial"/>
                <a:sym typeface="Arial"/>
              </a:rPr>
              <a:t>A FARMER </a:t>
            </a:r>
            <a:r>
              <a:rPr lang="en-US" sz="1100" b="0" i="0" u="none" strike="noStrike" cap="none" baseline="0" dirty="0">
                <a:solidFill>
                  <a:srgbClr val="000000"/>
                </a:solidFill>
                <a:latin typeface="Arial"/>
                <a:ea typeface="Arial"/>
                <a:cs typeface="Arial"/>
                <a:sym typeface="Arial"/>
              </a:rPr>
              <a:t>plants crops and raises animals. When a farmer harvests his crops, he sells them to other people. If he has animals like sheep, he will sell their wool or sell the animals for meat. If he has cows, he will sell their milk.</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There are no special education requirements to be a farmer. There are some classes that students may be able to take in high school or university that will help them to know better how to manage a good farm, how to grow more and better crops, and how to best care for animals.</a:t>
            </a:r>
            <a:endParaRPr dirty="0"/>
          </a:p>
        </p:txBody>
      </p:sp>
    </p:spTree>
    <p:extLst>
      <p:ext uri="{BB962C8B-B14F-4D97-AF65-F5344CB8AC3E}">
        <p14:creationId xmlns:p14="http://schemas.microsoft.com/office/powerpoint/2010/main" val="7269524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8410b867d2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5" name="Google Shape;475;g8410b867d2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US" sz="1100" b="1" i="0" u="none" strike="noStrike" cap="none" baseline="0" dirty="0">
                <a:solidFill>
                  <a:srgbClr val="000000"/>
                </a:solidFill>
                <a:latin typeface="Arial"/>
                <a:ea typeface="Arial"/>
                <a:cs typeface="Arial"/>
                <a:sym typeface="Arial"/>
              </a:rPr>
              <a:t>AN AIRLINE PILOT </a:t>
            </a:r>
            <a:r>
              <a:rPr lang="en-US" sz="1100" b="0" i="0" u="none" strike="noStrike" cap="none" baseline="0" dirty="0">
                <a:solidFill>
                  <a:srgbClr val="000000"/>
                </a:solidFill>
                <a:latin typeface="Arial"/>
                <a:ea typeface="Arial"/>
                <a:cs typeface="Arial"/>
                <a:sym typeface="Arial"/>
              </a:rPr>
              <a:t>flies airplanes that carry people or shipments of things that people want to sell or move from one place to another.</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A pilot must learn to fly at a special school that teaches people how to fly. He or she must fly many hours with a teacher, then take a test which will give him or her a license or permission to fly a plane.</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A person can also learn to fly if he or she is accepted into military flight school.</a:t>
            </a:r>
            <a:endParaRPr dirty="0"/>
          </a:p>
        </p:txBody>
      </p:sp>
    </p:spTree>
    <p:extLst>
      <p:ext uri="{BB962C8B-B14F-4D97-AF65-F5344CB8AC3E}">
        <p14:creationId xmlns:p14="http://schemas.microsoft.com/office/powerpoint/2010/main" val="104908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8410b867d2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5" name="Google Shape;475;g8410b867d2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US" sz="1100" b="1" i="0" u="none" strike="noStrike" cap="none" baseline="0" dirty="0">
                <a:solidFill>
                  <a:srgbClr val="000000"/>
                </a:solidFill>
                <a:latin typeface="Arial"/>
                <a:ea typeface="Arial"/>
                <a:cs typeface="Arial"/>
                <a:sym typeface="Arial"/>
              </a:rPr>
              <a:t>AN AIRLINE PILOT </a:t>
            </a:r>
            <a:r>
              <a:rPr lang="en-US" sz="1100" b="0" i="0" u="none" strike="noStrike" cap="none" baseline="0" dirty="0">
                <a:solidFill>
                  <a:srgbClr val="000000"/>
                </a:solidFill>
                <a:latin typeface="Arial"/>
                <a:ea typeface="Arial"/>
                <a:cs typeface="Arial"/>
                <a:sym typeface="Arial"/>
              </a:rPr>
              <a:t>flies airplanes that carry people or shipments of things that people want to sell or move from one place to another.</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A pilot must learn to fly at a special school that teaches people how to fly. He or she must fly many hours with a teacher, then take a test which will give him or her a license or permission to fly a plane.</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A person can also learn to fly if he or she is accepted into military flight school.</a:t>
            </a:r>
            <a:endParaRPr dirty="0"/>
          </a:p>
        </p:txBody>
      </p:sp>
    </p:spTree>
    <p:extLst>
      <p:ext uri="{BB962C8B-B14F-4D97-AF65-F5344CB8AC3E}">
        <p14:creationId xmlns:p14="http://schemas.microsoft.com/office/powerpoint/2010/main" val="4528964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8410b867d2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5" name="Google Shape;475;g8410b867d2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US" sz="1100" b="1" i="0" u="none" strike="noStrike" cap="none" baseline="0" dirty="0">
                <a:solidFill>
                  <a:srgbClr val="000000"/>
                </a:solidFill>
                <a:latin typeface="Arial"/>
                <a:ea typeface="Arial"/>
                <a:cs typeface="Arial"/>
                <a:sym typeface="Arial"/>
              </a:rPr>
              <a:t>A MECHANIC </a:t>
            </a:r>
            <a:r>
              <a:rPr lang="en-US" sz="1100" b="0" i="0" u="none" strike="noStrike" cap="none" baseline="0" dirty="0">
                <a:solidFill>
                  <a:srgbClr val="000000"/>
                </a:solidFill>
                <a:latin typeface="Arial"/>
                <a:ea typeface="Arial"/>
                <a:cs typeface="Arial"/>
                <a:sym typeface="Arial"/>
              </a:rPr>
              <a:t>repairs machines. Sometimes these machines are big, like machines in factories, or sometimes they are smaller like motors in cars and trucks.</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Aspiring mechanics must find someone who will allow them to work as an apprentice until they learn the skills they need to work on their own.</a:t>
            </a:r>
            <a:endParaRPr dirty="0"/>
          </a:p>
        </p:txBody>
      </p:sp>
    </p:spTree>
    <p:extLst>
      <p:ext uri="{BB962C8B-B14F-4D97-AF65-F5344CB8AC3E}">
        <p14:creationId xmlns:p14="http://schemas.microsoft.com/office/powerpoint/2010/main" val="23004218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8410b867d2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5" name="Google Shape;475;g8410b867d2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US" sz="1100" b="1" i="0" u="none" strike="noStrike" cap="none" baseline="0" dirty="0">
                <a:solidFill>
                  <a:srgbClr val="000000"/>
                </a:solidFill>
                <a:latin typeface="Arial"/>
                <a:ea typeface="Arial"/>
                <a:cs typeface="Arial"/>
                <a:sym typeface="Arial"/>
              </a:rPr>
              <a:t>A MECHANIC </a:t>
            </a:r>
            <a:r>
              <a:rPr lang="en-US" sz="1100" b="0" i="0" u="none" strike="noStrike" cap="none" baseline="0" dirty="0">
                <a:solidFill>
                  <a:srgbClr val="000000"/>
                </a:solidFill>
                <a:latin typeface="Arial"/>
                <a:ea typeface="Arial"/>
                <a:cs typeface="Arial"/>
                <a:sym typeface="Arial"/>
              </a:rPr>
              <a:t>repairs machines. Sometimes these machines are big, like machines in factories, or sometimes they are smaller like motors in cars and trucks.</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Aspiring mechanics must find someone who will allow them to work as an apprentice until they learn the skills they need to work on their own.</a:t>
            </a:r>
            <a:endParaRPr dirty="0"/>
          </a:p>
        </p:txBody>
      </p:sp>
    </p:spTree>
    <p:extLst>
      <p:ext uri="{BB962C8B-B14F-4D97-AF65-F5344CB8AC3E}">
        <p14:creationId xmlns:p14="http://schemas.microsoft.com/office/powerpoint/2010/main" val="5766748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8410b867d2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5" name="Google Shape;475;g8410b867d2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US" sz="1100" b="1" i="0" u="none" strike="noStrike" cap="none" baseline="0" dirty="0">
                <a:solidFill>
                  <a:srgbClr val="000000"/>
                </a:solidFill>
                <a:latin typeface="Arial"/>
                <a:ea typeface="Arial"/>
                <a:cs typeface="Arial"/>
                <a:sym typeface="Arial"/>
              </a:rPr>
              <a:t>A TEACHER </a:t>
            </a:r>
            <a:r>
              <a:rPr lang="en-US" sz="1100" b="0" i="0" u="none" strike="noStrike" cap="none" baseline="0" dirty="0">
                <a:solidFill>
                  <a:srgbClr val="000000"/>
                </a:solidFill>
                <a:latin typeface="Arial"/>
                <a:ea typeface="Arial"/>
                <a:cs typeface="Arial"/>
                <a:sym typeface="Arial"/>
              </a:rPr>
              <a:t>works in a classroom with children. He or she teaches them to read and write. He or she may teach mathematics, history or other topics. In many countries a teacher must finish high school and complete a course of study at a teacher training school or university.</a:t>
            </a:r>
            <a:endParaRPr dirty="0"/>
          </a:p>
        </p:txBody>
      </p:sp>
    </p:spTree>
    <p:extLst>
      <p:ext uri="{BB962C8B-B14F-4D97-AF65-F5344CB8AC3E}">
        <p14:creationId xmlns:p14="http://schemas.microsoft.com/office/powerpoint/2010/main" val="31416483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8410b867d2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5" name="Google Shape;475;g8410b867d2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US" sz="1100" b="1" i="0" u="none" strike="noStrike" cap="none" baseline="0" dirty="0">
                <a:solidFill>
                  <a:srgbClr val="000000"/>
                </a:solidFill>
                <a:latin typeface="Arial"/>
                <a:ea typeface="Arial"/>
                <a:cs typeface="Arial"/>
                <a:sym typeface="Arial"/>
              </a:rPr>
              <a:t>A TEACHER </a:t>
            </a:r>
            <a:r>
              <a:rPr lang="en-US" sz="1100" b="0" i="0" u="none" strike="noStrike" cap="none" baseline="0" dirty="0">
                <a:solidFill>
                  <a:srgbClr val="000000"/>
                </a:solidFill>
                <a:latin typeface="Arial"/>
                <a:ea typeface="Arial"/>
                <a:cs typeface="Arial"/>
                <a:sym typeface="Arial"/>
              </a:rPr>
              <a:t>works in a classroom with children. He or she teaches them to read and write. He or she may teach mathematics, history or other topics. In many countries a teacher must finish high school and complete a course of study at a teacher training school or university.</a:t>
            </a:r>
            <a:endParaRPr dirty="0"/>
          </a:p>
        </p:txBody>
      </p:sp>
    </p:spTree>
    <p:extLst>
      <p:ext uri="{BB962C8B-B14F-4D97-AF65-F5344CB8AC3E}">
        <p14:creationId xmlns:p14="http://schemas.microsoft.com/office/powerpoint/2010/main" val="30375529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8410b867d2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5" name="Google Shape;475;g8410b867d2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US" sz="1100" b="1" i="0" u="none" strike="noStrike" cap="none" baseline="0" dirty="0">
                <a:solidFill>
                  <a:srgbClr val="000000"/>
                </a:solidFill>
                <a:latin typeface="Arial"/>
                <a:ea typeface="Arial"/>
                <a:cs typeface="Arial"/>
                <a:sym typeface="Arial"/>
              </a:rPr>
              <a:t>A NURSE </a:t>
            </a:r>
            <a:r>
              <a:rPr lang="en-US" sz="1100" b="0" i="0" u="none" strike="noStrike" cap="none" baseline="0" dirty="0">
                <a:solidFill>
                  <a:srgbClr val="000000"/>
                </a:solidFill>
                <a:latin typeface="Arial"/>
                <a:ea typeface="Arial"/>
                <a:cs typeface="Arial"/>
                <a:sym typeface="Arial"/>
              </a:rPr>
              <a:t>takes care of sick people, sometimes in a hospital or clinic helping a doctor. He or she must complete a course of study at a nursing school or university. This can take one year or more, depending on what kind of nurse you want to become. She or he must pass a test and work as a helper in a clinic or hospital before being allowed to practice.</a:t>
            </a:r>
          </a:p>
          <a:p>
            <a:endParaRPr lang="en-US" sz="1100" b="0" i="0" u="none" strike="noStrike" cap="none" baseline="0" dirty="0">
              <a:solidFill>
                <a:srgbClr val="000000"/>
              </a:solidFill>
              <a:latin typeface="Arial"/>
              <a:ea typeface="Arial"/>
              <a:cs typeface="Arial"/>
              <a:sym typeface="Arial"/>
            </a:endParaRPr>
          </a:p>
          <a:p>
            <a:r>
              <a:rPr lang="en-US" sz="1100" b="1" i="0" u="none" strike="noStrike" cap="none" baseline="0" dirty="0">
                <a:solidFill>
                  <a:srgbClr val="000000"/>
                </a:solidFill>
                <a:latin typeface="Arial"/>
                <a:ea typeface="Arial"/>
                <a:cs typeface="Arial"/>
                <a:sym typeface="Arial"/>
              </a:rPr>
              <a:t>A DOCTOR </a:t>
            </a:r>
            <a:r>
              <a:rPr lang="en-US" sz="1100" b="0" i="0" u="none" strike="noStrike" cap="none" baseline="0" dirty="0">
                <a:solidFill>
                  <a:srgbClr val="000000"/>
                </a:solidFill>
                <a:latin typeface="Arial"/>
                <a:ea typeface="Arial"/>
                <a:cs typeface="Arial"/>
                <a:sym typeface="Arial"/>
              </a:rPr>
              <a:t>helps people who are sick or hurt. He or she can decide what is making them sick. The doctor can give them medicine. He or she can set broken bones and help others who are hurt.</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If you want to be a doctor, you must complete a course of study at a university. After that you would go to medical school where they train doctors for four more years. Then you would take another test and be able to practice medicine.</a:t>
            </a:r>
            <a:endParaRPr lang="en-US" dirty="0"/>
          </a:p>
        </p:txBody>
      </p:sp>
    </p:spTree>
    <p:extLst>
      <p:ext uri="{BB962C8B-B14F-4D97-AF65-F5344CB8AC3E}">
        <p14:creationId xmlns:p14="http://schemas.microsoft.com/office/powerpoint/2010/main" val="38632376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8410b867d2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5" name="Google Shape;475;g8410b867d2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US" sz="1100" b="1" i="0" u="none" strike="noStrike" cap="none" baseline="0" dirty="0">
                <a:solidFill>
                  <a:srgbClr val="000000"/>
                </a:solidFill>
                <a:latin typeface="Arial"/>
                <a:ea typeface="Arial"/>
                <a:cs typeface="Arial"/>
                <a:sym typeface="Arial"/>
              </a:rPr>
              <a:t>A NURSE </a:t>
            </a:r>
            <a:r>
              <a:rPr lang="en-US" sz="1100" b="0" i="0" u="none" strike="noStrike" cap="none" baseline="0" dirty="0">
                <a:solidFill>
                  <a:srgbClr val="000000"/>
                </a:solidFill>
                <a:latin typeface="Arial"/>
                <a:ea typeface="Arial"/>
                <a:cs typeface="Arial"/>
                <a:sym typeface="Arial"/>
              </a:rPr>
              <a:t>takes care of sick people, sometimes in a hospital or clinic helping a doctor. He or she must complete a course of study at a nursing school or university. This can take one year or more, depending on what kind of nurse you want to become. She or he must pass a test and work as a helper in a clinic or hospital before being allowed to practice.</a:t>
            </a:r>
          </a:p>
          <a:p>
            <a:endParaRPr lang="en-US" sz="1100" b="0" i="0" u="none" strike="noStrike" cap="none" baseline="0" dirty="0">
              <a:solidFill>
                <a:srgbClr val="000000"/>
              </a:solidFill>
              <a:latin typeface="Arial"/>
              <a:ea typeface="Arial"/>
              <a:cs typeface="Arial"/>
              <a:sym typeface="Arial"/>
            </a:endParaRPr>
          </a:p>
          <a:p>
            <a:r>
              <a:rPr lang="en-US" sz="1100" b="1" i="0" u="none" strike="noStrike" cap="none" baseline="0" dirty="0">
                <a:solidFill>
                  <a:srgbClr val="000000"/>
                </a:solidFill>
                <a:latin typeface="Arial"/>
                <a:ea typeface="Arial"/>
                <a:cs typeface="Arial"/>
                <a:sym typeface="Arial"/>
              </a:rPr>
              <a:t>A DOCTOR </a:t>
            </a:r>
            <a:r>
              <a:rPr lang="en-US" sz="1100" b="0" i="0" u="none" strike="noStrike" cap="none" baseline="0" dirty="0">
                <a:solidFill>
                  <a:srgbClr val="000000"/>
                </a:solidFill>
                <a:latin typeface="Arial"/>
                <a:ea typeface="Arial"/>
                <a:cs typeface="Arial"/>
                <a:sym typeface="Arial"/>
              </a:rPr>
              <a:t>helps people who are sick or hurt. He or she can decide what is making them sick. The doctor can give them medicine. He or she can set broken bones and help others who are hurt.</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If you want to be a doctor, you must complete a course of study at a university. After that you would go to medical school where they train doctors for four more years. Then you would take another test and be able to practice medicine.</a:t>
            </a:r>
            <a:endParaRPr lang="en-US" dirty="0"/>
          </a:p>
        </p:txBody>
      </p:sp>
    </p:spTree>
    <p:extLst>
      <p:ext uri="{BB962C8B-B14F-4D97-AF65-F5344CB8AC3E}">
        <p14:creationId xmlns:p14="http://schemas.microsoft.com/office/powerpoint/2010/main" val="4276128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8410b867d2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5" name="Google Shape;475;g8410b867d2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US" sz="1100" b="1" i="0" u="none" strike="noStrike" cap="none" baseline="0" dirty="0">
                <a:solidFill>
                  <a:srgbClr val="000000"/>
                </a:solidFill>
                <a:latin typeface="Arial"/>
                <a:ea typeface="Arial"/>
                <a:cs typeface="Arial"/>
                <a:sym typeface="Arial"/>
              </a:rPr>
              <a:t>A DENTIST </a:t>
            </a:r>
            <a:r>
              <a:rPr lang="en-US" sz="1100" b="0" i="0" u="none" strike="noStrike" cap="none" baseline="0" dirty="0">
                <a:solidFill>
                  <a:srgbClr val="000000"/>
                </a:solidFill>
                <a:latin typeface="Arial"/>
                <a:ea typeface="Arial"/>
                <a:cs typeface="Arial"/>
                <a:sym typeface="Arial"/>
              </a:rPr>
              <a:t>helps you take care of your teeth by filling cavities and checking your gums. He or she helps with toothaches and gives you advice and instruction on the best way to brush your teeth and how to take good care of your teeth and gums.</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A dentist has to finish at a university before applying for a school in dentistry. When the dentistry course is finished, he or she takes an exam to practice being a dentist.</a:t>
            </a:r>
            <a:endParaRPr lang="en-US" dirty="0"/>
          </a:p>
        </p:txBody>
      </p:sp>
    </p:spTree>
    <p:extLst>
      <p:ext uri="{BB962C8B-B14F-4D97-AF65-F5344CB8AC3E}">
        <p14:creationId xmlns:p14="http://schemas.microsoft.com/office/powerpoint/2010/main" val="26339492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8410b867d2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5" name="Google Shape;475;g8410b867d2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US" sz="1100" b="1" i="0" u="none" strike="noStrike" cap="none" baseline="0" dirty="0">
                <a:solidFill>
                  <a:srgbClr val="000000"/>
                </a:solidFill>
                <a:latin typeface="Arial"/>
                <a:ea typeface="Arial"/>
                <a:cs typeface="Arial"/>
                <a:sym typeface="Arial"/>
              </a:rPr>
              <a:t>A DENTIST </a:t>
            </a:r>
            <a:r>
              <a:rPr lang="en-US" sz="1100" b="0" i="0" u="none" strike="noStrike" cap="none" baseline="0" dirty="0">
                <a:solidFill>
                  <a:srgbClr val="000000"/>
                </a:solidFill>
                <a:latin typeface="Arial"/>
                <a:ea typeface="Arial"/>
                <a:cs typeface="Arial"/>
                <a:sym typeface="Arial"/>
              </a:rPr>
              <a:t>helps you take care of your teeth by filling cavities and checking your gums. He or she helps with toothaches and gives you advice and instruction on the best way to brush your teeth and how to take good care of your teeth and gums.</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A dentist has to finish at a university before applying for a school in dentistry. When the dentistry course is finished, he or she takes an exam to practice being a dentist.</a:t>
            </a:r>
            <a:endParaRPr lang="en-US" dirty="0"/>
          </a:p>
        </p:txBody>
      </p:sp>
    </p:spTree>
    <p:extLst>
      <p:ext uri="{BB962C8B-B14F-4D97-AF65-F5344CB8AC3E}">
        <p14:creationId xmlns:p14="http://schemas.microsoft.com/office/powerpoint/2010/main" val="37884991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0" name="Google Shape;46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Write “School” or “Apprentice” or whatever term applies for learning this trade or job.</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Do this with each photo, one by one.</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With each photo, after the students answer the questions about a photo, and you write on the board,  remove the paper covering the description, and tell the youth what it says about the job that the</a:t>
            </a: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photograph is showing. </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Then go on to the next photo, ask the questions, write on the board, and remove the paper covering the description, and read what it says to the youth. Continue with the ones you’ve chosen.</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Say: Raise your hand and tell me if you think you might like to do this kind of work when you grow up.</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Explain: We need to go to school to learn how to do some of the jobs on our chart. Sometimes we go just until we finish high school and then go to a trade school or become an apprentice and get</a:t>
            </a:r>
          </a:p>
          <a:p>
            <a:pPr marL="0" lvl="0" indent="0" algn="l" rtl="0">
              <a:lnSpc>
                <a:spcPct val="100000"/>
              </a:lnSpc>
              <a:spcBef>
                <a:spcPts val="0"/>
              </a:spcBef>
              <a:spcAft>
                <a:spcPts val="0"/>
              </a:spcAft>
              <a:buSzPts val="1100"/>
              <a:buNone/>
            </a:pPr>
            <a:r>
              <a:rPr lang="en-US" dirty="0">
                <a:solidFill>
                  <a:schemeClr val="dk1"/>
                </a:solidFill>
              </a:rPr>
              <a:t>special training. Sometimes people stay in school and go to the university.</a:t>
            </a:r>
            <a:endParaRPr lang="en-US"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21849302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1"/>
        <p:cNvGrpSpPr/>
        <p:nvPr/>
      </p:nvGrpSpPr>
      <p:grpSpPr>
        <a:xfrm>
          <a:off x="0" y="0"/>
          <a:ext cx="0" cy="0"/>
          <a:chOff x="0" y="0"/>
          <a:chExt cx="0" cy="0"/>
        </a:xfrm>
      </p:grpSpPr>
      <p:sp>
        <p:nvSpPr>
          <p:cNvPr id="572" name="Google Shape;572;g840b1cc47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3" name="Google Shape;573;g840b1cc477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100"/>
              <a:buNone/>
            </a:pP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9" name="Google Shape;589;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Ask: Since you all have the right to go to school, what is your responsibility? (Allow all answers.)</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Explain: When you go to school, you have a responsibility to pay attention and to work hard to learn the things you are being taught by your teachers.</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 In fact, for every single human right that you have, also comes with a responsibility that is just as important as the right itself.</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 Let’s play a game where we see who can match rights with responsibilities the fastest.</a:t>
            </a: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Google Shape;596;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7" name="Google Shape;597;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Activity: Rights and Responsibilities</a:t>
            </a:r>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The teacher can choose if he/she wants to play the actual matching game with cards.  For those who do not have the cards, we will provide slides that show the rights next to the responsibilities.</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At the back of the lesson, there are 2 different sets of cards – one has words and the other one has no words.</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Before the class, choose the set of cards you plan to use and make enough copies for each team to have a complete set. Cut out the sets, making them similar in size. Mix up the cards. Use the</a:t>
            </a:r>
            <a:endParaRPr dirty="0"/>
          </a:p>
          <a:p>
            <a:pPr marL="0" lvl="0" indent="0" algn="l" rtl="0">
              <a:lnSpc>
                <a:spcPct val="100000"/>
              </a:lnSpc>
              <a:spcBef>
                <a:spcPts val="0"/>
              </a:spcBef>
              <a:spcAft>
                <a:spcPts val="0"/>
              </a:spcAft>
              <a:buClr>
                <a:schemeClr val="dk1"/>
              </a:buClr>
              <a:buSzPts val="1100"/>
              <a:buFont typeface="Arial"/>
              <a:buNone/>
            </a:pPr>
            <a:r>
              <a:rPr lang="en-US" dirty="0"/>
              <a:t>originals to show the pairs at the end of the game. </a:t>
            </a:r>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Save the originals.</a:t>
            </a:r>
            <a:endParaRPr dirty="0"/>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How to play: </a:t>
            </a:r>
            <a:endParaRPr dirty="0"/>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1. Divide into groups: Quickly have the students count off, giving each one a number: One, two, one, two, one, two – until everyone has a number. The girls and the boys should be mixed together.  Put all the “ones” in a group (or team), and all the “twos” in another group.</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2. Team A goes to one side of the room, and Team B goes to the other side. If you have more than two teams, put them in different parts of the room.</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3. Say: Let’s see who can match rights with responsibilities the fastest.</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 Don’t start until I say GO!</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 When your team thinks you have them all matched, raise your hands.</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 We’ll stop the game and check.</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 If they’re all right, you win. If not, we’ll keep going.</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Give each team a set of cards.</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Say: 1, 2, 3, GO!</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At the end of the game, congratulate everyone, and spend a few minutes matching up the corresponding pairs again.</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Ask: Which are more important – our rights or our responsibilities?</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Say: Don’t forget that our responsibilities to each other are just as important as our human rights.</a:t>
            </a:r>
            <a:endParaRPr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Google Shape;596;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7" name="Google Shape;597;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Activity: Rights and Responsibilities</a:t>
            </a:r>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The teacher can choose if he/she wants to play the actual matching game with cards.  For those who do not have the cards, we will provide slides that show the rights next to the responsibilities.</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At the back of the lesson, there are 2 different sets of cards – one has words and the other one has no words.</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Before the class, choose the set of cards you plan to use and make enough copies for each team to have a complete set. Cut out the sets, making them similar in size. Mix up the cards. Use the</a:t>
            </a:r>
            <a:endParaRPr dirty="0"/>
          </a:p>
          <a:p>
            <a:pPr marL="0" lvl="0" indent="0" algn="l" rtl="0">
              <a:lnSpc>
                <a:spcPct val="100000"/>
              </a:lnSpc>
              <a:spcBef>
                <a:spcPts val="0"/>
              </a:spcBef>
              <a:spcAft>
                <a:spcPts val="0"/>
              </a:spcAft>
              <a:buClr>
                <a:schemeClr val="dk1"/>
              </a:buClr>
              <a:buSzPts val="1100"/>
              <a:buFont typeface="Arial"/>
              <a:buNone/>
            </a:pPr>
            <a:r>
              <a:rPr lang="en-US" dirty="0"/>
              <a:t>originals to show the pairs at the end of the game. </a:t>
            </a:r>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Save the originals.</a:t>
            </a:r>
            <a:endParaRPr dirty="0"/>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How to play: </a:t>
            </a:r>
            <a:endParaRPr dirty="0"/>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1. Divide into groups: Quickly have the students count off, giving each one a number: One, two, one, two, one, two – until everyone has a number. The girls and the boys should be mixed together.  Put all the “ones” in a group (or team), and all the “twos” in another group.</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2. Team A goes to one side of the room, and Team B goes to the other side. If you have more than two teams, put them in different parts of the room.</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3. Say: Let’s see who can match rights with responsibilities the fastest.</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 Don’t start until I say GO!</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 When your team thinks you have them all matched, raise your hands.</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 We’ll stop the game and check.</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 If they’re all right, you win. If not, we’ll keep going.</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Give each team a set of cards.</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Say: 1, 2, 3, GO!</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At the end of the game, congratulate everyone, and spend a few minutes matching up the corresponding pairs again.</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Ask: Which are more important – our rights or our responsibilities?</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Say: Don’t forget that our responsibilities to each other are just as important as our human rights.</a:t>
            </a:r>
            <a:endParaRPr dirty="0"/>
          </a:p>
        </p:txBody>
      </p:sp>
    </p:spTree>
    <p:extLst>
      <p:ext uri="{BB962C8B-B14F-4D97-AF65-F5344CB8AC3E}">
        <p14:creationId xmlns:p14="http://schemas.microsoft.com/office/powerpoint/2010/main" val="16871650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0" name="Google Shape;46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Activity: Rights and Responsibilities</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At the back of the lesson, there are 2 different sets of cards – one has words and the other one has no words.</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Before the class, choose the set of cards you plan to use and make enough copies for each team to have a complete set. Cut out the sets, making them similar in size. Mix up the cards. Use the</a:t>
            </a:r>
          </a:p>
          <a:p>
            <a:pPr marL="0" lvl="0" indent="0" algn="l" rtl="0">
              <a:lnSpc>
                <a:spcPct val="100000"/>
              </a:lnSpc>
              <a:spcBef>
                <a:spcPts val="0"/>
              </a:spcBef>
              <a:spcAft>
                <a:spcPts val="0"/>
              </a:spcAft>
              <a:buSzPts val="1100"/>
              <a:buNone/>
            </a:pPr>
            <a:r>
              <a:rPr lang="en-US" dirty="0"/>
              <a:t>originals to show the pairs at the end of the game. Save the originals.</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How to play: </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1. Divide into groups: Quickly have the students count off, giving each one a number: One, two, one, two, one, two – until everyone has a number. The girls and the boys should be mixed together. </a:t>
            </a:r>
          </a:p>
          <a:p>
            <a:pPr marL="0" lvl="0" indent="0" algn="l" rtl="0">
              <a:lnSpc>
                <a:spcPct val="100000"/>
              </a:lnSpc>
              <a:spcBef>
                <a:spcPts val="0"/>
              </a:spcBef>
              <a:spcAft>
                <a:spcPts val="0"/>
              </a:spcAft>
              <a:buSzPts val="1100"/>
              <a:buNone/>
            </a:pPr>
            <a:r>
              <a:rPr lang="en-US" dirty="0"/>
              <a:t>Put all the “ones” in a group (or team), and all the “twos” in another group.</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2. Team A goes to one side of the room, and Team B goes to the other side. If you have more than two teams, put them in different parts of the room. </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3. Say: Let’s see who can match rights with responsibilities the fastest.</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 Don’t start until I say GO!</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 When your team thinks you have them all matched, raise your hands.</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 We’ll stop the game and check.</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 If they’re all right, you win. If not, we’ll keep going.</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Give each team a set of cards.</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Say: 1, 2, 3, GO!</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At the end of the game, congratulate everyone, and spend a few minutes matching up the corresponding pairs again.</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Ask: Which are more important – our rights or our responsibilities?</a:t>
            </a:r>
          </a:p>
          <a:p>
            <a:pPr marL="0" lvl="0" indent="0" algn="l" rtl="0">
              <a:lnSpc>
                <a:spcPct val="100000"/>
              </a:lnSpc>
              <a:spcBef>
                <a:spcPts val="0"/>
              </a:spcBef>
              <a:spcAft>
                <a:spcPts val="0"/>
              </a:spcAft>
              <a:buSzPts val="1100"/>
              <a:buNone/>
            </a:pPr>
            <a:r>
              <a:rPr lang="en-US" dirty="0"/>
              <a:t> </a:t>
            </a:r>
          </a:p>
          <a:p>
            <a:pPr marL="0" lvl="0" indent="0" algn="l" rtl="0">
              <a:lnSpc>
                <a:spcPct val="100000"/>
              </a:lnSpc>
              <a:spcBef>
                <a:spcPts val="0"/>
              </a:spcBef>
              <a:spcAft>
                <a:spcPts val="0"/>
              </a:spcAft>
              <a:buSzPts val="1100"/>
              <a:buNone/>
            </a:pPr>
            <a:r>
              <a:rPr lang="en-US" dirty="0"/>
              <a:t>Say: Don’t forget that our responsibilities to each other are just as important as our human rights.</a:t>
            </a:r>
          </a:p>
        </p:txBody>
      </p:sp>
    </p:spTree>
    <p:extLst>
      <p:ext uri="{BB962C8B-B14F-4D97-AF65-F5344CB8AC3E}">
        <p14:creationId xmlns:p14="http://schemas.microsoft.com/office/powerpoint/2010/main" val="6654075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5" name="Google Shape;605;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At the end of the game, congratulate everyone, and spend a few minutes matching up the corresponding pairs again.</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Ask: Which are more important – our rights or our responsibilities?</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Say: Don’t forget that our responsibilities to each other are just as important as our human rights.</a:t>
            </a:r>
            <a:endParaRPr dirty="0"/>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1"/>
        <p:cNvGrpSpPr/>
        <p:nvPr/>
      </p:nvGrpSpPr>
      <p:grpSpPr>
        <a:xfrm>
          <a:off x="0" y="0"/>
          <a:ext cx="0" cy="0"/>
          <a:chOff x="0" y="0"/>
          <a:chExt cx="0" cy="0"/>
        </a:xfrm>
      </p:grpSpPr>
      <p:sp>
        <p:nvSpPr>
          <p:cNvPr id="612" name="Google Shape;612;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3" name="Google Shape;613;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1. Education makes all other rights possible.</a:t>
            </a:r>
            <a:endParaRPr/>
          </a:p>
          <a:p>
            <a:pPr marL="0" lvl="0" indent="0" algn="l" rtl="0">
              <a:lnSpc>
                <a:spcPct val="100000"/>
              </a:lnSpc>
              <a:spcBef>
                <a:spcPts val="0"/>
              </a:spcBef>
              <a:spcAft>
                <a:spcPts val="0"/>
              </a:spcAft>
              <a:buSzPts val="1400"/>
              <a:buNone/>
            </a:pPr>
            <a:r>
              <a:rPr lang="en-US"/>
              <a:t>2. All children have the right to an education.</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9"/>
        <p:cNvGrpSpPr/>
        <p:nvPr/>
      </p:nvGrpSpPr>
      <p:grpSpPr>
        <a:xfrm>
          <a:off x="0" y="0"/>
          <a:ext cx="0" cy="0"/>
          <a:chOff x="0" y="0"/>
          <a:chExt cx="0" cy="0"/>
        </a:xfrm>
      </p:grpSpPr>
      <p:sp>
        <p:nvSpPr>
          <p:cNvPr id="620" name="Google Shape;620;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21" name="Google Shape;621;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CHALLENGE</a:t>
            </a:r>
            <a:endParaRPr dirty="0"/>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Say: This is our last day together for a while. I’ve really loved talking and learning about our human rights together.</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As you go forward, look around you and notice all the rights you have in your neighborhood and family.  Think about what you can do to make it even better. So many rights all around us. </a:t>
            </a:r>
          </a:p>
          <a:p>
            <a:pPr marL="0" lvl="0" indent="0" algn="l" rtl="0">
              <a:lnSpc>
                <a:spcPct val="100000"/>
              </a:lnSpc>
              <a:spcBef>
                <a:spcPts val="0"/>
              </a:spcBef>
              <a:spcAft>
                <a:spcPts val="0"/>
              </a:spcAft>
              <a:buClr>
                <a:schemeClr val="dk1"/>
              </a:buClr>
              <a:buSzPts val="1100"/>
              <a:buFont typeface="Arial"/>
              <a:buNone/>
            </a:pPr>
            <a:endParaRPr lang="en-US" dirty="0"/>
          </a:p>
          <a:p>
            <a:pPr marL="171450" lvl="0" indent="-171450" algn="l" rtl="0">
              <a:lnSpc>
                <a:spcPct val="100000"/>
              </a:lnSpc>
              <a:spcBef>
                <a:spcPts val="0"/>
              </a:spcBef>
              <a:spcAft>
                <a:spcPts val="0"/>
              </a:spcAft>
              <a:buClr>
                <a:schemeClr val="dk1"/>
              </a:buClr>
              <a:buSzPts val="1100"/>
            </a:pPr>
            <a:r>
              <a:rPr lang="en-US" dirty="0"/>
              <a:t>Your school: The right to education</a:t>
            </a:r>
            <a:endParaRPr dirty="0"/>
          </a:p>
          <a:p>
            <a:pPr marL="171450" lvl="0" indent="-171450" algn="l" rtl="0">
              <a:lnSpc>
                <a:spcPct val="100000"/>
              </a:lnSpc>
              <a:spcBef>
                <a:spcPts val="0"/>
              </a:spcBef>
              <a:spcAft>
                <a:spcPts val="0"/>
              </a:spcAft>
              <a:buClr>
                <a:schemeClr val="dk1"/>
              </a:buClr>
              <a:buSzPts val="1100"/>
            </a:pPr>
            <a:endParaRPr lang="en-US" dirty="0"/>
          </a:p>
          <a:p>
            <a:pPr marL="171450" lvl="0" indent="-171450" algn="l" rtl="0">
              <a:lnSpc>
                <a:spcPct val="100000"/>
              </a:lnSpc>
              <a:spcBef>
                <a:spcPts val="0"/>
              </a:spcBef>
              <a:spcAft>
                <a:spcPts val="0"/>
              </a:spcAft>
              <a:buClr>
                <a:schemeClr val="dk1"/>
              </a:buClr>
              <a:buSzPts val="1100"/>
            </a:pPr>
            <a:r>
              <a:rPr lang="en-US" dirty="0"/>
              <a:t>Places of worship: The right to freedom of Religion or Belief</a:t>
            </a:r>
            <a:endParaRPr dirty="0"/>
          </a:p>
          <a:p>
            <a:pPr marL="171450" lvl="0" indent="-171450" algn="l" rtl="0">
              <a:lnSpc>
                <a:spcPct val="100000"/>
              </a:lnSpc>
              <a:spcBef>
                <a:spcPts val="0"/>
              </a:spcBef>
              <a:spcAft>
                <a:spcPts val="0"/>
              </a:spcAft>
              <a:buClr>
                <a:schemeClr val="dk1"/>
              </a:buClr>
              <a:buSzPts val="1100"/>
            </a:pPr>
            <a:endParaRPr lang="en-US" dirty="0"/>
          </a:p>
          <a:p>
            <a:pPr marL="171450" lvl="0" indent="-171450" algn="l" rtl="0">
              <a:lnSpc>
                <a:spcPct val="100000"/>
              </a:lnSpc>
              <a:spcBef>
                <a:spcPts val="0"/>
              </a:spcBef>
              <a:spcAft>
                <a:spcPts val="0"/>
              </a:spcAft>
              <a:buClr>
                <a:schemeClr val="dk1"/>
              </a:buClr>
              <a:buSzPts val="1100"/>
            </a:pPr>
            <a:r>
              <a:rPr lang="en-US" dirty="0"/>
              <a:t>Your home: The right to marriage and a family</a:t>
            </a:r>
            <a:endParaRPr dirty="0"/>
          </a:p>
          <a:p>
            <a:pPr marL="171450" lvl="0" indent="-171450" algn="l" rtl="0">
              <a:lnSpc>
                <a:spcPct val="100000"/>
              </a:lnSpc>
              <a:spcBef>
                <a:spcPts val="0"/>
              </a:spcBef>
              <a:spcAft>
                <a:spcPts val="0"/>
              </a:spcAft>
              <a:buClr>
                <a:schemeClr val="dk1"/>
              </a:buClr>
              <a:buSzPts val="1100"/>
            </a:pPr>
            <a:endParaRPr lang="en-US" dirty="0"/>
          </a:p>
          <a:p>
            <a:pPr marL="171450" lvl="0" indent="-171450" algn="l" rtl="0">
              <a:lnSpc>
                <a:spcPct val="100000"/>
              </a:lnSpc>
              <a:spcBef>
                <a:spcPts val="0"/>
              </a:spcBef>
              <a:spcAft>
                <a:spcPts val="0"/>
              </a:spcAft>
              <a:buClr>
                <a:schemeClr val="dk1"/>
              </a:buClr>
              <a:buSzPts val="1100"/>
            </a:pPr>
            <a:r>
              <a:rPr lang="en-US" dirty="0"/>
              <a:t>The post office: The right to expression and sharing ideas</a:t>
            </a:r>
            <a:endParaRPr dirty="0"/>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Remember that when you let your light shine, you’re are taking responsibility for your rights and sharing them with others.</a:t>
            </a:r>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SzPts val="1100"/>
              <a:buNone/>
            </a:pPr>
            <a:r>
              <a:rPr lang="en-US" sz="1100" dirty="0"/>
              <a:t>Consider teaching others these values in a memorable way by creating a picture, a mural, a sculpture, a game, a poem, a story, a song, a dance, a play, a musical production or some other meaningful activity.</a:t>
            </a:r>
            <a:endParaRPr lang="en-US"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450" name="Google Shape;450;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327806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119556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6" name="Google Shape;39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7478125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4" name="Google Shape;524;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012679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2" name="Google Shape;532;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7" name="Google Shape;437;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2416237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5" name="Google Shape;605;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124246452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5" name="Google Shape;605;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4221435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5" name="Google Shape;605;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395718403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5" name="Google Shape;605;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9383187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5" name="Google Shape;605;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40419891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0" name="Google Shape;460;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1. Education makes all other rights possible.</a:t>
            </a:r>
            <a:endParaRPr dirty="0"/>
          </a:p>
          <a:p>
            <a:pPr marL="0" lvl="0" indent="0" algn="l" rtl="0">
              <a:lnSpc>
                <a:spcPct val="100000"/>
              </a:lnSpc>
              <a:spcBef>
                <a:spcPts val="0"/>
              </a:spcBef>
              <a:spcAft>
                <a:spcPts val="0"/>
              </a:spcAft>
              <a:buSzPts val="1400"/>
              <a:buNone/>
            </a:pPr>
            <a:r>
              <a:rPr lang="en-US" dirty="0"/>
              <a:t>2. All children have the right to an education.</a:t>
            </a:r>
            <a:endParaRPr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5" name="Google Shape;605;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19383391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5" name="Google Shape;605;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Activity: Rights and Responsibilities</a:t>
            </a:r>
            <a:endParaRPr dirty="0"/>
          </a:p>
          <a:p>
            <a:pPr marL="0" lvl="0" indent="0" algn="l" rtl="0">
              <a:lnSpc>
                <a:spcPct val="100000"/>
              </a:lnSpc>
              <a:spcBef>
                <a:spcPts val="0"/>
              </a:spcBef>
              <a:spcAft>
                <a:spcPts val="0"/>
              </a:spcAft>
              <a:buSzPts val="1100"/>
              <a:buNone/>
            </a:pPr>
            <a:r>
              <a:rPr lang="en-US" dirty="0"/>
              <a:t>At the back of the lesson, there are 2 different sets of cards – one has words and the other one has no words.</a:t>
            </a:r>
            <a:endParaRPr dirty="0"/>
          </a:p>
          <a:p>
            <a:pPr marL="0" lvl="0" indent="0" algn="l" rtl="0">
              <a:lnSpc>
                <a:spcPct val="100000"/>
              </a:lnSpc>
              <a:spcBef>
                <a:spcPts val="0"/>
              </a:spcBef>
              <a:spcAft>
                <a:spcPts val="0"/>
              </a:spcAft>
              <a:buSzPts val="1100"/>
              <a:buNone/>
            </a:pPr>
            <a:r>
              <a:rPr lang="en-US" dirty="0"/>
              <a:t>Before the class, choose the set of cards you plan to use and make enough copies for each team to</a:t>
            </a:r>
            <a:endParaRPr dirty="0"/>
          </a:p>
          <a:p>
            <a:pPr marL="0" lvl="0" indent="0" algn="l" rtl="0">
              <a:lnSpc>
                <a:spcPct val="100000"/>
              </a:lnSpc>
              <a:spcBef>
                <a:spcPts val="0"/>
              </a:spcBef>
              <a:spcAft>
                <a:spcPts val="0"/>
              </a:spcAft>
              <a:buSzPts val="1100"/>
              <a:buNone/>
            </a:pPr>
            <a:r>
              <a:rPr lang="en-US" dirty="0"/>
              <a:t>have a complete set. Cut out the sets, making them similar in size. Mix up the cards. Use the</a:t>
            </a:r>
            <a:endParaRPr dirty="0"/>
          </a:p>
          <a:p>
            <a:pPr marL="0" lvl="0" indent="0" algn="l" rtl="0">
              <a:lnSpc>
                <a:spcPct val="100000"/>
              </a:lnSpc>
              <a:spcBef>
                <a:spcPts val="0"/>
              </a:spcBef>
              <a:spcAft>
                <a:spcPts val="0"/>
              </a:spcAft>
              <a:buSzPts val="1100"/>
              <a:buNone/>
            </a:pPr>
            <a:r>
              <a:rPr lang="en-US" dirty="0"/>
              <a:t>originals to show the pairs at the end of the game. Save the originals.</a:t>
            </a:r>
            <a:endParaRPr dirty="0"/>
          </a:p>
          <a:p>
            <a:pPr marL="0" lvl="0" indent="0" algn="l" rtl="0">
              <a:lnSpc>
                <a:spcPct val="100000"/>
              </a:lnSpc>
              <a:spcBef>
                <a:spcPts val="0"/>
              </a:spcBef>
              <a:spcAft>
                <a:spcPts val="0"/>
              </a:spcAft>
              <a:buSzPts val="1100"/>
              <a:buNone/>
            </a:pPr>
            <a:r>
              <a:rPr lang="en-US" dirty="0"/>
              <a:t>How to play: </a:t>
            </a:r>
            <a:endParaRPr dirty="0"/>
          </a:p>
          <a:p>
            <a:pPr marL="0" lvl="0" indent="0" algn="l" rtl="0">
              <a:lnSpc>
                <a:spcPct val="100000"/>
              </a:lnSpc>
              <a:spcBef>
                <a:spcPts val="0"/>
              </a:spcBef>
              <a:spcAft>
                <a:spcPts val="0"/>
              </a:spcAft>
              <a:buSzPts val="1100"/>
              <a:buNone/>
            </a:pPr>
            <a:r>
              <a:rPr lang="en-US" dirty="0"/>
              <a:t>1. Divide into groups: Quickly have the students count off, giving each one a number: One, two, one, two,</a:t>
            </a:r>
            <a:endParaRPr dirty="0"/>
          </a:p>
          <a:p>
            <a:pPr marL="0" lvl="0" indent="0" algn="l" rtl="0">
              <a:lnSpc>
                <a:spcPct val="100000"/>
              </a:lnSpc>
              <a:spcBef>
                <a:spcPts val="0"/>
              </a:spcBef>
              <a:spcAft>
                <a:spcPts val="0"/>
              </a:spcAft>
              <a:buSzPts val="1100"/>
              <a:buNone/>
            </a:pPr>
            <a:r>
              <a:rPr lang="en-US" dirty="0"/>
              <a:t>one, two – until everyone has a number. The girls and the boys should be mixed together. </a:t>
            </a:r>
            <a:endParaRPr dirty="0"/>
          </a:p>
          <a:p>
            <a:pPr marL="0" lvl="0" indent="0" algn="l" rtl="0">
              <a:lnSpc>
                <a:spcPct val="100000"/>
              </a:lnSpc>
              <a:spcBef>
                <a:spcPts val="0"/>
              </a:spcBef>
              <a:spcAft>
                <a:spcPts val="0"/>
              </a:spcAft>
              <a:buSzPts val="1100"/>
              <a:buNone/>
            </a:pPr>
            <a:r>
              <a:rPr lang="en-US" dirty="0"/>
              <a:t>Put all the “ones” in a group (or team), and all the “twos” in another group.</a:t>
            </a:r>
            <a:endParaRPr dirty="0"/>
          </a:p>
          <a:p>
            <a:pPr marL="0" lvl="0" indent="0" algn="l" rtl="0">
              <a:lnSpc>
                <a:spcPct val="100000"/>
              </a:lnSpc>
              <a:spcBef>
                <a:spcPts val="0"/>
              </a:spcBef>
              <a:spcAft>
                <a:spcPts val="0"/>
              </a:spcAft>
              <a:buSzPts val="1100"/>
              <a:buNone/>
            </a:pPr>
            <a:r>
              <a:rPr lang="en-US" dirty="0"/>
              <a:t>2. Team A goes to one side of the room, and Team B goes to the other side. If you have more than two</a:t>
            </a:r>
            <a:endParaRPr dirty="0"/>
          </a:p>
          <a:p>
            <a:pPr marL="0" lvl="0" indent="0" algn="l" rtl="0">
              <a:lnSpc>
                <a:spcPct val="100000"/>
              </a:lnSpc>
              <a:spcBef>
                <a:spcPts val="0"/>
              </a:spcBef>
              <a:spcAft>
                <a:spcPts val="0"/>
              </a:spcAft>
              <a:buSzPts val="1100"/>
              <a:buNone/>
            </a:pPr>
            <a:r>
              <a:rPr lang="en-US" dirty="0"/>
              <a:t>teams, put them in different parts of the room.</a:t>
            </a:r>
            <a:endParaRPr dirty="0"/>
          </a:p>
          <a:p>
            <a:pPr marL="0" lvl="0" indent="0" algn="l" rtl="0">
              <a:lnSpc>
                <a:spcPct val="100000"/>
              </a:lnSpc>
              <a:spcBef>
                <a:spcPts val="0"/>
              </a:spcBef>
              <a:spcAft>
                <a:spcPts val="0"/>
              </a:spcAft>
              <a:buSzPts val="1100"/>
              <a:buNone/>
            </a:pPr>
            <a:r>
              <a:rPr lang="en-US" dirty="0"/>
              <a:t>3. Say: Let’s see who can match rights with responsibilities the fastest.</a:t>
            </a:r>
            <a:endParaRPr dirty="0"/>
          </a:p>
          <a:p>
            <a:pPr marL="0" lvl="0" indent="0" algn="l" rtl="0">
              <a:lnSpc>
                <a:spcPct val="100000"/>
              </a:lnSpc>
              <a:spcBef>
                <a:spcPts val="0"/>
              </a:spcBef>
              <a:spcAft>
                <a:spcPts val="0"/>
              </a:spcAft>
              <a:buSzPts val="1100"/>
              <a:buNone/>
            </a:pPr>
            <a:r>
              <a:rPr lang="en-US" dirty="0"/>
              <a:t>• Don’t start until I say GO!</a:t>
            </a:r>
            <a:endParaRPr dirty="0"/>
          </a:p>
          <a:p>
            <a:pPr marL="0" lvl="0" indent="0" algn="l" rtl="0">
              <a:lnSpc>
                <a:spcPct val="100000"/>
              </a:lnSpc>
              <a:spcBef>
                <a:spcPts val="0"/>
              </a:spcBef>
              <a:spcAft>
                <a:spcPts val="0"/>
              </a:spcAft>
              <a:buSzPts val="1100"/>
              <a:buNone/>
            </a:pPr>
            <a:r>
              <a:rPr lang="en-US" dirty="0"/>
              <a:t>• When your team thinks you have them all matched, raise your hands.</a:t>
            </a:r>
            <a:endParaRPr dirty="0"/>
          </a:p>
          <a:p>
            <a:pPr marL="0" lvl="0" indent="0" algn="l" rtl="0">
              <a:lnSpc>
                <a:spcPct val="100000"/>
              </a:lnSpc>
              <a:spcBef>
                <a:spcPts val="0"/>
              </a:spcBef>
              <a:spcAft>
                <a:spcPts val="0"/>
              </a:spcAft>
              <a:buSzPts val="1100"/>
              <a:buNone/>
            </a:pPr>
            <a:r>
              <a:rPr lang="en-US" dirty="0"/>
              <a:t>• We’ll stop the game and check.</a:t>
            </a:r>
            <a:endParaRPr dirty="0"/>
          </a:p>
          <a:p>
            <a:pPr marL="0" lvl="0" indent="0" algn="l" rtl="0">
              <a:lnSpc>
                <a:spcPct val="100000"/>
              </a:lnSpc>
              <a:spcBef>
                <a:spcPts val="0"/>
              </a:spcBef>
              <a:spcAft>
                <a:spcPts val="0"/>
              </a:spcAft>
              <a:buSzPts val="1100"/>
              <a:buNone/>
            </a:pPr>
            <a:r>
              <a:rPr lang="en-US" dirty="0"/>
              <a:t>• If they’re all right, you win. If not, we’ll keep going.</a:t>
            </a:r>
            <a:endParaRPr dirty="0"/>
          </a:p>
          <a:p>
            <a:pPr marL="0" lvl="0" indent="0" algn="l" rtl="0">
              <a:lnSpc>
                <a:spcPct val="100000"/>
              </a:lnSpc>
              <a:spcBef>
                <a:spcPts val="0"/>
              </a:spcBef>
              <a:spcAft>
                <a:spcPts val="0"/>
              </a:spcAft>
              <a:buSzPts val="1100"/>
              <a:buNone/>
            </a:pPr>
            <a:r>
              <a:rPr lang="en-US" dirty="0"/>
              <a:t>Give each team a set of cards.</a:t>
            </a:r>
            <a:endParaRPr dirty="0"/>
          </a:p>
          <a:p>
            <a:pPr marL="0" lvl="0" indent="0" algn="l" rtl="0">
              <a:lnSpc>
                <a:spcPct val="100000"/>
              </a:lnSpc>
              <a:spcBef>
                <a:spcPts val="0"/>
              </a:spcBef>
              <a:spcAft>
                <a:spcPts val="0"/>
              </a:spcAft>
              <a:buSzPts val="1100"/>
              <a:buNone/>
            </a:pPr>
            <a:r>
              <a:rPr lang="en-US" dirty="0"/>
              <a:t>Say: 1, 2, 3, GO!</a:t>
            </a:r>
            <a:endParaRPr dirty="0"/>
          </a:p>
          <a:p>
            <a:pPr marL="0" lvl="0" indent="0" algn="l" rtl="0">
              <a:lnSpc>
                <a:spcPct val="100000"/>
              </a:lnSpc>
              <a:spcBef>
                <a:spcPts val="0"/>
              </a:spcBef>
              <a:spcAft>
                <a:spcPts val="0"/>
              </a:spcAft>
              <a:buSzPts val="1100"/>
              <a:buNone/>
            </a:pPr>
            <a:r>
              <a:rPr lang="en-US" dirty="0"/>
              <a:t>At the end of the game, congratulate everyone, and spend a few minutes matching up the</a:t>
            </a:r>
            <a:endParaRPr dirty="0"/>
          </a:p>
          <a:p>
            <a:pPr marL="0" lvl="0" indent="0" algn="l" rtl="0">
              <a:lnSpc>
                <a:spcPct val="100000"/>
              </a:lnSpc>
              <a:spcBef>
                <a:spcPts val="0"/>
              </a:spcBef>
              <a:spcAft>
                <a:spcPts val="0"/>
              </a:spcAft>
              <a:buSzPts val="1100"/>
              <a:buNone/>
            </a:pPr>
            <a:r>
              <a:rPr lang="en-US" dirty="0"/>
              <a:t>corresponding pairs again.</a:t>
            </a:r>
            <a:endParaRPr dirty="0"/>
          </a:p>
          <a:p>
            <a:pPr marL="0" lvl="0" indent="0" algn="l" rtl="0">
              <a:lnSpc>
                <a:spcPct val="100000"/>
              </a:lnSpc>
              <a:spcBef>
                <a:spcPts val="0"/>
              </a:spcBef>
              <a:spcAft>
                <a:spcPts val="0"/>
              </a:spcAft>
              <a:buSzPts val="1100"/>
              <a:buNone/>
            </a:pPr>
            <a:r>
              <a:rPr lang="en-US" dirty="0"/>
              <a:t>Ask: Which are more important – our rights or our responsibilities?</a:t>
            </a:r>
            <a:endParaRPr dirty="0"/>
          </a:p>
          <a:p>
            <a:pPr marL="0" lvl="0" indent="0" algn="l" rtl="0">
              <a:lnSpc>
                <a:spcPct val="100000"/>
              </a:lnSpc>
              <a:spcBef>
                <a:spcPts val="0"/>
              </a:spcBef>
              <a:spcAft>
                <a:spcPts val="0"/>
              </a:spcAft>
              <a:buSzPts val="1100"/>
              <a:buNone/>
            </a:pPr>
            <a:r>
              <a:rPr lang="en-US" dirty="0"/>
              <a:t>Say: Don’t forget that our responsibilities to each other are just as important as our human rights.</a:t>
            </a:r>
            <a:endParaRPr dirty="0"/>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72232787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4824024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7371741aa8_0_3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g7371741aa8_0_39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solidFill>
                  <a:schemeClr val="dk1"/>
                </a:solidFill>
              </a:rPr>
              <a:t>WELCOME and WARMUP</a:t>
            </a:r>
            <a:r>
              <a:rPr lang="en-US">
                <a:solidFill>
                  <a:schemeClr val="dk1"/>
                </a:solidFill>
              </a:rPr>
              <a:t>(5 minutes)						 				</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Greet each child enthusiastically upon arrival, and show her or him where to sit.						Briefly introduce yourself and tell the children how happy and excited you are to be starting this course about human rights.</a:t>
            </a:r>
            <a:br>
              <a:rPr lang="en-US">
                <a:solidFill>
                  <a:schemeClr val="dk1"/>
                </a:solidFill>
              </a:rPr>
            </a:br>
            <a:r>
              <a:rPr lang="en-US">
                <a:solidFill>
                  <a:schemeClr val="dk1"/>
                </a:solidFill>
              </a:rPr>
              <a:t>Explain that you love human rights and </a:t>
            </a:r>
            <a:r>
              <a:rPr lang="en-US" b="1">
                <a:solidFill>
                  <a:schemeClr val="dk1"/>
                </a:solidFill>
              </a:rPr>
              <a:t>that they will, too. </a:t>
            </a:r>
            <a:br>
              <a:rPr lang="en-US" b="1">
                <a:solidFill>
                  <a:schemeClr val="dk1"/>
                </a:solidFill>
              </a:rPr>
            </a:br>
            <a:r>
              <a:rPr lang="en-US">
                <a:solidFill>
                  <a:schemeClr val="dk1"/>
                </a:solidFill>
              </a:rPr>
              <a:t>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SzPts val="1400"/>
              <a:buNone/>
            </a:pPr>
            <a:endParaRPr dirty="0">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g8410b867d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9" name="Google Shape;419;g8410b867d2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39700" indent="0">
              <a:buNone/>
            </a:pPr>
            <a:r>
              <a:rPr lang="en-US" sz="1100" b="0" i="0" u="none" strike="noStrike" cap="none" baseline="0" dirty="0">
                <a:solidFill>
                  <a:srgbClr val="000000"/>
                </a:solidFill>
                <a:latin typeface="Arial"/>
                <a:ea typeface="Arial"/>
                <a:cs typeface="Arial"/>
                <a:sym typeface="Arial"/>
              </a:rPr>
              <a:t>Explain: I have a few questions before our lesson. Don’t worry if you don’t know the answer. The correct answer is what you think it is.</a:t>
            </a:r>
          </a:p>
          <a:p>
            <a:pPr marL="139700" indent="0">
              <a:buNone/>
            </a:pPr>
            <a:endParaRPr lang="en-US" sz="1100" b="1" i="0" u="none" strike="noStrike" cap="none" baseline="0" dirty="0">
              <a:solidFill>
                <a:srgbClr val="000000"/>
              </a:solidFill>
              <a:latin typeface="Arial"/>
              <a:ea typeface="Arial"/>
              <a:cs typeface="Arial"/>
              <a:sym typeface="Arial"/>
            </a:endParaRPr>
          </a:p>
          <a:p>
            <a:pPr marL="139700" indent="0">
              <a:buNone/>
            </a:pPr>
            <a:r>
              <a:rPr lang="en-US" sz="1100" b="1" i="0" u="none" strike="noStrike" cap="none" baseline="0" dirty="0">
                <a:solidFill>
                  <a:srgbClr val="000000"/>
                </a:solidFill>
                <a:latin typeface="Arial"/>
                <a:ea typeface="Arial"/>
                <a:cs typeface="Arial"/>
                <a:sym typeface="Arial"/>
              </a:rPr>
              <a:t>Conduct the questionnaire.</a:t>
            </a:r>
          </a:p>
          <a:p>
            <a:pPr marL="139700" indent="0">
              <a:buNone/>
            </a:pPr>
            <a:endParaRPr lang="en-US" sz="1100" b="0" i="0" u="none" strike="noStrike" cap="none" baseline="0" dirty="0">
              <a:solidFill>
                <a:srgbClr val="000000"/>
              </a:solidFill>
              <a:latin typeface="Arial"/>
              <a:ea typeface="Arial"/>
              <a:cs typeface="Arial"/>
              <a:sym typeface="Arial"/>
            </a:endParaRPr>
          </a:p>
          <a:p>
            <a:pPr marL="139700" indent="0">
              <a:buNone/>
            </a:pPr>
            <a:r>
              <a:rPr lang="en-US" sz="1100" b="0" i="0" u="none" strike="noStrike" cap="none" baseline="0" dirty="0">
                <a:solidFill>
                  <a:srgbClr val="000000"/>
                </a:solidFill>
                <a:latin typeface="Arial"/>
                <a:ea typeface="Arial"/>
                <a:cs typeface="Arial"/>
                <a:sym typeface="Arial"/>
              </a:rPr>
              <a:t>How to do it: After each question, count the number for each answer and record it on the questionnaire. Keep this paper in a safe place to compare with the earlier questionnaire.</a:t>
            </a:r>
          </a:p>
          <a:p>
            <a:pPr marL="139700" indent="0">
              <a:buNone/>
            </a:pPr>
            <a:endParaRPr lang="en-US" sz="1100" b="1" i="0" u="none" strike="noStrike" cap="none" baseline="0" dirty="0">
              <a:solidFill>
                <a:srgbClr val="000000"/>
              </a:solidFill>
              <a:latin typeface="Arial"/>
              <a:ea typeface="Arial"/>
              <a:cs typeface="Arial"/>
              <a:sym typeface="Arial"/>
            </a:endParaRPr>
          </a:p>
          <a:p>
            <a:pPr marL="139700" indent="0">
              <a:buNone/>
            </a:pPr>
            <a:r>
              <a:rPr lang="en-US" sz="1100" b="1" i="0" u="none" strike="noStrike" cap="none" baseline="0" dirty="0">
                <a:solidFill>
                  <a:srgbClr val="000000"/>
                </a:solidFill>
                <a:latin typeface="Arial"/>
                <a:ea typeface="Arial"/>
                <a:cs typeface="Arial"/>
                <a:sym typeface="Arial"/>
              </a:rPr>
              <a:t>After the lesson is over today, please take time to compare the two questionnaires. </a:t>
            </a:r>
            <a:r>
              <a:rPr lang="en-US" sz="1100" b="0" i="0" u="none" strike="noStrike" cap="none" baseline="0" dirty="0">
                <a:solidFill>
                  <a:srgbClr val="000000"/>
                </a:solidFill>
                <a:latin typeface="Arial"/>
                <a:ea typeface="Arial"/>
                <a:cs typeface="Arial"/>
                <a:sym typeface="Arial"/>
              </a:rPr>
              <a:t>Report your findings to your supervisor. Save the papers in a safe place to refer to later.</a:t>
            </a:r>
          </a:p>
          <a:p>
            <a:pPr marL="139700" indent="0">
              <a:buNone/>
            </a:pPr>
            <a:endParaRPr lang="en-US" sz="1100" b="0" i="0" u="none" strike="noStrike" cap="none" baseline="0" dirty="0">
              <a:solidFill>
                <a:srgbClr val="000000"/>
              </a:solidFill>
              <a:latin typeface="Arial"/>
              <a:ea typeface="Arial"/>
              <a:cs typeface="Arial"/>
              <a:sym typeface="Arial"/>
            </a:endParaRPr>
          </a:p>
          <a:p>
            <a:pPr marL="139700" indent="0">
              <a:buNone/>
            </a:pPr>
            <a:r>
              <a:rPr lang="en-US" sz="1100" b="0" i="0" u="none" strike="noStrike" cap="none" baseline="0" dirty="0">
                <a:solidFill>
                  <a:srgbClr val="000000"/>
                </a:solidFill>
                <a:latin typeface="Arial"/>
                <a:ea typeface="Arial"/>
                <a:cs typeface="Arial"/>
                <a:sym typeface="Arial"/>
              </a:rPr>
              <a:t>It is helpful to have another person do this with you, to count and record the answers.</a:t>
            </a:r>
          </a:p>
          <a:p>
            <a:pPr marL="139700" indent="0">
              <a:buNone/>
            </a:pPr>
            <a:endParaRPr lang="en-US" sz="1100" b="0" i="0" u="none" strike="noStrike" cap="none" baseline="0" dirty="0">
              <a:solidFill>
                <a:srgbClr val="000000"/>
              </a:solidFill>
              <a:latin typeface="Arial"/>
              <a:ea typeface="Arial"/>
              <a:cs typeface="Arial"/>
              <a:sym typeface="Arial"/>
            </a:endParaRPr>
          </a:p>
          <a:p>
            <a:pPr marL="139700" indent="0">
              <a:buNone/>
            </a:pPr>
            <a:r>
              <a:rPr lang="en-US" sz="1100" b="0" i="0" u="none" strike="noStrike" cap="none" baseline="0" dirty="0">
                <a:solidFill>
                  <a:srgbClr val="000000"/>
                </a:solidFill>
                <a:latin typeface="Arial"/>
                <a:ea typeface="Arial"/>
                <a:cs typeface="Arial"/>
                <a:sym typeface="Arial"/>
              </a:rPr>
              <a:t>After the questionnaire, say: Thank you all for answering your questions so cheerfully. We have learned a lot about human rights.</a:t>
            </a:r>
            <a:endParaRPr lang="en-US" sz="1100" dirty="0">
              <a:solidFill>
                <a:srgbClr val="212121"/>
              </a:solidFil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100" dirty="0">
              <a:solidFill>
                <a:srgbClr val="212121"/>
              </a:solidFil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100" dirty="0">
              <a:solidFill>
                <a:srgbClr val="212121"/>
              </a:solidFil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solidFill>
                  <a:srgbClr val="212121"/>
                </a:solidFill>
              </a:rPr>
              <a:t>Let any child answer who thinks she or he might know. Don’t worry about whether the answer is right or not. Just count the number of children who answer. </a:t>
            </a:r>
          </a:p>
          <a:p>
            <a:pPr marL="0" lvl="0" indent="0" algn="l" rtl="0">
              <a:lnSpc>
                <a:spcPct val="100000"/>
              </a:lnSpc>
              <a:spcBef>
                <a:spcPts val="0"/>
              </a:spcBef>
              <a:spcAft>
                <a:spcPts val="0"/>
              </a:spcAft>
              <a:buSzPts val="1100"/>
              <a:buNone/>
            </a:pPr>
            <a:endParaRPr dirty="0">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
        <p:cNvGrpSpPr/>
        <p:nvPr/>
      </p:nvGrpSpPr>
      <p:grpSpPr>
        <a:xfrm>
          <a:off x="0" y="0"/>
          <a:ext cx="0" cy="0"/>
          <a:chOff x="0" y="0"/>
          <a:chExt cx="0" cy="0"/>
        </a:xfrm>
      </p:grpSpPr>
      <p:sp>
        <p:nvSpPr>
          <p:cNvPr id="12" name="Google Shape;12;p7"/>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7"/>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 name="Google Shape;14;p7"/>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 name="Google Shape;15;p7"/>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6"/>
        <p:cNvGrpSpPr/>
        <p:nvPr/>
      </p:nvGrpSpPr>
      <p:grpSpPr>
        <a:xfrm>
          <a:off x="0" y="0"/>
          <a:ext cx="0" cy="0"/>
          <a:chOff x="0" y="0"/>
          <a:chExt cx="0" cy="0"/>
        </a:xfrm>
      </p:grpSpPr>
      <p:sp>
        <p:nvSpPr>
          <p:cNvPr id="17" name="Google Shape;17;p13"/>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13"/>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9" name="Google Shape;19;p13"/>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75502045"/>
      </p:ext>
    </p:extLst>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wo Content - Offset Left">
  <p:cSld name="Two Content - Offset Left">
    <p:spTree>
      <p:nvGrpSpPr>
        <p:cNvPr id="1" name="Shape 30"/>
        <p:cNvGrpSpPr/>
        <p:nvPr/>
      </p:nvGrpSpPr>
      <p:grpSpPr>
        <a:xfrm>
          <a:off x="0" y="0"/>
          <a:ext cx="0" cy="0"/>
          <a:chOff x="0" y="0"/>
          <a:chExt cx="0" cy="0"/>
        </a:xfrm>
      </p:grpSpPr>
      <p:sp>
        <p:nvSpPr>
          <p:cNvPr id="31" name="Google Shape;31;p7"/>
          <p:cNvSpPr txBox="1">
            <a:spLocks noGrp="1"/>
          </p:cNvSpPr>
          <p:nvPr>
            <p:ph type="title"/>
          </p:nvPr>
        </p:nvSpPr>
        <p:spPr>
          <a:xfrm>
            <a:off x="628649" y="530359"/>
            <a:ext cx="7886701" cy="9144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7"/>
          <p:cNvSpPr txBox="1">
            <a:spLocks noGrp="1"/>
          </p:cNvSpPr>
          <p:nvPr>
            <p:ph type="body" idx="1"/>
          </p:nvPr>
        </p:nvSpPr>
        <p:spPr>
          <a:xfrm>
            <a:off x="628649" y="1548882"/>
            <a:ext cx="6044000" cy="308384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 name="Google Shape;33;p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4" name="Google Shape;34;p7"/>
          <p:cNvSpPr txBox="1">
            <a:spLocks noGrp="1"/>
          </p:cNvSpPr>
          <p:nvPr>
            <p:ph type="body" idx="2"/>
          </p:nvPr>
        </p:nvSpPr>
        <p:spPr>
          <a:xfrm>
            <a:off x="6808265" y="1548882"/>
            <a:ext cx="1714500" cy="308384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846052886"/>
      </p:ext>
    </p:extLst>
  </p:cSld>
  <p:clrMapOvr>
    <a:masterClrMapping/>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ntent - Offse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7413" y="549875"/>
            <a:ext cx="7887938"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17779"/>
            <a:ext cx="1714500" cy="3075845"/>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a:xfrm>
            <a:off x="184297" y="4606049"/>
            <a:ext cx="548700" cy="393600"/>
          </a:xfrm>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2465173" y="1517779"/>
            <a:ext cx="6051414" cy="3075845"/>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787307770"/>
      </p:ext>
    </p:extLst>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 Offset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8649" y="530359"/>
            <a:ext cx="7886701" cy="914400"/>
          </a:xfrm>
          <a:prstGeom prst="rect">
            <a:avLst/>
          </a:prstGeo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48882"/>
            <a:ext cx="6044000" cy="3083840"/>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mn-lt"/>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808265" y="1548882"/>
            <a:ext cx="1714500" cy="308384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047803839"/>
      </p:ext>
    </p:extLst>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6560" y="530359"/>
            <a:ext cx="793272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33718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1150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4095327666"/>
      </p:ext>
    </p:extLst>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hree Content - Offse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0333" y="530359"/>
            <a:ext cx="7895017"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79177"/>
            <a:ext cx="1737360" cy="1280160"/>
          </a:xfrm>
          <a:prstGeom prst="rect">
            <a:avLst/>
          </a:prstGeom>
        </p:spPr>
        <p:txBody>
          <a:bodyPr/>
          <a:lstStyle>
            <a:lvl1pPr>
              <a:defRPr sz="1400"/>
            </a:lvl1pPr>
            <a:lvl2pPr marL="346472" indent="-173831">
              <a:defRPr sz="1400"/>
            </a:lvl2pPr>
            <a:lvl3pPr marL="513160" indent="-166688">
              <a:defRPr sz="1600"/>
            </a:lvl3pPr>
          </a:lstStyle>
          <a:p>
            <a:pPr lvl="0"/>
            <a:r>
              <a:rPr lang="en-US" dirty="0"/>
              <a:t>Click to edit Master text styles</a:t>
            </a:r>
          </a:p>
          <a:p>
            <a:pPr lvl="1"/>
            <a:r>
              <a:rPr lang="en-US" dirty="0"/>
              <a:t>Second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628649" y="2984866"/>
            <a:ext cx="1737360" cy="1280160"/>
          </a:xfrm>
          <a:prstGeom prst="rect">
            <a:avLst/>
          </a:prstGeom>
        </p:spPr>
        <p:txBody>
          <a:bodyPr/>
          <a:lstStyle>
            <a:lvl1pPr>
              <a:defRPr sz="1400"/>
            </a:lvl1pPr>
            <a:lvl2pPr marL="346472" indent="-171450">
              <a:defRPr sz="1400"/>
            </a:lvl2pPr>
            <a:lvl3pPr marL="685800" indent="-171450">
              <a:defRPr sz="1600"/>
            </a:lvl3pPr>
          </a:lstStyle>
          <a:p>
            <a:pPr lvl="0"/>
            <a:r>
              <a:rPr lang="en-US" dirty="0"/>
              <a:t>Click to edit Master text styles</a:t>
            </a:r>
          </a:p>
          <a:p>
            <a:pPr lvl="1"/>
            <a:r>
              <a:rPr lang="en-US" dirty="0"/>
              <a:t>Second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mn-lt"/>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2465173" y="1579983"/>
            <a:ext cx="6051414" cy="3013641"/>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366508668"/>
      </p:ext>
    </p:extLst>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Content - Offset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35238" y="530359"/>
            <a:ext cx="789741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25438"/>
            <a:ext cx="6044000" cy="3107284"/>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808265" y="1556328"/>
            <a:ext cx="1645920" cy="1463040"/>
          </a:xfrm>
          <a:prstGeom prst="rect">
            <a:avLst/>
          </a:prstGeom>
        </p:spPr>
        <p:txBody>
          <a:bodyPr/>
          <a:lstStyle>
            <a:lvl1pPr>
              <a:defRPr sz="1600"/>
            </a:lvl1pPr>
            <a:lvl2pPr marL="346472" indent="-171450">
              <a:defRPr sz="1600"/>
            </a:lvl2pPr>
            <a:lvl3pPr marL="513160" indent="-171450">
              <a:defRPr sz="1600"/>
            </a:lvl3pPr>
          </a:lstStyle>
          <a:p>
            <a:pPr lvl="0"/>
            <a:r>
              <a:rPr lang="en-US" dirty="0"/>
              <a:t>Click to edit Master text styles</a:t>
            </a:r>
          </a:p>
          <a:p>
            <a:pPr lvl="1"/>
            <a:r>
              <a:rPr lang="en-US" dirty="0"/>
              <a:t>Second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6818150" y="3172286"/>
            <a:ext cx="1645920" cy="1463040"/>
          </a:xfrm>
          <a:prstGeom prst="rect">
            <a:avLst/>
          </a:prstGeom>
        </p:spPr>
        <p:txBody>
          <a:bodyPr/>
          <a:lstStyle>
            <a:lvl1pPr>
              <a:defRPr sz="1600"/>
            </a:lvl1pPr>
            <a:lvl2pPr marL="346472" indent="-171450">
              <a:defRPr sz="1600"/>
            </a:lvl2pPr>
            <a:lvl3pPr marL="513160" indent="-171450">
              <a:defRPr/>
            </a:lvl3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710878394"/>
      </p:ext>
    </p:extLst>
  </p:cSld>
  <p:clrMapOvr>
    <a:masterClrMapping/>
  </p:clrMapOvr>
  <p:transition>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Four Content - Vert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8147" y="530359"/>
            <a:ext cx="788720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25438"/>
            <a:ext cx="1851660" cy="3107284"/>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2640329" y="1525438"/>
            <a:ext cx="1851660" cy="3107284"/>
          </a:xfrm>
          <a:prstGeom prst="rect">
            <a:avLst/>
          </a:prstGeom>
        </p:spPr>
        <p:txBody>
          <a:bodyPr/>
          <a:lstStyle>
            <a:lvl2pPr marL="346472" indent="-171450">
              <a:defRPr/>
            </a:lvl2pPr>
            <a:lvl3pPr marL="685800" indent="-171450">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4652009" y="1525438"/>
            <a:ext cx="1851660" cy="3107284"/>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6663689" y="1525438"/>
            <a:ext cx="1851660" cy="3107284"/>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299565945"/>
      </p:ext>
    </p:extLst>
  </p:cSld>
  <p:clrMapOvr>
    <a:masterClrMapping/>
  </p:clrMapOvr>
  <p:transition>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Four Content - Squa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41785" y="508171"/>
            <a:ext cx="7873565"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492528"/>
            <a:ext cx="3771900" cy="1554480"/>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628649" y="3113037"/>
            <a:ext cx="3771900" cy="1554480"/>
          </a:xfrm>
          <a:prstGeom prst="rect">
            <a:avLst/>
          </a:prstGeom>
        </p:spPr>
        <p:txBody>
          <a:bodyPr/>
          <a:lstStyle>
            <a:lvl2pPr marL="346472" indent="-171450">
              <a:defRPr/>
            </a:lvl2pPr>
            <a:lvl3pPr marL="685800" indent="-171450">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4744687" y="1492528"/>
            <a:ext cx="3771900" cy="155448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4744687" y="3113037"/>
            <a:ext cx="3771900" cy="155448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587849933"/>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20"/>
        <p:cNvGrpSpPr/>
        <p:nvPr/>
      </p:nvGrpSpPr>
      <p:grpSpPr>
        <a:xfrm>
          <a:off x="0" y="0"/>
          <a:ext cx="0" cy="0"/>
          <a:chOff x="0" y="0"/>
          <a:chExt cx="0" cy="0"/>
        </a:xfrm>
      </p:grpSpPr>
      <p:sp>
        <p:nvSpPr>
          <p:cNvPr id="21" name="Google Shape;21;p57"/>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57"/>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 name="Google Shape;23;p57"/>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4" name="Google Shape;24;p57"/>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30"/>
        <p:cNvGrpSpPr/>
        <p:nvPr/>
      </p:nvGrpSpPr>
      <p:grpSpPr>
        <a:xfrm>
          <a:off x="0" y="0"/>
          <a:ext cx="0" cy="0"/>
          <a:chOff x="0" y="0"/>
          <a:chExt cx="0" cy="0"/>
        </a:xfrm>
      </p:grpSpPr>
      <p:sp>
        <p:nvSpPr>
          <p:cNvPr id="31" name="Google Shape;31;p59"/>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59"/>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 name="Google Shape;33;p59"/>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5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5" name="Google Shape;35;p59"/>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36"/>
        <p:cNvGrpSpPr/>
        <p:nvPr/>
      </p:nvGrpSpPr>
      <p:grpSpPr>
        <a:xfrm>
          <a:off x="0" y="0"/>
          <a:ext cx="0" cy="0"/>
          <a:chOff x="0" y="0"/>
          <a:chExt cx="0" cy="0"/>
        </a:xfrm>
      </p:grpSpPr>
      <p:sp>
        <p:nvSpPr>
          <p:cNvPr id="37" name="Google Shape;37;p60"/>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60"/>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60"/>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 name="Google Shape;40;p6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1" name="Google Shape;41;p60"/>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48"/>
        <p:cNvGrpSpPr/>
        <p:nvPr/>
      </p:nvGrpSpPr>
      <p:grpSpPr>
        <a:xfrm>
          <a:off x="0" y="0"/>
          <a:ext cx="0" cy="0"/>
          <a:chOff x="0" y="0"/>
          <a:chExt cx="0" cy="0"/>
        </a:xfrm>
      </p:grpSpPr>
      <p:sp>
        <p:nvSpPr>
          <p:cNvPr id="49" name="Google Shape;49;p62"/>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62"/>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62"/>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2" name="Google Shape;52;p6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3" name="Google Shape;53;p62"/>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4" name="Google Shape;54;p62"/>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55"/>
        <p:cNvGrpSpPr/>
        <p:nvPr/>
      </p:nvGrpSpPr>
      <p:grpSpPr>
        <a:xfrm>
          <a:off x="0" y="0"/>
          <a:ext cx="0" cy="0"/>
          <a:chOff x="0" y="0"/>
          <a:chExt cx="0" cy="0"/>
        </a:xfrm>
      </p:grpSpPr>
      <p:sp>
        <p:nvSpPr>
          <p:cNvPr id="56" name="Google Shape;56;p63"/>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63"/>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8" name="Google Shape;58;p63"/>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9" name="Google Shape;59;p6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0" name="Google Shape;60;p63"/>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63"/>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2"/>
        <p:cNvGrpSpPr/>
        <p:nvPr/>
      </p:nvGrpSpPr>
      <p:grpSpPr>
        <a:xfrm>
          <a:off x="0" y="0"/>
          <a:ext cx="0" cy="0"/>
          <a:chOff x="0" y="0"/>
          <a:chExt cx="0" cy="0"/>
        </a:xfrm>
      </p:grpSpPr>
      <p:sp>
        <p:nvSpPr>
          <p:cNvPr id="63" name="Google Shape;63;p64"/>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64"/>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5" name="Google Shape;65;p64"/>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64"/>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7" name="Google Shape;67;p64"/>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6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7"/>
        <p:cNvGrpSpPr/>
        <p:nvPr/>
      </p:nvGrpSpPr>
      <p:grpSpPr>
        <a:xfrm>
          <a:off x="0" y="0"/>
          <a:ext cx="0" cy="0"/>
          <a:chOff x="0" y="0"/>
          <a:chExt cx="0" cy="0"/>
        </a:xfrm>
      </p:grpSpPr>
      <p:sp>
        <p:nvSpPr>
          <p:cNvPr id="78" name="Google Shape;78;p4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31783251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63172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5"/>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5"/>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SzPts val="1400"/>
              <a:buNone/>
              <a:defRPr sz="40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 name="Google Shape;8;p5"/>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0A5A6"/>
              </a:buClr>
              <a:buSzPts val="2400"/>
              <a:buFont typeface="Noto Sans Symbols"/>
              <a:buChar char="▪"/>
              <a:defRPr sz="2400" b="1" i="0" u="none" strike="noStrike" cap="none">
                <a:solidFill>
                  <a:srgbClr val="00A5A6"/>
                </a:solidFill>
                <a:latin typeface="Arial"/>
                <a:ea typeface="Arial"/>
                <a:cs typeface="Arial"/>
                <a:sym typeface="Arial"/>
              </a:defRPr>
            </a:lvl1pPr>
            <a:lvl2pPr marL="914400" marR="0" lvl="1" indent="-355600" algn="l" rtl="0">
              <a:lnSpc>
                <a:spcPct val="100000"/>
              </a:lnSpc>
              <a:spcBef>
                <a:spcPts val="0"/>
              </a:spcBef>
              <a:spcAft>
                <a:spcPts val="0"/>
              </a:spcAft>
              <a:buClr>
                <a:srgbClr val="00A5A6"/>
              </a:buClr>
              <a:buSzPts val="2000"/>
              <a:buFont typeface="Arial"/>
              <a:buChar char="•"/>
              <a:defRPr sz="2000" b="1" i="0" u="none" strike="noStrike" cap="none">
                <a:solidFill>
                  <a:srgbClr val="00A5A6"/>
                </a:solidFill>
                <a:latin typeface="Arial"/>
                <a:ea typeface="Arial"/>
                <a:cs typeface="Arial"/>
                <a:sym typeface="Arial"/>
              </a:defRPr>
            </a:lvl2pPr>
            <a:lvl3pPr marL="1371600" marR="0" lvl="2"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3pPr>
            <a:lvl4pPr marL="1828800" marR="0" lvl="3"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4pPr>
            <a:lvl5pPr marL="2286000" marR="0" lvl="4"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 name="Google Shape;9;p5"/>
          <p:cNvSpPr/>
          <p:nvPr/>
        </p:nvSpPr>
        <p:spPr>
          <a:xfrm>
            <a:off x="91440" y="57150"/>
            <a:ext cx="8961120" cy="5029200"/>
          </a:xfrm>
          <a:prstGeom prst="frame">
            <a:avLst>
              <a:gd name="adj1" fmla="val 1839"/>
            </a:avLst>
          </a:pr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5" descr="Logo for the Geneva Office for Human Rights Education (3 brown dots over a v with the letters GO-HRE on a white circle)"/>
          <p:cNvPicPr preferRelativeResize="0"/>
          <p:nvPr/>
        </p:nvPicPr>
        <p:blipFill rotWithShape="1">
          <a:blip r:embed="rId20">
            <a:alphaModFix/>
          </a:blip>
          <a:srcRect/>
          <a:stretch/>
        </p:blipFill>
        <p:spPr>
          <a:xfrm>
            <a:off x="8620107" y="4653741"/>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1" r:id="rId2"/>
    <p:sldLayoutId id="2147483653" r:id="rId3"/>
    <p:sldLayoutId id="2147483654" r:id="rId4"/>
    <p:sldLayoutId id="2147483656" r:id="rId5"/>
    <p:sldLayoutId id="2147483657" r:id="rId6"/>
    <p:sldLayoutId id="2147483658" r:id="rId7"/>
    <p:sldLayoutId id="2147483720" r:id="rId8"/>
    <p:sldLayoutId id="2147483766" r:id="rId9"/>
    <p:sldLayoutId id="2147483767" r:id="rId10"/>
    <p:sldLayoutId id="2147483768" r:id="rId11"/>
    <p:sldLayoutId id="2147483759" r:id="rId12"/>
    <p:sldLayoutId id="2147483760" r:id="rId13"/>
    <p:sldLayoutId id="2147483761" r:id="rId14"/>
    <p:sldLayoutId id="2147483762" r:id="rId15"/>
    <p:sldLayoutId id="2147483763" r:id="rId16"/>
    <p:sldLayoutId id="2147483764" r:id="rId17"/>
    <p:sldLayoutId id="2147483765" r:id="rId18"/>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2.png"/><Relationship Id="rId7"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10.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hyperlink" Target="https://www.youtube.com/watch?v=W_4vgwnbAfE" TargetMode="External"/><Relationship Id="rId2" Type="http://schemas.openxmlformats.org/officeDocument/2006/relationships/notesSlide" Target="../notesSlides/notesSlide38.xml"/><Relationship Id="rId1" Type="http://schemas.openxmlformats.org/officeDocument/2006/relationships/slideLayout" Target="../slideLayouts/slideLayout10.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9.xml"/><Relationship Id="rId1" Type="http://schemas.openxmlformats.org/officeDocument/2006/relationships/slideLayout" Target="../slideLayouts/slideLayout10.xml"/><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0.xml"/><Relationship Id="rId1" Type="http://schemas.openxmlformats.org/officeDocument/2006/relationships/slideLayout" Target="../slideLayouts/slideLayout10.xml"/><Relationship Id="rId4" Type="http://schemas.openxmlformats.org/officeDocument/2006/relationships/image" Target="../media/image32.png"/></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0.png"/></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3.xml"/><Relationship Id="rId1" Type="http://schemas.openxmlformats.org/officeDocument/2006/relationships/slideLayout" Target="../slideLayouts/slideLayout11.xml"/><Relationship Id="rId5" Type="http://schemas.openxmlformats.org/officeDocument/2006/relationships/image" Target="../media/image36.png"/><Relationship Id="rId4" Type="http://schemas.openxmlformats.org/officeDocument/2006/relationships/image" Target="../media/image30.png"/></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4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4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5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2.xml"/><Relationship Id="rId1" Type="http://schemas.openxmlformats.org/officeDocument/2006/relationships/slideLayout" Target="../slideLayouts/slideLayout10.xml"/><Relationship Id="rId4" Type="http://schemas.openxmlformats.org/officeDocument/2006/relationships/image" Target="../media/image30.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hyperlink" Target="https://www.youtube.com/watch?v=W_4vgwnbAfE" TargetMode="Externa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hyperlink" Target="https://www.youtube.com/watch?v=W_4vgwnbAfE"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pic>
        <p:nvPicPr>
          <p:cNvPr id="310" name="Google Shape;310;p2"/>
          <p:cNvPicPr preferRelativeResize="0">
            <a:picLocks noGrp="1"/>
          </p:cNvPicPr>
          <p:nvPr>
            <p:ph type="body" idx="1"/>
          </p:nvPr>
        </p:nvPicPr>
        <p:blipFill rotWithShape="1">
          <a:blip r:embed="rId3">
            <a:alphaModFix/>
          </a:blip>
          <a:srcRect b="8936"/>
          <a:stretch/>
        </p:blipFill>
        <p:spPr>
          <a:xfrm>
            <a:off x="732997" y="351329"/>
            <a:ext cx="3881774" cy="4572000"/>
          </a:xfrm>
          <a:prstGeom prst="rect">
            <a:avLst/>
          </a:prstGeom>
          <a:noFill/>
          <a:ln>
            <a:noFill/>
          </a:ln>
          <a:effectLst>
            <a:outerShdw blurRad="50800" dist="38100" dir="2700000" algn="tl" rotWithShape="0">
              <a:srgbClr val="000000">
                <a:alpha val="40000"/>
              </a:srgbClr>
            </a:outerShdw>
          </a:effectLst>
        </p:spPr>
      </p:pic>
      <p:sp>
        <p:nvSpPr>
          <p:cNvPr id="311" name="Google Shape;311;p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1</a:t>
            </a:fld>
            <a:endParaRPr sz="1200" b="1" i="0" u="none" strike="noStrike" cap="none">
              <a:solidFill>
                <a:srgbClr val="0B4860"/>
              </a:solidFill>
              <a:latin typeface="Arial"/>
              <a:ea typeface="Arial"/>
              <a:cs typeface="Arial"/>
              <a:sym typeface="Arial"/>
            </a:endParaRPr>
          </a:p>
        </p:txBody>
      </p:sp>
      <p:pic>
        <p:nvPicPr>
          <p:cNvPr id="312" name="Google Shape;312;p2"/>
          <p:cNvPicPr preferRelativeResize="0">
            <a:picLocks noGrp="1"/>
          </p:cNvPicPr>
          <p:nvPr>
            <p:ph type="body" idx="2"/>
          </p:nvPr>
        </p:nvPicPr>
        <p:blipFill rotWithShape="1">
          <a:blip r:embed="rId4">
            <a:alphaModFix/>
          </a:blip>
          <a:srcRect/>
          <a:stretch/>
        </p:blipFill>
        <p:spPr>
          <a:xfrm>
            <a:off x="5735783" y="386234"/>
            <a:ext cx="2396836" cy="4526430"/>
          </a:xfrm>
          <a:prstGeom prst="rect">
            <a:avLst/>
          </a:prstGeom>
          <a:noFill/>
          <a:ln>
            <a:noFill/>
          </a:ln>
        </p:spPr>
      </p:pic>
      <p:sp>
        <p:nvSpPr>
          <p:cNvPr id="313" name="Google Shape;313;p2"/>
          <p:cNvSpPr txBox="1"/>
          <p:nvPr/>
        </p:nvSpPr>
        <p:spPr>
          <a:xfrm>
            <a:off x="6359238" y="3002986"/>
            <a:ext cx="1149926" cy="523220"/>
          </a:xfrm>
          <a:prstGeom prst="rect">
            <a:avLst/>
          </a:prstGeom>
          <a:solidFill>
            <a:schemeClr val="lt1"/>
          </a:solid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YOUTH</a:t>
            </a:r>
            <a:endParaRPr/>
          </a:p>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AGES 11-16</a:t>
            </a:r>
            <a:endParaRPr/>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Google Shape;454;p6"/>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Review</a:t>
            </a:r>
            <a:endParaRPr/>
          </a:p>
        </p:txBody>
      </p:sp>
      <p:sp>
        <p:nvSpPr>
          <p:cNvPr id="456" name="Google Shape;456;p6"/>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10</a:t>
            </a:fld>
            <a:endParaRPr sz="900">
              <a:solidFill>
                <a:srgbClr val="00A5A6"/>
              </a:solidFill>
            </a:endParaRPr>
          </a:p>
        </p:txBody>
      </p:sp>
      <p:pic>
        <p:nvPicPr>
          <p:cNvPr id="455" name="Google Shape;455;p6" descr="Green checkmark in a box the icon used to indicate a review throughout the presentation"/>
          <p:cNvPicPr preferRelativeResize="0">
            <a:picLocks noChangeAspect="1"/>
          </p:cNvPicPr>
          <p:nvPr/>
        </p:nvPicPr>
        <p:blipFill rotWithShape="1">
          <a:blip r:embed="rId3">
            <a:alphaModFix/>
          </a:blip>
          <a:srcRect l="13592" t="13485" r="15709" b="10028"/>
          <a:stretch/>
        </p:blipFill>
        <p:spPr>
          <a:xfrm>
            <a:off x="5575450" y="1444752"/>
            <a:ext cx="2535645" cy="2743200"/>
          </a:xfrm>
          <a:prstGeom prst="rect">
            <a:avLst/>
          </a:prstGeom>
          <a:noFill/>
          <a:ln>
            <a:noFill/>
          </a:ln>
        </p:spPr>
      </p:pic>
      <p:sp>
        <p:nvSpPr>
          <p:cNvPr id="457" name="Google Shape;457;p6"/>
          <p:cNvSpPr txBox="1"/>
          <p:nvPr/>
        </p:nvSpPr>
        <p:spPr>
          <a:xfrm>
            <a:off x="961525" y="1553475"/>
            <a:ext cx="4044600" cy="3000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dirty="0">
                <a:solidFill>
                  <a:srgbClr val="00A5A6"/>
                </a:solidFill>
                <a:latin typeface="Arial"/>
                <a:ea typeface="Arial"/>
                <a:cs typeface="Arial"/>
                <a:sym typeface="Arial"/>
              </a:rPr>
              <a:t>Thank you all for answering your questions. </a:t>
            </a:r>
            <a:endParaRPr sz="2400" b="1" i="0" u="none" strike="noStrike" cap="none" dirty="0">
              <a:solidFill>
                <a:srgbClr val="00A5A6"/>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dirty="0">
              <a:solidFill>
                <a:srgbClr val="00A5A6"/>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US" sz="2400" b="1" i="0" u="none" strike="noStrike" cap="none" dirty="0">
                <a:solidFill>
                  <a:srgbClr val="00A5A6"/>
                </a:solidFill>
                <a:latin typeface="Arial"/>
                <a:ea typeface="Arial"/>
                <a:cs typeface="Arial"/>
                <a:sym typeface="Arial"/>
              </a:rPr>
              <a:t>We have learned a lot about human rights.</a:t>
            </a:r>
            <a:endParaRPr sz="2400" b="1" i="0" u="none" strike="noStrike" cap="none" dirty="0">
              <a:solidFill>
                <a:srgbClr val="00A5A6"/>
              </a:solidFill>
              <a:latin typeface="Arial"/>
              <a:ea typeface="Arial"/>
              <a:cs typeface="Arial"/>
              <a:sym typeface="Arial"/>
            </a:endParaRPr>
          </a:p>
        </p:txBody>
      </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9"/>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Why Go to School?</a:t>
            </a:r>
            <a:endParaRPr dirty="0"/>
          </a:p>
        </p:txBody>
      </p:sp>
      <p:sp>
        <p:nvSpPr>
          <p:cNvPr id="463" name="Google Shape;463;p9"/>
          <p:cNvSpPr txBox="1">
            <a:spLocks noGrp="1"/>
          </p:cNvSpPr>
          <p:nvPr>
            <p:ph type="body" idx="1"/>
          </p:nvPr>
        </p:nvSpPr>
        <p:spPr>
          <a:xfrm>
            <a:off x="587141" y="0"/>
            <a:ext cx="5119434" cy="4632600"/>
          </a:xfrm>
          <a:prstGeom prst="rect">
            <a:avLst/>
          </a:prstGeom>
          <a:noFill/>
          <a:ln>
            <a:noFill/>
          </a:ln>
        </p:spPr>
        <p:txBody>
          <a:bodyPr spcFirstLastPara="1" wrap="square" lIns="91425" tIns="91425" rIns="91425" bIns="91425" anchor="ctr" anchorCtr="0">
            <a:normAutofit/>
          </a:bodyPr>
          <a:lstStyle/>
          <a:p>
            <a:pPr indent="-457200">
              <a:lnSpc>
                <a:spcPct val="90000"/>
              </a:lnSpc>
              <a:spcBef>
                <a:spcPts val="600"/>
              </a:spcBef>
              <a:buSzPts val="2400"/>
            </a:pPr>
            <a:r>
              <a:rPr lang="en-US" sz="2800" dirty="0">
                <a:solidFill>
                  <a:srgbClr val="00A5A6"/>
                </a:solidFill>
              </a:rPr>
              <a:t>There are lots of jobs</a:t>
            </a:r>
          </a:p>
          <a:p>
            <a:pPr indent="-457200">
              <a:lnSpc>
                <a:spcPct val="90000"/>
              </a:lnSpc>
              <a:spcBef>
                <a:spcPts val="600"/>
              </a:spcBef>
              <a:buSzPts val="2400"/>
            </a:pPr>
            <a:r>
              <a:rPr lang="en-US" sz="2800" dirty="0"/>
              <a:t>What kind of education do you need for these jobs?</a:t>
            </a:r>
            <a:endParaRPr sz="2800" dirty="0">
              <a:solidFill>
                <a:srgbClr val="00A5A6"/>
              </a:solidFill>
            </a:endParaRPr>
          </a:p>
        </p:txBody>
      </p:sp>
      <p:sp>
        <p:nvSpPr>
          <p:cNvPr id="465" name="Google Shape;465;p9"/>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11</a:t>
            </a:fld>
            <a:endParaRPr sz="900">
              <a:solidFill>
                <a:srgbClr val="00A5A6"/>
              </a:solidFill>
            </a:endParaRPr>
          </a:p>
        </p:txBody>
      </p:sp>
      <p:pic>
        <p:nvPicPr>
          <p:cNvPr id="464" name="Google Shape;464;p9" descr="Picture of a stick figure boy with hands on hips used as the introduction logo in the lessons."/>
          <p:cNvPicPr preferRelativeResize="0"/>
          <p:nvPr/>
        </p:nvPicPr>
        <p:blipFill rotWithShape="1">
          <a:blip r:embed="rId3">
            <a:alphaModFix/>
          </a:blip>
          <a:srcRect/>
          <a:stretch/>
        </p:blipFill>
        <p:spPr>
          <a:xfrm>
            <a:off x="6554698" y="1569601"/>
            <a:ext cx="1422932" cy="3017520"/>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9"/>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Why Go to School?</a:t>
            </a:r>
            <a:endParaRPr dirty="0"/>
          </a:p>
        </p:txBody>
      </p:sp>
      <p:sp>
        <p:nvSpPr>
          <p:cNvPr id="465" name="Google Shape;465;p9"/>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12</a:t>
            </a:fld>
            <a:endParaRPr sz="900">
              <a:solidFill>
                <a:srgbClr val="00A5A6"/>
              </a:solidFill>
            </a:endParaRPr>
          </a:p>
        </p:txBody>
      </p:sp>
      <p:graphicFrame>
        <p:nvGraphicFramePr>
          <p:cNvPr id="4" name="Table 4">
            <a:extLst>
              <a:ext uri="{FF2B5EF4-FFF2-40B4-BE49-F238E27FC236}">
                <a16:creationId xmlns:a16="http://schemas.microsoft.com/office/drawing/2014/main" id="{3F658927-BA75-4416-B022-A09077A12BE6}"/>
              </a:ext>
            </a:extLst>
          </p:cNvPr>
          <p:cNvGraphicFramePr>
            <a:graphicFrameLocks noGrp="1"/>
          </p:cNvGraphicFramePr>
          <p:nvPr>
            <p:extLst>
              <p:ext uri="{D42A27DB-BD31-4B8C-83A1-F6EECF244321}">
                <p14:modId xmlns:p14="http://schemas.microsoft.com/office/powerpoint/2010/main" val="4173841264"/>
              </p:ext>
            </p:extLst>
          </p:nvPr>
        </p:nvGraphicFramePr>
        <p:xfrm>
          <a:off x="914400" y="1676173"/>
          <a:ext cx="7315200" cy="2926080"/>
        </p:xfrm>
        <a:graphic>
          <a:graphicData uri="http://schemas.openxmlformats.org/drawingml/2006/table">
            <a:tbl>
              <a:tblPr firstRow="1" bandRow="1">
                <a:tableStyleId>{5940675A-B579-460E-94D1-54222C63F5DA}</a:tableStyleId>
              </a:tblPr>
              <a:tblGrid>
                <a:gridCol w="3657600">
                  <a:extLst>
                    <a:ext uri="{9D8B030D-6E8A-4147-A177-3AD203B41FA5}">
                      <a16:colId xmlns:a16="http://schemas.microsoft.com/office/drawing/2014/main" val="1342882467"/>
                    </a:ext>
                  </a:extLst>
                </a:gridCol>
                <a:gridCol w="3657600">
                  <a:extLst>
                    <a:ext uri="{9D8B030D-6E8A-4147-A177-3AD203B41FA5}">
                      <a16:colId xmlns:a16="http://schemas.microsoft.com/office/drawing/2014/main" val="3548394500"/>
                    </a:ext>
                  </a:extLst>
                </a:gridCol>
              </a:tblGrid>
              <a:tr h="640080">
                <a:tc>
                  <a:txBody>
                    <a:bodyPr/>
                    <a:lstStyle/>
                    <a:p>
                      <a:pPr algn="ctr"/>
                      <a:r>
                        <a:rPr lang="en-US" sz="3200" b="1" dirty="0">
                          <a:solidFill>
                            <a:srgbClr val="00A5A6"/>
                          </a:solidFill>
                        </a:rPr>
                        <a:t>Job</a:t>
                      </a:r>
                    </a:p>
                  </a:txBody>
                  <a:tcPr anchor="ctr">
                    <a:lnL w="12700" cmpd="sng">
                      <a:noFill/>
                    </a:lnL>
                    <a:lnR w="28575" cap="flat" cmpd="sng" algn="ctr">
                      <a:solidFill>
                        <a:schemeClr val="tx1"/>
                      </a:solidFill>
                      <a:prstDash val="solid"/>
                      <a:round/>
                      <a:headEnd type="none" w="med" len="med"/>
                      <a:tailEnd type="none" w="med" len="med"/>
                    </a:lnR>
                    <a:lnT w="12700" cmpd="sng">
                      <a:noFill/>
                    </a:lnT>
                    <a:lnB w="28575" cap="flat" cmpd="sng" algn="ctr">
                      <a:solidFill>
                        <a:schemeClr val="tx1"/>
                      </a:solidFill>
                      <a:prstDash val="solid"/>
                      <a:round/>
                      <a:headEnd type="none" w="med" len="med"/>
                      <a:tailEnd type="none" w="med" len="med"/>
                    </a:lnB>
                  </a:tcPr>
                </a:tc>
                <a:tc>
                  <a:txBody>
                    <a:bodyPr/>
                    <a:lstStyle/>
                    <a:p>
                      <a:pPr algn="ctr"/>
                      <a:r>
                        <a:rPr lang="en-US" sz="3200" b="1" dirty="0">
                          <a:solidFill>
                            <a:srgbClr val="00A5A6"/>
                          </a:solidFill>
                        </a:rPr>
                        <a:t>Education</a:t>
                      </a:r>
                    </a:p>
                  </a:txBody>
                  <a:tcPr anchor="ctr">
                    <a:lnL w="28575" cap="flat" cmpd="sng" algn="ctr">
                      <a:solidFill>
                        <a:schemeClr val="tx1"/>
                      </a:solidFill>
                      <a:prstDash val="solid"/>
                      <a:round/>
                      <a:headEnd type="none" w="med" len="med"/>
                      <a:tailEnd type="none" w="med" len="med"/>
                    </a:lnL>
                    <a:lnR w="12700" cmpd="sng">
                      <a:noFill/>
                    </a:lnR>
                    <a:lnT w="12700" cmpd="sng">
                      <a:noFill/>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5038798"/>
                  </a:ext>
                </a:extLst>
              </a:tr>
              <a:tr h="2286000">
                <a:tc>
                  <a:txBody>
                    <a:bodyPr/>
                    <a:lstStyle/>
                    <a:p>
                      <a:endParaRPr lang="en-US"/>
                    </a:p>
                  </a:txBody>
                  <a:tcPr>
                    <a:lnL w="12700" cmpd="sng">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mpd="sng">
                      <a:noFill/>
                    </a:lnB>
                  </a:tcPr>
                </a:tc>
                <a:tc>
                  <a:txBody>
                    <a:bodyPr/>
                    <a:lstStyle/>
                    <a:p>
                      <a:endParaRPr lang="en-US" dirty="0"/>
                    </a:p>
                  </a:txBody>
                  <a:tcPr>
                    <a:lnL w="28575" cap="flat" cmpd="sng" algn="ctr">
                      <a:solidFill>
                        <a:schemeClr val="tx1"/>
                      </a:solidFill>
                      <a:prstDash val="solid"/>
                      <a:round/>
                      <a:headEnd type="none" w="med" len="med"/>
                      <a:tailEnd type="none" w="med" len="med"/>
                    </a:lnL>
                    <a:lnR w="12700" cmpd="sng">
                      <a:noFill/>
                    </a:lnR>
                    <a:lnT w="28575" cap="flat" cmpd="sng" algn="ctr">
                      <a:solidFill>
                        <a:schemeClr val="tx1"/>
                      </a:solidFill>
                      <a:prstDash val="solid"/>
                      <a:round/>
                      <a:headEnd type="none" w="med" len="med"/>
                      <a:tailEnd type="none" w="med" len="med"/>
                    </a:lnT>
                    <a:lnB w="12700" cmpd="sng">
                      <a:noFill/>
                    </a:lnB>
                  </a:tcPr>
                </a:tc>
                <a:extLst>
                  <a:ext uri="{0D108BD9-81ED-4DB2-BD59-A6C34878D82A}">
                    <a16:rowId xmlns:a16="http://schemas.microsoft.com/office/drawing/2014/main" val="2879514914"/>
                  </a:ext>
                </a:extLst>
              </a:tr>
            </a:tbl>
          </a:graphicData>
        </a:graphic>
      </p:graphicFrame>
      <p:pic>
        <p:nvPicPr>
          <p:cNvPr id="10" name="Google Shape;478;g8410b867d2_0_51">
            <a:extLst>
              <a:ext uri="{FF2B5EF4-FFF2-40B4-BE49-F238E27FC236}">
                <a16:creationId xmlns:a16="http://schemas.microsoft.com/office/drawing/2014/main" id="{2D60FCD8-689C-4B2F-B27E-AF1281083712}"/>
              </a:ext>
            </a:extLst>
          </p:cNvPr>
          <p:cNvPicPr preferRelativeResize="0">
            <a:picLocks noChangeAspect="1"/>
          </p:cNvPicPr>
          <p:nvPr/>
        </p:nvPicPr>
        <p:blipFill>
          <a:blip r:embed="rId3"/>
          <a:srcRect/>
          <a:stretch/>
        </p:blipFill>
        <p:spPr>
          <a:xfrm>
            <a:off x="7974584" y="213583"/>
            <a:ext cx="914400" cy="730360"/>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53377497"/>
      </p:ext>
    </p:extLst>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9"/>
          <p:cNvSpPr txBox="1">
            <a:spLocks noGrp="1"/>
          </p:cNvSpPr>
          <p:nvPr>
            <p:ph type="title"/>
          </p:nvPr>
        </p:nvSpPr>
        <p:spPr>
          <a:xfrm>
            <a:off x="562498" y="121563"/>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Jobs and Education</a:t>
            </a:r>
            <a:endParaRPr dirty="0"/>
          </a:p>
        </p:txBody>
      </p:sp>
      <p:sp>
        <p:nvSpPr>
          <p:cNvPr id="465" name="Google Shape;465;p9"/>
          <p:cNvSpPr txBox="1">
            <a:spLocks noGrp="1"/>
          </p:cNvSpPr>
          <p:nvPr>
            <p:ph type="sldNum" idx="12"/>
          </p:nvPr>
        </p:nvSpPr>
        <p:spPr>
          <a:xfrm>
            <a:off x="184297" y="4606275"/>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13</a:t>
            </a:fld>
            <a:endParaRPr sz="900" dirty="0">
              <a:solidFill>
                <a:srgbClr val="00A5A6"/>
              </a:solidFill>
            </a:endParaRPr>
          </a:p>
        </p:txBody>
      </p:sp>
      <p:pic>
        <p:nvPicPr>
          <p:cNvPr id="6" name="Google Shape;478;g8410b867d2_0_51">
            <a:extLst>
              <a:ext uri="{FF2B5EF4-FFF2-40B4-BE49-F238E27FC236}">
                <a16:creationId xmlns:a16="http://schemas.microsoft.com/office/drawing/2014/main" id="{2E5BA2E1-C48B-4E25-9F0E-81FE25605ADF}"/>
              </a:ext>
            </a:extLst>
          </p:cNvPr>
          <p:cNvPicPr preferRelativeResize="0">
            <a:picLocks noChangeAspect="1"/>
          </p:cNvPicPr>
          <p:nvPr/>
        </p:nvPicPr>
        <p:blipFill>
          <a:blip r:embed="rId3"/>
          <a:srcRect/>
          <a:stretch/>
        </p:blipFill>
        <p:spPr>
          <a:xfrm>
            <a:off x="7974584" y="213583"/>
            <a:ext cx="914400" cy="730360"/>
          </a:xfrm>
          <a:prstGeom prst="rect">
            <a:avLst/>
          </a:prstGeom>
          <a:noFill/>
          <a:ln>
            <a:noFill/>
          </a:ln>
          <a:effectLst>
            <a:outerShdw blurRad="50800" dist="38100" dir="2700000" algn="tl" rotWithShape="0">
              <a:prstClr val="black">
                <a:alpha val="40000"/>
              </a:prstClr>
            </a:outerShdw>
          </a:effectLst>
        </p:spPr>
      </p:pic>
      <p:pic>
        <p:nvPicPr>
          <p:cNvPr id="9" name="Google Shape;479;g8410b867d2_0_51">
            <a:extLst>
              <a:ext uri="{FF2B5EF4-FFF2-40B4-BE49-F238E27FC236}">
                <a16:creationId xmlns:a16="http://schemas.microsoft.com/office/drawing/2014/main" id="{D71BC96A-EFBD-4D01-86A9-1E519FF469B0}"/>
              </a:ext>
            </a:extLst>
          </p:cNvPr>
          <p:cNvPicPr preferRelativeResize="0">
            <a:picLocks noChangeAspect="1"/>
          </p:cNvPicPr>
          <p:nvPr/>
        </p:nvPicPr>
        <p:blipFill rotWithShape="1">
          <a:blip r:embed="rId4">
            <a:alphaModFix/>
          </a:blip>
          <a:srcRect l="18492" t="7251" r="16734" b="13978"/>
          <a:stretch/>
        </p:blipFill>
        <p:spPr>
          <a:xfrm>
            <a:off x="562498" y="1338224"/>
            <a:ext cx="1828800" cy="1463040"/>
          </a:xfrm>
          <a:prstGeom prst="rect">
            <a:avLst/>
          </a:prstGeom>
          <a:noFill/>
          <a:ln>
            <a:noFill/>
          </a:ln>
          <a:effectLst>
            <a:outerShdw blurRad="50800" dist="38100" dir="2700000" algn="tl" rotWithShape="0">
              <a:prstClr val="black">
                <a:alpha val="40000"/>
              </a:prstClr>
            </a:outerShdw>
          </a:effectLst>
        </p:spPr>
      </p:pic>
      <p:pic>
        <p:nvPicPr>
          <p:cNvPr id="10" name="Google Shape;479;g8410b867d2_0_51">
            <a:extLst>
              <a:ext uri="{FF2B5EF4-FFF2-40B4-BE49-F238E27FC236}">
                <a16:creationId xmlns:a16="http://schemas.microsoft.com/office/drawing/2014/main" id="{0FF129EA-2057-47A8-9F01-C77A179913CA}"/>
              </a:ext>
            </a:extLst>
          </p:cNvPr>
          <p:cNvPicPr preferRelativeResize="0">
            <a:picLocks noChangeAspect="1"/>
          </p:cNvPicPr>
          <p:nvPr/>
        </p:nvPicPr>
        <p:blipFill rotWithShape="1">
          <a:blip r:embed="rId5"/>
          <a:srcRect l="29820"/>
          <a:stretch/>
        </p:blipFill>
        <p:spPr>
          <a:xfrm>
            <a:off x="2676239" y="1338224"/>
            <a:ext cx="1828800" cy="1463040"/>
          </a:xfrm>
          <a:prstGeom prst="rect">
            <a:avLst/>
          </a:prstGeom>
          <a:noFill/>
          <a:ln>
            <a:noFill/>
          </a:ln>
          <a:effectLst>
            <a:outerShdw blurRad="50800" dist="38100" dir="2700000" algn="tl" rotWithShape="0">
              <a:prstClr val="black">
                <a:alpha val="40000"/>
              </a:prstClr>
            </a:outerShdw>
          </a:effectLst>
        </p:spPr>
      </p:pic>
      <p:pic>
        <p:nvPicPr>
          <p:cNvPr id="11" name="Google Shape;479;g8410b867d2_0_51">
            <a:extLst>
              <a:ext uri="{FF2B5EF4-FFF2-40B4-BE49-F238E27FC236}">
                <a16:creationId xmlns:a16="http://schemas.microsoft.com/office/drawing/2014/main" id="{B72532EF-B68E-42B7-A8EA-CF8DD5291337}"/>
              </a:ext>
            </a:extLst>
          </p:cNvPr>
          <p:cNvPicPr preferRelativeResize="0">
            <a:picLocks noChangeAspect="1"/>
          </p:cNvPicPr>
          <p:nvPr/>
        </p:nvPicPr>
        <p:blipFill rotWithShape="1">
          <a:blip r:embed="rId6"/>
          <a:srcRect l="14844" t="8061" r="14844" b="8061"/>
          <a:stretch/>
        </p:blipFill>
        <p:spPr>
          <a:xfrm>
            <a:off x="4789980" y="1338224"/>
            <a:ext cx="1828800" cy="1463040"/>
          </a:xfrm>
          <a:prstGeom prst="rect">
            <a:avLst/>
          </a:prstGeom>
          <a:noFill/>
          <a:ln>
            <a:noFill/>
          </a:ln>
          <a:effectLst>
            <a:outerShdw blurRad="50800" dist="38100" dir="2700000" algn="tl" rotWithShape="0">
              <a:prstClr val="black">
                <a:alpha val="40000"/>
              </a:prstClr>
            </a:outerShdw>
          </a:effectLst>
        </p:spPr>
      </p:pic>
      <p:pic>
        <p:nvPicPr>
          <p:cNvPr id="12" name="Google Shape;479;g8410b867d2_0_51">
            <a:extLst>
              <a:ext uri="{FF2B5EF4-FFF2-40B4-BE49-F238E27FC236}">
                <a16:creationId xmlns:a16="http://schemas.microsoft.com/office/drawing/2014/main" id="{DBB345D6-E961-430A-ADA8-4F67D045041B}"/>
              </a:ext>
            </a:extLst>
          </p:cNvPr>
          <p:cNvPicPr preferRelativeResize="0">
            <a:picLocks noChangeAspect="1"/>
          </p:cNvPicPr>
          <p:nvPr/>
        </p:nvPicPr>
        <p:blipFill rotWithShape="1">
          <a:blip r:embed="rId7"/>
          <a:srcRect l="27045" t="8429" r="2643" b="7361"/>
          <a:stretch/>
        </p:blipFill>
        <p:spPr>
          <a:xfrm>
            <a:off x="6903721" y="1338224"/>
            <a:ext cx="1828800" cy="1463040"/>
          </a:xfrm>
          <a:prstGeom prst="rect">
            <a:avLst/>
          </a:prstGeom>
          <a:noFill/>
          <a:ln>
            <a:noFill/>
          </a:ln>
          <a:effectLst>
            <a:outerShdw blurRad="50800" dist="38100" dir="2700000" algn="tl" rotWithShape="0">
              <a:prstClr val="black">
                <a:alpha val="40000"/>
              </a:prstClr>
            </a:outerShdw>
          </a:effectLst>
        </p:spPr>
      </p:pic>
      <p:pic>
        <p:nvPicPr>
          <p:cNvPr id="13" name="Google Shape;479;g8410b867d2_0_51">
            <a:extLst>
              <a:ext uri="{FF2B5EF4-FFF2-40B4-BE49-F238E27FC236}">
                <a16:creationId xmlns:a16="http://schemas.microsoft.com/office/drawing/2014/main" id="{A1DB8097-E347-4987-AB89-59C1C00C4EF6}"/>
              </a:ext>
            </a:extLst>
          </p:cNvPr>
          <p:cNvPicPr preferRelativeResize="0">
            <a:picLocks noChangeAspect="1"/>
          </p:cNvPicPr>
          <p:nvPr/>
        </p:nvPicPr>
        <p:blipFill rotWithShape="1">
          <a:blip r:embed="rId8"/>
          <a:srcRect l="468" t="18000" r="468" b="18000"/>
          <a:stretch/>
        </p:blipFill>
        <p:spPr>
          <a:xfrm>
            <a:off x="1645144" y="3103525"/>
            <a:ext cx="1828800" cy="1463040"/>
          </a:xfrm>
          <a:prstGeom prst="rect">
            <a:avLst/>
          </a:prstGeom>
          <a:noFill/>
          <a:ln>
            <a:noFill/>
          </a:ln>
          <a:effectLst>
            <a:outerShdw blurRad="50800" dist="38100" dir="2700000" algn="tl" rotWithShape="0">
              <a:prstClr val="black">
                <a:alpha val="40000"/>
              </a:prstClr>
            </a:outerShdw>
          </a:effectLst>
        </p:spPr>
      </p:pic>
      <p:pic>
        <p:nvPicPr>
          <p:cNvPr id="14" name="Google Shape;479;g8410b867d2_0_51">
            <a:extLst>
              <a:ext uri="{FF2B5EF4-FFF2-40B4-BE49-F238E27FC236}">
                <a16:creationId xmlns:a16="http://schemas.microsoft.com/office/drawing/2014/main" id="{67E90097-52F4-4E10-88E7-BA53B3B14BC4}"/>
              </a:ext>
            </a:extLst>
          </p:cNvPr>
          <p:cNvPicPr preferRelativeResize="0">
            <a:picLocks noChangeAspect="1"/>
          </p:cNvPicPr>
          <p:nvPr/>
        </p:nvPicPr>
        <p:blipFill rotWithShape="1">
          <a:blip r:embed="rId9"/>
          <a:srcRect l="14844" t="7725" r="14844" b="7725"/>
          <a:stretch/>
        </p:blipFill>
        <p:spPr>
          <a:xfrm>
            <a:off x="3758885" y="3103525"/>
            <a:ext cx="1828800" cy="1463040"/>
          </a:xfrm>
          <a:prstGeom prst="rect">
            <a:avLst/>
          </a:prstGeom>
          <a:noFill/>
          <a:ln>
            <a:noFill/>
          </a:ln>
          <a:effectLst>
            <a:outerShdw blurRad="50800" dist="38100" dir="2700000" algn="tl" rotWithShape="0">
              <a:prstClr val="black">
                <a:alpha val="40000"/>
              </a:prstClr>
            </a:outerShdw>
          </a:effectLst>
        </p:spPr>
      </p:pic>
      <p:pic>
        <p:nvPicPr>
          <p:cNvPr id="15" name="Google Shape;479;g8410b867d2_0_51">
            <a:extLst>
              <a:ext uri="{FF2B5EF4-FFF2-40B4-BE49-F238E27FC236}">
                <a16:creationId xmlns:a16="http://schemas.microsoft.com/office/drawing/2014/main" id="{F6F39FE6-484C-46EA-80FA-1F51075DEF13}"/>
              </a:ext>
            </a:extLst>
          </p:cNvPr>
          <p:cNvPicPr preferRelativeResize="0">
            <a:picLocks noChangeAspect="1"/>
          </p:cNvPicPr>
          <p:nvPr/>
        </p:nvPicPr>
        <p:blipFill rotWithShape="1">
          <a:blip r:embed="rId10"/>
          <a:srcRect l="15310" t="7816" r="14378" b="7368"/>
          <a:stretch/>
        </p:blipFill>
        <p:spPr>
          <a:xfrm>
            <a:off x="5872626" y="3103525"/>
            <a:ext cx="1828800" cy="1463040"/>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27265422"/>
      </p:ext>
    </p:extLst>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g8410b867d2_0_5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14</a:t>
            </a:fld>
            <a:endParaRPr sz="900">
              <a:solidFill>
                <a:srgbClr val="00A5A6"/>
              </a:solidFill>
            </a:endParaRPr>
          </a:p>
        </p:txBody>
      </p:sp>
      <p:pic>
        <p:nvPicPr>
          <p:cNvPr id="478" name="Google Shape;478;g8410b867d2_0_51"/>
          <p:cNvPicPr preferRelativeResize="0">
            <a:picLocks noChangeAspect="1"/>
          </p:cNvPicPr>
          <p:nvPr/>
        </p:nvPicPr>
        <p:blipFill>
          <a:blip r:embed="rId3"/>
          <a:srcRect/>
          <a:stretch/>
        </p:blipFill>
        <p:spPr>
          <a:xfrm>
            <a:off x="7974584" y="213583"/>
            <a:ext cx="914400" cy="730360"/>
          </a:xfrm>
          <a:prstGeom prst="rect">
            <a:avLst/>
          </a:prstGeom>
          <a:noFill/>
          <a:ln>
            <a:noFill/>
          </a:ln>
          <a:effectLst>
            <a:outerShdw blurRad="50800" dist="38100" dir="2700000" algn="tl" rotWithShape="0">
              <a:prstClr val="black">
                <a:alpha val="40000"/>
              </a:prstClr>
            </a:outerShdw>
          </a:effectLst>
        </p:spPr>
      </p:pic>
      <p:pic>
        <p:nvPicPr>
          <p:cNvPr id="479" name="Google Shape;479;g8410b867d2_0_51"/>
          <p:cNvPicPr preferRelativeResize="0">
            <a:picLocks noChangeAspect="1"/>
          </p:cNvPicPr>
          <p:nvPr/>
        </p:nvPicPr>
        <p:blipFill rotWithShape="1">
          <a:blip r:embed="rId4">
            <a:alphaModFix/>
          </a:blip>
          <a:srcRect l="4818" t="7251" r="3060" b="13978"/>
          <a:stretch/>
        </p:blipFill>
        <p:spPr>
          <a:xfrm>
            <a:off x="1452289" y="1128755"/>
            <a:ext cx="6502400" cy="3657600"/>
          </a:xfrm>
          <a:prstGeom prst="rect">
            <a:avLst/>
          </a:prstGeom>
          <a:noFill/>
          <a:ln>
            <a:noFill/>
          </a:ln>
        </p:spPr>
      </p:pic>
      <p:sp>
        <p:nvSpPr>
          <p:cNvPr id="5" name="Google Shape;462;p9">
            <a:extLst>
              <a:ext uri="{FF2B5EF4-FFF2-40B4-BE49-F238E27FC236}">
                <a16:creationId xmlns:a16="http://schemas.microsoft.com/office/drawing/2014/main" id="{8B2C7296-54BC-4719-8C88-F93F3045A14B}"/>
              </a:ext>
            </a:extLst>
          </p:cNvPr>
          <p:cNvSpPr txBox="1">
            <a:spLocks noGrp="1"/>
          </p:cNvSpPr>
          <p:nvPr>
            <p:ph type="title"/>
          </p:nvPr>
        </p:nvSpPr>
        <p:spPr>
          <a:xfrm>
            <a:off x="277476" y="186111"/>
            <a:ext cx="7666413"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sz="2400" dirty="0"/>
              <a:t>Who is this person and what are they doing?</a:t>
            </a:r>
            <a:endParaRPr sz="2400" dirty="0"/>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g8410b867d2_0_5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15</a:t>
            </a:fld>
            <a:endParaRPr sz="900">
              <a:solidFill>
                <a:srgbClr val="00A5A6"/>
              </a:solidFill>
            </a:endParaRPr>
          </a:p>
        </p:txBody>
      </p:sp>
      <p:pic>
        <p:nvPicPr>
          <p:cNvPr id="478" name="Google Shape;478;g8410b867d2_0_51"/>
          <p:cNvPicPr preferRelativeResize="0">
            <a:picLocks noChangeAspect="1"/>
          </p:cNvPicPr>
          <p:nvPr/>
        </p:nvPicPr>
        <p:blipFill>
          <a:blip r:embed="rId3"/>
          <a:srcRect/>
          <a:stretch/>
        </p:blipFill>
        <p:spPr>
          <a:xfrm>
            <a:off x="7974584" y="213583"/>
            <a:ext cx="914400" cy="730360"/>
          </a:xfrm>
          <a:prstGeom prst="rect">
            <a:avLst/>
          </a:prstGeom>
          <a:noFill/>
          <a:ln>
            <a:noFill/>
          </a:ln>
          <a:effectLst>
            <a:outerShdw blurRad="50800" dist="38100" dir="2700000" algn="tl" rotWithShape="0">
              <a:prstClr val="black">
                <a:alpha val="40000"/>
              </a:prstClr>
            </a:outerShdw>
          </a:effectLst>
        </p:spPr>
      </p:pic>
      <p:pic>
        <p:nvPicPr>
          <p:cNvPr id="479" name="Google Shape;479;g8410b867d2_0_51"/>
          <p:cNvPicPr preferRelativeResize="0">
            <a:picLocks noChangeAspect="1"/>
          </p:cNvPicPr>
          <p:nvPr/>
        </p:nvPicPr>
        <p:blipFill rotWithShape="1">
          <a:blip r:embed="rId4">
            <a:alphaModFix/>
          </a:blip>
          <a:srcRect l="4818" t="7251" r="3060" b="13978"/>
          <a:stretch/>
        </p:blipFill>
        <p:spPr>
          <a:xfrm>
            <a:off x="1452289" y="1128755"/>
            <a:ext cx="6502400" cy="3657600"/>
          </a:xfrm>
          <a:prstGeom prst="rect">
            <a:avLst/>
          </a:prstGeom>
          <a:noFill/>
          <a:ln>
            <a:noFill/>
          </a:ln>
        </p:spPr>
      </p:pic>
      <p:sp>
        <p:nvSpPr>
          <p:cNvPr id="5" name="Google Shape;462;p9">
            <a:extLst>
              <a:ext uri="{FF2B5EF4-FFF2-40B4-BE49-F238E27FC236}">
                <a16:creationId xmlns:a16="http://schemas.microsoft.com/office/drawing/2014/main" id="{8B2C7296-54BC-4719-8C88-F93F3045A14B}"/>
              </a:ext>
            </a:extLst>
          </p:cNvPr>
          <p:cNvSpPr txBox="1">
            <a:spLocks noGrp="1"/>
          </p:cNvSpPr>
          <p:nvPr>
            <p:ph type="title"/>
          </p:nvPr>
        </p:nvSpPr>
        <p:spPr>
          <a:xfrm>
            <a:off x="277476" y="186111"/>
            <a:ext cx="7666413"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sz="3200" dirty="0"/>
              <a:t>Cook or Chef</a:t>
            </a:r>
            <a:endParaRPr sz="3200" dirty="0"/>
          </a:p>
        </p:txBody>
      </p:sp>
    </p:spTree>
    <p:extLst>
      <p:ext uri="{BB962C8B-B14F-4D97-AF65-F5344CB8AC3E}">
        <p14:creationId xmlns:p14="http://schemas.microsoft.com/office/powerpoint/2010/main" val="2373985525"/>
      </p:ext>
    </p:extLst>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g8410b867d2_0_5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16</a:t>
            </a:fld>
            <a:endParaRPr sz="900">
              <a:solidFill>
                <a:srgbClr val="00A5A6"/>
              </a:solidFill>
            </a:endParaRPr>
          </a:p>
        </p:txBody>
      </p:sp>
      <p:pic>
        <p:nvPicPr>
          <p:cNvPr id="478" name="Google Shape;478;g8410b867d2_0_51"/>
          <p:cNvPicPr preferRelativeResize="0">
            <a:picLocks noChangeAspect="1"/>
          </p:cNvPicPr>
          <p:nvPr/>
        </p:nvPicPr>
        <p:blipFill>
          <a:blip r:embed="rId3"/>
          <a:srcRect/>
          <a:stretch/>
        </p:blipFill>
        <p:spPr>
          <a:xfrm>
            <a:off x="7974584" y="213583"/>
            <a:ext cx="914400" cy="730360"/>
          </a:xfrm>
          <a:prstGeom prst="rect">
            <a:avLst/>
          </a:prstGeom>
          <a:noFill/>
          <a:ln>
            <a:noFill/>
          </a:ln>
          <a:effectLst>
            <a:outerShdw blurRad="50800" dist="38100" dir="2700000" algn="tl" rotWithShape="0">
              <a:prstClr val="black">
                <a:alpha val="40000"/>
              </a:prstClr>
            </a:outerShdw>
          </a:effectLst>
        </p:spPr>
      </p:pic>
      <p:pic>
        <p:nvPicPr>
          <p:cNvPr id="479" name="Google Shape;479;g8410b867d2_0_51"/>
          <p:cNvPicPr preferRelativeResize="0">
            <a:picLocks noChangeAspect="1"/>
          </p:cNvPicPr>
          <p:nvPr/>
        </p:nvPicPr>
        <p:blipFill rotWithShape="1">
          <a:blip r:embed="rId4"/>
          <a:srcRect/>
          <a:stretch/>
        </p:blipFill>
        <p:spPr>
          <a:xfrm>
            <a:off x="1452289" y="1132215"/>
            <a:ext cx="6519120" cy="3660085"/>
          </a:xfrm>
          <a:prstGeom prst="rect">
            <a:avLst/>
          </a:prstGeom>
          <a:noFill/>
          <a:ln>
            <a:noFill/>
          </a:ln>
          <a:effectLst>
            <a:outerShdw blurRad="50800" dist="38100" dir="2700000" algn="tl" rotWithShape="0">
              <a:prstClr val="black">
                <a:alpha val="40000"/>
              </a:prstClr>
            </a:outerShdw>
          </a:effectLst>
        </p:spPr>
      </p:pic>
      <p:sp>
        <p:nvSpPr>
          <p:cNvPr id="5" name="Google Shape;462;p9">
            <a:extLst>
              <a:ext uri="{FF2B5EF4-FFF2-40B4-BE49-F238E27FC236}">
                <a16:creationId xmlns:a16="http://schemas.microsoft.com/office/drawing/2014/main" id="{8B2C7296-54BC-4719-8C88-F93F3045A14B}"/>
              </a:ext>
            </a:extLst>
          </p:cNvPr>
          <p:cNvSpPr txBox="1">
            <a:spLocks noGrp="1"/>
          </p:cNvSpPr>
          <p:nvPr>
            <p:ph type="title"/>
          </p:nvPr>
        </p:nvSpPr>
        <p:spPr>
          <a:xfrm>
            <a:off x="277476" y="186111"/>
            <a:ext cx="7666413"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sz="2400" dirty="0"/>
              <a:t>Who is this person and what are they doing?</a:t>
            </a:r>
            <a:endParaRPr sz="2400" dirty="0"/>
          </a:p>
        </p:txBody>
      </p:sp>
    </p:spTree>
    <p:extLst>
      <p:ext uri="{BB962C8B-B14F-4D97-AF65-F5344CB8AC3E}">
        <p14:creationId xmlns:p14="http://schemas.microsoft.com/office/powerpoint/2010/main" val="326685207"/>
      </p:ext>
    </p:extLst>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g8410b867d2_0_5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17</a:t>
            </a:fld>
            <a:endParaRPr sz="900">
              <a:solidFill>
                <a:srgbClr val="00A5A6"/>
              </a:solidFill>
            </a:endParaRPr>
          </a:p>
        </p:txBody>
      </p:sp>
      <p:pic>
        <p:nvPicPr>
          <p:cNvPr id="478" name="Google Shape;478;g8410b867d2_0_51"/>
          <p:cNvPicPr preferRelativeResize="0">
            <a:picLocks noChangeAspect="1"/>
          </p:cNvPicPr>
          <p:nvPr/>
        </p:nvPicPr>
        <p:blipFill>
          <a:blip r:embed="rId3"/>
          <a:srcRect/>
          <a:stretch/>
        </p:blipFill>
        <p:spPr>
          <a:xfrm>
            <a:off x="7974584" y="213583"/>
            <a:ext cx="914400" cy="730360"/>
          </a:xfrm>
          <a:prstGeom prst="rect">
            <a:avLst/>
          </a:prstGeom>
          <a:noFill/>
          <a:ln>
            <a:noFill/>
          </a:ln>
          <a:effectLst>
            <a:outerShdw blurRad="50800" dist="38100" dir="2700000" algn="tl" rotWithShape="0">
              <a:prstClr val="black">
                <a:alpha val="40000"/>
              </a:prstClr>
            </a:outerShdw>
          </a:effectLst>
        </p:spPr>
      </p:pic>
      <p:pic>
        <p:nvPicPr>
          <p:cNvPr id="479" name="Google Shape;479;g8410b867d2_0_51"/>
          <p:cNvPicPr preferRelativeResize="0">
            <a:picLocks noChangeAspect="1"/>
          </p:cNvPicPr>
          <p:nvPr/>
        </p:nvPicPr>
        <p:blipFill rotWithShape="1">
          <a:blip r:embed="rId4"/>
          <a:srcRect/>
          <a:stretch/>
        </p:blipFill>
        <p:spPr>
          <a:xfrm>
            <a:off x="1452289" y="1132215"/>
            <a:ext cx="6519120" cy="3660085"/>
          </a:xfrm>
          <a:prstGeom prst="rect">
            <a:avLst/>
          </a:prstGeom>
          <a:noFill/>
          <a:ln>
            <a:noFill/>
          </a:ln>
          <a:effectLst>
            <a:outerShdw blurRad="50800" dist="38100" dir="2700000" algn="tl" rotWithShape="0">
              <a:prstClr val="black">
                <a:alpha val="40000"/>
              </a:prstClr>
            </a:outerShdw>
          </a:effectLst>
        </p:spPr>
      </p:pic>
      <p:sp>
        <p:nvSpPr>
          <p:cNvPr id="8" name="Google Shape;462;p9">
            <a:extLst>
              <a:ext uri="{FF2B5EF4-FFF2-40B4-BE49-F238E27FC236}">
                <a16:creationId xmlns:a16="http://schemas.microsoft.com/office/drawing/2014/main" id="{78DB4DB0-6D3B-4E2B-A9CF-90038FFFA5E4}"/>
              </a:ext>
            </a:extLst>
          </p:cNvPr>
          <p:cNvSpPr txBox="1">
            <a:spLocks noGrp="1"/>
          </p:cNvSpPr>
          <p:nvPr>
            <p:ph type="title"/>
          </p:nvPr>
        </p:nvSpPr>
        <p:spPr>
          <a:xfrm>
            <a:off x="277476" y="186111"/>
            <a:ext cx="7666413"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sz="3200" dirty="0"/>
              <a:t>Farmer</a:t>
            </a:r>
            <a:endParaRPr sz="3200" dirty="0"/>
          </a:p>
        </p:txBody>
      </p:sp>
    </p:spTree>
    <p:extLst>
      <p:ext uri="{BB962C8B-B14F-4D97-AF65-F5344CB8AC3E}">
        <p14:creationId xmlns:p14="http://schemas.microsoft.com/office/powerpoint/2010/main" val="2979509976"/>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g8410b867d2_0_5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18</a:t>
            </a:fld>
            <a:endParaRPr sz="900">
              <a:solidFill>
                <a:srgbClr val="00A5A6"/>
              </a:solidFill>
            </a:endParaRPr>
          </a:p>
        </p:txBody>
      </p:sp>
      <p:pic>
        <p:nvPicPr>
          <p:cNvPr id="478" name="Google Shape;478;g8410b867d2_0_51"/>
          <p:cNvPicPr preferRelativeResize="0">
            <a:picLocks noChangeAspect="1"/>
          </p:cNvPicPr>
          <p:nvPr/>
        </p:nvPicPr>
        <p:blipFill>
          <a:blip r:embed="rId3"/>
          <a:srcRect/>
          <a:stretch/>
        </p:blipFill>
        <p:spPr>
          <a:xfrm>
            <a:off x="7974584" y="213583"/>
            <a:ext cx="914400" cy="730360"/>
          </a:xfrm>
          <a:prstGeom prst="rect">
            <a:avLst/>
          </a:prstGeom>
          <a:noFill/>
          <a:ln>
            <a:noFill/>
          </a:ln>
          <a:effectLst>
            <a:outerShdw blurRad="50800" dist="38100" dir="2700000" algn="tl" rotWithShape="0">
              <a:prstClr val="black">
                <a:alpha val="40000"/>
              </a:prstClr>
            </a:outerShdw>
          </a:effectLst>
        </p:spPr>
      </p:pic>
      <p:pic>
        <p:nvPicPr>
          <p:cNvPr id="479" name="Google Shape;479;g8410b867d2_0_51"/>
          <p:cNvPicPr preferRelativeResize="0">
            <a:picLocks noChangeAspect="1"/>
          </p:cNvPicPr>
          <p:nvPr/>
        </p:nvPicPr>
        <p:blipFill rotWithShape="1">
          <a:blip r:embed="rId4"/>
          <a:srcRect t="8061" b="8061"/>
          <a:stretch/>
        </p:blipFill>
        <p:spPr>
          <a:xfrm>
            <a:off x="1320800" y="1151744"/>
            <a:ext cx="6502400" cy="3657600"/>
          </a:xfrm>
          <a:prstGeom prst="rect">
            <a:avLst/>
          </a:prstGeom>
          <a:noFill/>
          <a:ln>
            <a:noFill/>
          </a:ln>
          <a:effectLst>
            <a:outerShdw blurRad="50800" dist="38100" dir="2700000" algn="tl" rotWithShape="0">
              <a:prstClr val="black">
                <a:alpha val="40000"/>
              </a:prstClr>
            </a:outerShdw>
          </a:effectLst>
        </p:spPr>
      </p:pic>
      <p:sp>
        <p:nvSpPr>
          <p:cNvPr id="5" name="Google Shape;462;p9">
            <a:extLst>
              <a:ext uri="{FF2B5EF4-FFF2-40B4-BE49-F238E27FC236}">
                <a16:creationId xmlns:a16="http://schemas.microsoft.com/office/drawing/2014/main" id="{8B2C7296-54BC-4719-8C88-F93F3045A14B}"/>
              </a:ext>
            </a:extLst>
          </p:cNvPr>
          <p:cNvSpPr txBox="1">
            <a:spLocks noGrp="1"/>
          </p:cNvSpPr>
          <p:nvPr>
            <p:ph type="title"/>
          </p:nvPr>
        </p:nvSpPr>
        <p:spPr>
          <a:xfrm>
            <a:off x="277476" y="186111"/>
            <a:ext cx="7666413"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sz="2400" dirty="0"/>
              <a:t>Who is this person and what are they doing?</a:t>
            </a:r>
            <a:endParaRPr sz="2400" dirty="0"/>
          </a:p>
        </p:txBody>
      </p:sp>
    </p:spTree>
    <p:extLst>
      <p:ext uri="{BB962C8B-B14F-4D97-AF65-F5344CB8AC3E}">
        <p14:creationId xmlns:p14="http://schemas.microsoft.com/office/powerpoint/2010/main" val="4112237764"/>
      </p:ext>
    </p:extLst>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g8410b867d2_0_5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19</a:t>
            </a:fld>
            <a:endParaRPr sz="900">
              <a:solidFill>
                <a:srgbClr val="00A5A6"/>
              </a:solidFill>
            </a:endParaRPr>
          </a:p>
        </p:txBody>
      </p:sp>
      <p:pic>
        <p:nvPicPr>
          <p:cNvPr id="478" name="Google Shape;478;g8410b867d2_0_51"/>
          <p:cNvPicPr preferRelativeResize="0">
            <a:picLocks noChangeAspect="1"/>
          </p:cNvPicPr>
          <p:nvPr/>
        </p:nvPicPr>
        <p:blipFill>
          <a:blip r:embed="rId3"/>
          <a:srcRect/>
          <a:stretch/>
        </p:blipFill>
        <p:spPr>
          <a:xfrm>
            <a:off x="7974584" y="213583"/>
            <a:ext cx="914400" cy="730360"/>
          </a:xfrm>
          <a:prstGeom prst="rect">
            <a:avLst/>
          </a:prstGeom>
          <a:noFill/>
          <a:ln>
            <a:noFill/>
          </a:ln>
          <a:effectLst>
            <a:outerShdw blurRad="50800" dist="38100" dir="2700000" algn="tl" rotWithShape="0">
              <a:prstClr val="black">
                <a:alpha val="40000"/>
              </a:prstClr>
            </a:outerShdw>
          </a:effectLst>
        </p:spPr>
      </p:pic>
      <p:pic>
        <p:nvPicPr>
          <p:cNvPr id="479" name="Google Shape;479;g8410b867d2_0_51"/>
          <p:cNvPicPr preferRelativeResize="0">
            <a:picLocks noChangeAspect="1"/>
          </p:cNvPicPr>
          <p:nvPr/>
        </p:nvPicPr>
        <p:blipFill rotWithShape="1">
          <a:blip r:embed="rId4"/>
          <a:srcRect t="8061" b="8061"/>
          <a:stretch/>
        </p:blipFill>
        <p:spPr>
          <a:xfrm>
            <a:off x="1320800" y="1151744"/>
            <a:ext cx="6502400" cy="3657600"/>
          </a:xfrm>
          <a:prstGeom prst="rect">
            <a:avLst/>
          </a:prstGeom>
          <a:noFill/>
          <a:ln>
            <a:noFill/>
          </a:ln>
          <a:effectLst>
            <a:outerShdw blurRad="50800" dist="38100" dir="2700000" algn="tl" rotWithShape="0">
              <a:prstClr val="black">
                <a:alpha val="40000"/>
              </a:prstClr>
            </a:outerShdw>
          </a:effectLst>
        </p:spPr>
      </p:pic>
      <p:sp>
        <p:nvSpPr>
          <p:cNvPr id="5" name="Google Shape;462;p9">
            <a:extLst>
              <a:ext uri="{FF2B5EF4-FFF2-40B4-BE49-F238E27FC236}">
                <a16:creationId xmlns:a16="http://schemas.microsoft.com/office/drawing/2014/main" id="{8B2C7296-54BC-4719-8C88-F93F3045A14B}"/>
              </a:ext>
            </a:extLst>
          </p:cNvPr>
          <p:cNvSpPr txBox="1">
            <a:spLocks noGrp="1"/>
          </p:cNvSpPr>
          <p:nvPr>
            <p:ph type="title"/>
          </p:nvPr>
        </p:nvSpPr>
        <p:spPr>
          <a:xfrm>
            <a:off x="277476" y="186111"/>
            <a:ext cx="7666413"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sz="3200" dirty="0"/>
              <a:t>Airline Pilot</a:t>
            </a:r>
            <a:endParaRPr sz="3200" dirty="0"/>
          </a:p>
        </p:txBody>
      </p:sp>
    </p:spTree>
    <p:extLst>
      <p:ext uri="{BB962C8B-B14F-4D97-AF65-F5344CB8AC3E}">
        <p14:creationId xmlns:p14="http://schemas.microsoft.com/office/powerpoint/2010/main" val="2795039153"/>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4483"/>
            <a:ext cx="4512900" cy="7548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Facilitator Tips</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1550853985"/>
              </p:ext>
            </p:extLst>
          </p:nvPr>
        </p:nvGraphicFramePr>
        <p:xfrm>
          <a:off x="365760" y="1371598"/>
          <a:ext cx="8412480" cy="3248892"/>
        </p:xfrm>
        <a:graphic>
          <a:graphicData uri="http://schemas.openxmlformats.org/drawingml/2006/table">
            <a:tbl>
              <a:tblPr firstRow="1" bandRow="1">
                <a:tableStyleId>{5940675A-B579-460E-94D1-54222C63F5DA}</a:tableStyleId>
              </a:tblPr>
              <a:tblGrid>
                <a:gridCol w="464804">
                  <a:extLst>
                    <a:ext uri="{9D8B030D-6E8A-4147-A177-3AD203B41FA5}">
                      <a16:colId xmlns:a16="http://schemas.microsoft.com/office/drawing/2014/main" val="3743268562"/>
                    </a:ext>
                  </a:extLst>
                </a:gridCol>
                <a:gridCol w="2741873">
                  <a:extLst>
                    <a:ext uri="{9D8B030D-6E8A-4147-A177-3AD203B41FA5}">
                      <a16:colId xmlns:a16="http://schemas.microsoft.com/office/drawing/2014/main" val="22100770"/>
                    </a:ext>
                  </a:extLst>
                </a:gridCol>
                <a:gridCol w="5205803">
                  <a:extLst>
                    <a:ext uri="{9D8B030D-6E8A-4147-A177-3AD203B41FA5}">
                      <a16:colId xmlns:a16="http://schemas.microsoft.com/office/drawing/2014/main" val="4036239520"/>
                    </a:ext>
                  </a:extLst>
                </a:gridCol>
              </a:tblGrid>
              <a:tr h="812223">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Activity: Why Go to School?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Cover the descriptions on the occupation photos before class</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08242333"/>
                  </a:ext>
                </a:extLst>
              </a:tr>
              <a:tr h="812223">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Activity: Rights and Responsibilities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You can use either the marked or the unmarked cards, whichever set you think will be more fun for the youth.  Make sure that both teams have copies of the same set of cards.</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9636548"/>
                  </a:ext>
                </a:extLst>
              </a:tr>
              <a:tr h="812223">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Mini-posters and Lesson Material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Gather material for future use.</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449790391"/>
                  </a:ext>
                </a:extLst>
              </a:tr>
              <a:tr h="812223">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Write Down Notes and Reflections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Don't forget to fill out the notes and reflections section.</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04573152"/>
                  </a:ext>
                </a:extLst>
              </a:tr>
            </a:tbl>
          </a:graphicData>
        </a:graphic>
      </p:graphicFrame>
    </p:spTree>
    <p:extLst>
      <p:ext uri="{BB962C8B-B14F-4D97-AF65-F5344CB8AC3E}">
        <p14:creationId xmlns:p14="http://schemas.microsoft.com/office/powerpoint/2010/main" val="8630988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g8410b867d2_0_5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20</a:t>
            </a:fld>
            <a:endParaRPr sz="900">
              <a:solidFill>
                <a:srgbClr val="00A5A6"/>
              </a:solidFill>
            </a:endParaRPr>
          </a:p>
        </p:txBody>
      </p:sp>
      <p:pic>
        <p:nvPicPr>
          <p:cNvPr id="478" name="Google Shape;478;g8410b867d2_0_51"/>
          <p:cNvPicPr preferRelativeResize="0">
            <a:picLocks noChangeAspect="1"/>
          </p:cNvPicPr>
          <p:nvPr/>
        </p:nvPicPr>
        <p:blipFill>
          <a:blip r:embed="rId3"/>
          <a:srcRect/>
          <a:stretch/>
        </p:blipFill>
        <p:spPr>
          <a:xfrm>
            <a:off x="7974584" y="213583"/>
            <a:ext cx="914400" cy="730360"/>
          </a:xfrm>
          <a:prstGeom prst="rect">
            <a:avLst/>
          </a:prstGeom>
          <a:noFill/>
          <a:ln>
            <a:noFill/>
          </a:ln>
          <a:effectLst>
            <a:outerShdw blurRad="50800" dist="38100" dir="2700000" algn="tl" rotWithShape="0">
              <a:prstClr val="black">
                <a:alpha val="40000"/>
              </a:prstClr>
            </a:outerShdw>
          </a:effectLst>
        </p:spPr>
      </p:pic>
      <p:pic>
        <p:nvPicPr>
          <p:cNvPr id="479" name="Google Shape;479;g8410b867d2_0_51"/>
          <p:cNvPicPr preferRelativeResize="0">
            <a:picLocks noChangeAspect="1"/>
          </p:cNvPicPr>
          <p:nvPr/>
        </p:nvPicPr>
        <p:blipFill rotWithShape="1">
          <a:blip r:embed="rId4"/>
          <a:srcRect t="7895" b="7895"/>
          <a:stretch/>
        </p:blipFill>
        <p:spPr>
          <a:xfrm>
            <a:off x="1320800" y="1020951"/>
            <a:ext cx="6502400" cy="3657600"/>
          </a:xfrm>
          <a:prstGeom prst="rect">
            <a:avLst/>
          </a:prstGeom>
          <a:noFill/>
          <a:ln>
            <a:noFill/>
          </a:ln>
          <a:effectLst>
            <a:outerShdw blurRad="50800" dist="38100" dir="2700000" algn="tl" rotWithShape="0">
              <a:prstClr val="black">
                <a:alpha val="40000"/>
              </a:prstClr>
            </a:outerShdw>
          </a:effectLst>
        </p:spPr>
      </p:pic>
      <p:sp>
        <p:nvSpPr>
          <p:cNvPr id="5" name="Google Shape;462;p9">
            <a:extLst>
              <a:ext uri="{FF2B5EF4-FFF2-40B4-BE49-F238E27FC236}">
                <a16:creationId xmlns:a16="http://schemas.microsoft.com/office/drawing/2014/main" id="{8B2C7296-54BC-4719-8C88-F93F3045A14B}"/>
              </a:ext>
            </a:extLst>
          </p:cNvPr>
          <p:cNvSpPr txBox="1">
            <a:spLocks noGrp="1"/>
          </p:cNvSpPr>
          <p:nvPr>
            <p:ph type="title"/>
          </p:nvPr>
        </p:nvSpPr>
        <p:spPr>
          <a:xfrm>
            <a:off x="277476" y="186111"/>
            <a:ext cx="7666413"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sz="2400" dirty="0"/>
              <a:t>Who is this person and what are they doing?</a:t>
            </a:r>
            <a:endParaRPr sz="2400" dirty="0"/>
          </a:p>
        </p:txBody>
      </p:sp>
    </p:spTree>
    <p:extLst>
      <p:ext uri="{BB962C8B-B14F-4D97-AF65-F5344CB8AC3E}">
        <p14:creationId xmlns:p14="http://schemas.microsoft.com/office/powerpoint/2010/main" val="2387189564"/>
      </p:ext>
    </p:extLst>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g8410b867d2_0_5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21</a:t>
            </a:fld>
            <a:endParaRPr sz="900">
              <a:solidFill>
                <a:srgbClr val="00A5A6"/>
              </a:solidFill>
            </a:endParaRPr>
          </a:p>
        </p:txBody>
      </p:sp>
      <p:pic>
        <p:nvPicPr>
          <p:cNvPr id="478" name="Google Shape;478;g8410b867d2_0_51"/>
          <p:cNvPicPr preferRelativeResize="0">
            <a:picLocks noChangeAspect="1"/>
          </p:cNvPicPr>
          <p:nvPr/>
        </p:nvPicPr>
        <p:blipFill>
          <a:blip r:embed="rId3"/>
          <a:srcRect/>
          <a:stretch/>
        </p:blipFill>
        <p:spPr>
          <a:xfrm>
            <a:off x="7974584" y="213583"/>
            <a:ext cx="914400" cy="730360"/>
          </a:xfrm>
          <a:prstGeom prst="rect">
            <a:avLst/>
          </a:prstGeom>
          <a:noFill/>
          <a:ln>
            <a:noFill/>
          </a:ln>
          <a:effectLst>
            <a:outerShdw blurRad="50800" dist="38100" dir="2700000" algn="tl" rotWithShape="0">
              <a:prstClr val="black">
                <a:alpha val="40000"/>
              </a:prstClr>
            </a:outerShdw>
          </a:effectLst>
        </p:spPr>
      </p:pic>
      <p:pic>
        <p:nvPicPr>
          <p:cNvPr id="479" name="Google Shape;479;g8410b867d2_0_51"/>
          <p:cNvPicPr preferRelativeResize="0">
            <a:picLocks noChangeAspect="1"/>
          </p:cNvPicPr>
          <p:nvPr/>
        </p:nvPicPr>
        <p:blipFill rotWithShape="1">
          <a:blip r:embed="rId4"/>
          <a:srcRect t="7895" b="7895"/>
          <a:stretch/>
        </p:blipFill>
        <p:spPr>
          <a:xfrm>
            <a:off x="1320800" y="1020951"/>
            <a:ext cx="6502400" cy="3657600"/>
          </a:xfrm>
          <a:prstGeom prst="rect">
            <a:avLst/>
          </a:prstGeom>
          <a:noFill/>
          <a:ln>
            <a:noFill/>
          </a:ln>
          <a:effectLst>
            <a:outerShdw blurRad="50800" dist="38100" dir="2700000" algn="tl" rotWithShape="0">
              <a:prstClr val="black">
                <a:alpha val="40000"/>
              </a:prstClr>
            </a:outerShdw>
          </a:effectLst>
        </p:spPr>
      </p:pic>
      <p:sp>
        <p:nvSpPr>
          <p:cNvPr id="5" name="Google Shape;462;p9">
            <a:extLst>
              <a:ext uri="{FF2B5EF4-FFF2-40B4-BE49-F238E27FC236}">
                <a16:creationId xmlns:a16="http://schemas.microsoft.com/office/drawing/2014/main" id="{8B2C7296-54BC-4719-8C88-F93F3045A14B}"/>
              </a:ext>
            </a:extLst>
          </p:cNvPr>
          <p:cNvSpPr txBox="1">
            <a:spLocks noGrp="1"/>
          </p:cNvSpPr>
          <p:nvPr>
            <p:ph type="title"/>
          </p:nvPr>
        </p:nvSpPr>
        <p:spPr>
          <a:xfrm>
            <a:off x="277476" y="186111"/>
            <a:ext cx="7666413"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sz="3200" dirty="0"/>
              <a:t>Mechanic</a:t>
            </a:r>
            <a:endParaRPr sz="3200" dirty="0"/>
          </a:p>
        </p:txBody>
      </p:sp>
    </p:spTree>
    <p:extLst>
      <p:ext uri="{BB962C8B-B14F-4D97-AF65-F5344CB8AC3E}">
        <p14:creationId xmlns:p14="http://schemas.microsoft.com/office/powerpoint/2010/main" val="243502511"/>
      </p:ext>
    </p:extLst>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g8410b867d2_0_5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22</a:t>
            </a:fld>
            <a:endParaRPr sz="900">
              <a:solidFill>
                <a:srgbClr val="00A5A6"/>
              </a:solidFill>
            </a:endParaRPr>
          </a:p>
        </p:txBody>
      </p:sp>
      <p:pic>
        <p:nvPicPr>
          <p:cNvPr id="478" name="Google Shape;478;g8410b867d2_0_51"/>
          <p:cNvPicPr preferRelativeResize="0">
            <a:picLocks noChangeAspect="1"/>
          </p:cNvPicPr>
          <p:nvPr/>
        </p:nvPicPr>
        <p:blipFill>
          <a:blip r:embed="rId3"/>
          <a:srcRect/>
          <a:stretch/>
        </p:blipFill>
        <p:spPr>
          <a:xfrm>
            <a:off x="7974584" y="213583"/>
            <a:ext cx="914400" cy="730360"/>
          </a:xfrm>
          <a:prstGeom prst="rect">
            <a:avLst/>
          </a:prstGeom>
          <a:noFill/>
          <a:ln>
            <a:noFill/>
          </a:ln>
          <a:effectLst>
            <a:outerShdw blurRad="50800" dist="38100" dir="2700000" algn="tl" rotWithShape="0">
              <a:prstClr val="black">
                <a:alpha val="40000"/>
              </a:prstClr>
            </a:outerShdw>
          </a:effectLst>
        </p:spPr>
      </p:pic>
      <p:pic>
        <p:nvPicPr>
          <p:cNvPr id="479" name="Google Shape;479;g8410b867d2_0_51"/>
          <p:cNvPicPr preferRelativeResize="0">
            <a:picLocks noChangeAspect="1"/>
          </p:cNvPicPr>
          <p:nvPr/>
        </p:nvPicPr>
        <p:blipFill rotWithShape="1">
          <a:blip r:embed="rId4"/>
          <a:srcRect l="468" r="468"/>
          <a:stretch/>
        </p:blipFill>
        <p:spPr>
          <a:xfrm>
            <a:off x="2883050" y="943943"/>
            <a:ext cx="3145536" cy="3931920"/>
          </a:xfrm>
          <a:prstGeom prst="rect">
            <a:avLst/>
          </a:prstGeom>
          <a:noFill/>
          <a:ln>
            <a:noFill/>
          </a:ln>
          <a:effectLst>
            <a:outerShdw blurRad="50800" dist="38100" dir="2700000" algn="tl" rotWithShape="0">
              <a:prstClr val="black">
                <a:alpha val="40000"/>
              </a:prstClr>
            </a:outerShdw>
          </a:effectLst>
        </p:spPr>
      </p:pic>
      <p:sp>
        <p:nvSpPr>
          <p:cNvPr id="5" name="Google Shape;462;p9">
            <a:extLst>
              <a:ext uri="{FF2B5EF4-FFF2-40B4-BE49-F238E27FC236}">
                <a16:creationId xmlns:a16="http://schemas.microsoft.com/office/drawing/2014/main" id="{8B2C7296-54BC-4719-8C88-F93F3045A14B}"/>
              </a:ext>
            </a:extLst>
          </p:cNvPr>
          <p:cNvSpPr txBox="1">
            <a:spLocks noGrp="1"/>
          </p:cNvSpPr>
          <p:nvPr>
            <p:ph type="title"/>
          </p:nvPr>
        </p:nvSpPr>
        <p:spPr>
          <a:xfrm>
            <a:off x="277476" y="186111"/>
            <a:ext cx="7666413"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sz="2400" dirty="0"/>
              <a:t>Who is this person and what are they doing?</a:t>
            </a:r>
            <a:endParaRPr sz="2400" dirty="0"/>
          </a:p>
        </p:txBody>
      </p:sp>
    </p:spTree>
    <p:extLst>
      <p:ext uri="{BB962C8B-B14F-4D97-AF65-F5344CB8AC3E}">
        <p14:creationId xmlns:p14="http://schemas.microsoft.com/office/powerpoint/2010/main" val="1653653328"/>
      </p:ext>
    </p:extLst>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g8410b867d2_0_5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23</a:t>
            </a:fld>
            <a:endParaRPr sz="900">
              <a:solidFill>
                <a:srgbClr val="00A5A6"/>
              </a:solidFill>
            </a:endParaRPr>
          </a:p>
        </p:txBody>
      </p:sp>
      <p:pic>
        <p:nvPicPr>
          <p:cNvPr id="478" name="Google Shape;478;g8410b867d2_0_51"/>
          <p:cNvPicPr preferRelativeResize="0">
            <a:picLocks noChangeAspect="1"/>
          </p:cNvPicPr>
          <p:nvPr/>
        </p:nvPicPr>
        <p:blipFill>
          <a:blip r:embed="rId3"/>
          <a:srcRect/>
          <a:stretch/>
        </p:blipFill>
        <p:spPr>
          <a:xfrm>
            <a:off x="7974584" y="213583"/>
            <a:ext cx="914400" cy="730360"/>
          </a:xfrm>
          <a:prstGeom prst="rect">
            <a:avLst/>
          </a:prstGeom>
          <a:noFill/>
          <a:ln>
            <a:noFill/>
          </a:ln>
          <a:effectLst>
            <a:outerShdw blurRad="50800" dist="38100" dir="2700000" algn="tl" rotWithShape="0">
              <a:prstClr val="black">
                <a:alpha val="40000"/>
              </a:prstClr>
            </a:outerShdw>
          </a:effectLst>
        </p:spPr>
      </p:pic>
      <p:pic>
        <p:nvPicPr>
          <p:cNvPr id="479" name="Google Shape;479;g8410b867d2_0_51"/>
          <p:cNvPicPr preferRelativeResize="0">
            <a:picLocks noChangeAspect="1"/>
          </p:cNvPicPr>
          <p:nvPr/>
        </p:nvPicPr>
        <p:blipFill rotWithShape="1">
          <a:blip r:embed="rId4"/>
          <a:srcRect l="468" r="468"/>
          <a:stretch/>
        </p:blipFill>
        <p:spPr>
          <a:xfrm>
            <a:off x="2883050" y="943943"/>
            <a:ext cx="3145536" cy="3931920"/>
          </a:xfrm>
          <a:prstGeom prst="rect">
            <a:avLst/>
          </a:prstGeom>
          <a:noFill/>
          <a:ln>
            <a:noFill/>
          </a:ln>
          <a:effectLst>
            <a:outerShdw blurRad="50800" dist="38100" dir="2700000" algn="tl" rotWithShape="0">
              <a:prstClr val="black">
                <a:alpha val="40000"/>
              </a:prstClr>
            </a:outerShdw>
          </a:effectLst>
        </p:spPr>
      </p:pic>
      <p:sp>
        <p:nvSpPr>
          <p:cNvPr id="5" name="Google Shape;462;p9">
            <a:extLst>
              <a:ext uri="{FF2B5EF4-FFF2-40B4-BE49-F238E27FC236}">
                <a16:creationId xmlns:a16="http://schemas.microsoft.com/office/drawing/2014/main" id="{8B2C7296-54BC-4719-8C88-F93F3045A14B}"/>
              </a:ext>
            </a:extLst>
          </p:cNvPr>
          <p:cNvSpPr txBox="1">
            <a:spLocks noGrp="1"/>
          </p:cNvSpPr>
          <p:nvPr>
            <p:ph type="title"/>
          </p:nvPr>
        </p:nvSpPr>
        <p:spPr>
          <a:xfrm>
            <a:off x="277476" y="186111"/>
            <a:ext cx="7666413"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sz="3200" dirty="0"/>
              <a:t>Teacher</a:t>
            </a:r>
            <a:endParaRPr sz="3200" dirty="0"/>
          </a:p>
        </p:txBody>
      </p:sp>
    </p:spTree>
    <p:extLst>
      <p:ext uri="{BB962C8B-B14F-4D97-AF65-F5344CB8AC3E}">
        <p14:creationId xmlns:p14="http://schemas.microsoft.com/office/powerpoint/2010/main" val="1098576530"/>
      </p:ext>
    </p:extLst>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g8410b867d2_0_5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24</a:t>
            </a:fld>
            <a:endParaRPr sz="900">
              <a:solidFill>
                <a:srgbClr val="00A5A6"/>
              </a:solidFill>
            </a:endParaRPr>
          </a:p>
        </p:txBody>
      </p:sp>
      <p:pic>
        <p:nvPicPr>
          <p:cNvPr id="478" name="Google Shape;478;g8410b867d2_0_51"/>
          <p:cNvPicPr preferRelativeResize="0">
            <a:picLocks noChangeAspect="1"/>
          </p:cNvPicPr>
          <p:nvPr/>
        </p:nvPicPr>
        <p:blipFill>
          <a:blip r:embed="rId3"/>
          <a:srcRect/>
          <a:stretch/>
        </p:blipFill>
        <p:spPr>
          <a:xfrm>
            <a:off x="7974584" y="213583"/>
            <a:ext cx="914400" cy="730360"/>
          </a:xfrm>
          <a:prstGeom prst="rect">
            <a:avLst/>
          </a:prstGeom>
          <a:noFill/>
          <a:ln>
            <a:noFill/>
          </a:ln>
          <a:effectLst>
            <a:outerShdw blurRad="50800" dist="38100" dir="2700000" algn="tl" rotWithShape="0">
              <a:prstClr val="black">
                <a:alpha val="40000"/>
              </a:prstClr>
            </a:outerShdw>
          </a:effectLst>
        </p:spPr>
      </p:pic>
      <p:pic>
        <p:nvPicPr>
          <p:cNvPr id="479" name="Google Shape;479;g8410b867d2_0_51"/>
          <p:cNvPicPr preferRelativeResize="0">
            <a:picLocks noChangeAspect="1"/>
          </p:cNvPicPr>
          <p:nvPr/>
        </p:nvPicPr>
        <p:blipFill rotWithShape="1">
          <a:blip r:embed="rId4"/>
          <a:srcRect t="7725" b="7725"/>
          <a:stretch/>
        </p:blipFill>
        <p:spPr>
          <a:xfrm>
            <a:off x="1320800" y="1132331"/>
            <a:ext cx="6502400" cy="3657600"/>
          </a:xfrm>
          <a:prstGeom prst="rect">
            <a:avLst/>
          </a:prstGeom>
          <a:noFill/>
          <a:ln>
            <a:noFill/>
          </a:ln>
          <a:effectLst>
            <a:outerShdw blurRad="50800" dist="38100" dir="2700000" algn="tl" rotWithShape="0">
              <a:prstClr val="black">
                <a:alpha val="40000"/>
              </a:prstClr>
            </a:outerShdw>
          </a:effectLst>
        </p:spPr>
      </p:pic>
      <p:sp>
        <p:nvSpPr>
          <p:cNvPr id="5" name="Google Shape;462;p9">
            <a:extLst>
              <a:ext uri="{FF2B5EF4-FFF2-40B4-BE49-F238E27FC236}">
                <a16:creationId xmlns:a16="http://schemas.microsoft.com/office/drawing/2014/main" id="{8B2C7296-54BC-4719-8C88-F93F3045A14B}"/>
              </a:ext>
            </a:extLst>
          </p:cNvPr>
          <p:cNvSpPr txBox="1">
            <a:spLocks noGrp="1"/>
          </p:cNvSpPr>
          <p:nvPr>
            <p:ph type="title"/>
          </p:nvPr>
        </p:nvSpPr>
        <p:spPr>
          <a:xfrm>
            <a:off x="277476" y="186111"/>
            <a:ext cx="7666413"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sz="2400" dirty="0"/>
              <a:t>Who are these people and what are they doing?</a:t>
            </a:r>
            <a:endParaRPr sz="2400" dirty="0"/>
          </a:p>
        </p:txBody>
      </p:sp>
    </p:spTree>
    <p:extLst>
      <p:ext uri="{BB962C8B-B14F-4D97-AF65-F5344CB8AC3E}">
        <p14:creationId xmlns:p14="http://schemas.microsoft.com/office/powerpoint/2010/main" val="1323764711"/>
      </p:ext>
    </p:extLst>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g8410b867d2_0_5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25</a:t>
            </a:fld>
            <a:endParaRPr sz="900">
              <a:solidFill>
                <a:srgbClr val="00A5A6"/>
              </a:solidFill>
            </a:endParaRPr>
          </a:p>
        </p:txBody>
      </p:sp>
      <p:pic>
        <p:nvPicPr>
          <p:cNvPr id="478" name="Google Shape;478;g8410b867d2_0_51"/>
          <p:cNvPicPr preferRelativeResize="0">
            <a:picLocks noChangeAspect="1"/>
          </p:cNvPicPr>
          <p:nvPr/>
        </p:nvPicPr>
        <p:blipFill>
          <a:blip r:embed="rId3"/>
          <a:srcRect/>
          <a:stretch/>
        </p:blipFill>
        <p:spPr>
          <a:xfrm>
            <a:off x="7974584" y="213583"/>
            <a:ext cx="914400" cy="730360"/>
          </a:xfrm>
          <a:prstGeom prst="rect">
            <a:avLst/>
          </a:prstGeom>
          <a:noFill/>
          <a:ln>
            <a:noFill/>
          </a:ln>
          <a:effectLst>
            <a:outerShdw blurRad="50800" dist="38100" dir="2700000" algn="tl" rotWithShape="0">
              <a:prstClr val="black">
                <a:alpha val="40000"/>
              </a:prstClr>
            </a:outerShdw>
          </a:effectLst>
        </p:spPr>
      </p:pic>
      <p:pic>
        <p:nvPicPr>
          <p:cNvPr id="479" name="Google Shape;479;g8410b867d2_0_51"/>
          <p:cNvPicPr preferRelativeResize="0">
            <a:picLocks noChangeAspect="1"/>
          </p:cNvPicPr>
          <p:nvPr/>
        </p:nvPicPr>
        <p:blipFill rotWithShape="1">
          <a:blip r:embed="rId4"/>
          <a:srcRect t="7725" b="7725"/>
          <a:stretch/>
        </p:blipFill>
        <p:spPr>
          <a:xfrm>
            <a:off x="1320800" y="1132331"/>
            <a:ext cx="6502400" cy="3657600"/>
          </a:xfrm>
          <a:prstGeom prst="rect">
            <a:avLst/>
          </a:prstGeom>
          <a:noFill/>
          <a:ln>
            <a:noFill/>
          </a:ln>
          <a:effectLst>
            <a:outerShdw blurRad="50800" dist="38100" dir="2700000" algn="tl" rotWithShape="0">
              <a:prstClr val="black">
                <a:alpha val="40000"/>
              </a:prstClr>
            </a:outerShdw>
          </a:effectLst>
        </p:spPr>
      </p:pic>
      <p:sp>
        <p:nvSpPr>
          <p:cNvPr id="5" name="Google Shape;462;p9">
            <a:extLst>
              <a:ext uri="{FF2B5EF4-FFF2-40B4-BE49-F238E27FC236}">
                <a16:creationId xmlns:a16="http://schemas.microsoft.com/office/drawing/2014/main" id="{8B2C7296-54BC-4719-8C88-F93F3045A14B}"/>
              </a:ext>
            </a:extLst>
          </p:cNvPr>
          <p:cNvSpPr txBox="1">
            <a:spLocks noGrp="1"/>
          </p:cNvSpPr>
          <p:nvPr>
            <p:ph type="title"/>
          </p:nvPr>
        </p:nvSpPr>
        <p:spPr>
          <a:xfrm>
            <a:off x="277476" y="186111"/>
            <a:ext cx="7666413"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sz="3200" dirty="0"/>
              <a:t>Nurse or Doctor</a:t>
            </a:r>
            <a:endParaRPr sz="3200" dirty="0"/>
          </a:p>
        </p:txBody>
      </p:sp>
    </p:spTree>
    <p:extLst>
      <p:ext uri="{BB962C8B-B14F-4D97-AF65-F5344CB8AC3E}">
        <p14:creationId xmlns:p14="http://schemas.microsoft.com/office/powerpoint/2010/main" val="1819763258"/>
      </p:ext>
    </p:extLst>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g8410b867d2_0_5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26</a:t>
            </a:fld>
            <a:endParaRPr sz="900">
              <a:solidFill>
                <a:srgbClr val="00A5A6"/>
              </a:solidFill>
            </a:endParaRPr>
          </a:p>
        </p:txBody>
      </p:sp>
      <p:pic>
        <p:nvPicPr>
          <p:cNvPr id="478" name="Google Shape;478;g8410b867d2_0_51"/>
          <p:cNvPicPr preferRelativeResize="0">
            <a:picLocks noChangeAspect="1"/>
          </p:cNvPicPr>
          <p:nvPr/>
        </p:nvPicPr>
        <p:blipFill>
          <a:blip r:embed="rId3"/>
          <a:srcRect/>
          <a:stretch/>
        </p:blipFill>
        <p:spPr>
          <a:xfrm>
            <a:off x="7974584" y="213583"/>
            <a:ext cx="914400" cy="730360"/>
          </a:xfrm>
          <a:prstGeom prst="rect">
            <a:avLst/>
          </a:prstGeom>
          <a:noFill/>
          <a:ln>
            <a:noFill/>
          </a:ln>
          <a:effectLst>
            <a:outerShdw blurRad="50800" dist="38100" dir="2700000" algn="tl" rotWithShape="0">
              <a:prstClr val="black">
                <a:alpha val="40000"/>
              </a:prstClr>
            </a:outerShdw>
          </a:effectLst>
        </p:spPr>
      </p:pic>
      <p:pic>
        <p:nvPicPr>
          <p:cNvPr id="479" name="Google Shape;479;g8410b867d2_0_51"/>
          <p:cNvPicPr preferRelativeResize="0">
            <a:picLocks noChangeAspect="1"/>
          </p:cNvPicPr>
          <p:nvPr/>
        </p:nvPicPr>
        <p:blipFill rotWithShape="1">
          <a:blip r:embed="rId4"/>
          <a:srcRect t="7592" b="7592"/>
          <a:stretch/>
        </p:blipFill>
        <p:spPr>
          <a:xfrm>
            <a:off x="1320800" y="1108713"/>
            <a:ext cx="6502400" cy="3657600"/>
          </a:xfrm>
          <a:prstGeom prst="rect">
            <a:avLst/>
          </a:prstGeom>
          <a:noFill/>
          <a:ln>
            <a:noFill/>
          </a:ln>
          <a:effectLst>
            <a:outerShdw blurRad="50800" dist="38100" dir="2700000" algn="tl" rotWithShape="0">
              <a:prstClr val="black">
                <a:alpha val="40000"/>
              </a:prstClr>
            </a:outerShdw>
          </a:effectLst>
        </p:spPr>
      </p:pic>
      <p:sp>
        <p:nvSpPr>
          <p:cNvPr id="5" name="Google Shape;462;p9">
            <a:extLst>
              <a:ext uri="{FF2B5EF4-FFF2-40B4-BE49-F238E27FC236}">
                <a16:creationId xmlns:a16="http://schemas.microsoft.com/office/drawing/2014/main" id="{8B2C7296-54BC-4719-8C88-F93F3045A14B}"/>
              </a:ext>
            </a:extLst>
          </p:cNvPr>
          <p:cNvSpPr txBox="1">
            <a:spLocks noGrp="1"/>
          </p:cNvSpPr>
          <p:nvPr>
            <p:ph type="title"/>
          </p:nvPr>
        </p:nvSpPr>
        <p:spPr>
          <a:xfrm>
            <a:off x="277476" y="186111"/>
            <a:ext cx="7666413"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sz="2400" dirty="0"/>
              <a:t>Who are these people and what are they doing?</a:t>
            </a:r>
            <a:endParaRPr sz="2400" dirty="0"/>
          </a:p>
        </p:txBody>
      </p:sp>
    </p:spTree>
    <p:extLst>
      <p:ext uri="{BB962C8B-B14F-4D97-AF65-F5344CB8AC3E}">
        <p14:creationId xmlns:p14="http://schemas.microsoft.com/office/powerpoint/2010/main" val="1787720882"/>
      </p:ext>
    </p:extLst>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g8410b867d2_0_5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27</a:t>
            </a:fld>
            <a:endParaRPr sz="900">
              <a:solidFill>
                <a:srgbClr val="00A5A6"/>
              </a:solidFill>
            </a:endParaRPr>
          </a:p>
        </p:txBody>
      </p:sp>
      <p:pic>
        <p:nvPicPr>
          <p:cNvPr id="478" name="Google Shape;478;g8410b867d2_0_51"/>
          <p:cNvPicPr preferRelativeResize="0">
            <a:picLocks noChangeAspect="1"/>
          </p:cNvPicPr>
          <p:nvPr/>
        </p:nvPicPr>
        <p:blipFill>
          <a:blip r:embed="rId3"/>
          <a:srcRect/>
          <a:stretch/>
        </p:blipFill>
        <p:spPr>
          <a:xfrm>
            <a:off x="7974584" y="213583"/>
            <a:ext cx="914400" cy="730360"/>
          </a:xfrm>
          <a:prstGeom prst="rect">
            <a:avLst/>
          </a:prstGeom>
          <a:noFill/>
          <a:ln>
            <a:noFill/>
          </a:ln>
          <a:effectLst>
            <a:outerShdw blurRad="50800" dist="38100" dir="2700000" algn="tl" rotWithShape="0">
              <a:prstClr val="black">
                <a:alpha val="40000"/>
              </a:prstClr>
            </a:outerShdw>
          </a:effectLst>
        </p:spPr>
      </p:pic>
      <p:pic>
        <p:nvPicPr>
          <p:cNvPr id="479" name="Google Shape;479;g8410b867d2_0_51"/>
          <p:cNvPicPr preferRelativeResize="0">
            <a:picLocks noChangeAspect="1"/>
          </p:cNvPicPr>
          <p:nvPr/>
        </p:nvPicPr>
        <p:blipFill rotWithShape="1">
          <a:blip r:embed="rId4"/>
          <a:srcRect t="7592" b="7592"/>
          <a:stretch/>
        </p:blipFill>
        <p:spPr>
          <a:xfrm>
            <a:off x="1320800" y="1108713"/>
            <a:ext cx="6502400" cy="3657600"/>
          </a:xfrm>
          <a:prstGeom prst="rect">
            <a:avLst/>
          </a:prstGeom>
          <a:noFill/>
          <a:ln>
            <a:noFill/>
          </a:ln>
          <a:effectLst>
            <a:outerShdw blurRad="50800" dist="38100" dir="2700000" algn="tl" rotWithShape="0">
              <a:prstClr val="black">
                <a:alpha val="40000"/>
              </a:prstClr>
            </a:outerShdw>
          </a:effectLst>
        </p:spPr>
      </p:pic>
      <p:sp>
        <p:nvSpPr>
          <p:cNvPr id="5" name="Google Shape;462;p9">
            <a:extLst>
              <a:ext uri="{FF2B5EF4-FFF2-40B4-BE49-F238E27FC236}">
                <a16:creationId xmlns:a16="http://schemas.microsoft.com/office/drawing/2014/main" id="{8B2C7296-54BC-4719-8C88-F93F3045A14B}"/>
              </a:ext>
            </a:extLst>
          </p:cNvPr>
          <p:cNvSpPr txBox="1">
            <a:spLocks noGrp="1"/>
          </p:cNvSpPr>
          <p:nvPr>
            <p:ph type="title"/>
          </p:nvPr>
        </p:nvSpPr>
        <p:spPr>
          <a:xfrm>
            <a:off x="277476" y="186111"/>
            <a:ext cx="7666413"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sz="3200" dirty="0"/>
              <a:t>Dentist</a:t>
            </a:r>
            <a:endParaRPr sz="3200" dirty="0"/>
          </a:p>
        </p:txBody>
      </p:sp>
    </p:spTree>
    <p:extLst>
      <p:ext uri="{BB962C8B-B14F-4D97-AF65-F5344CB8AC3E}">
        <p14:creationId xmlns:p14="http://schemas.microsoft.com/office/powerpoint/2010/main" val="766259344"/>
      </p:ext>
    </p:extLst>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9"/>
          <p:cNvSpPr txBox="1">
            <a:spLocks noGrp="1"/>
          </p:cNvSpPr>
          <p:nvPr>
            <p:ph type="title"/>
          </p:nvPr>
        </p:nvSpPr>
        <p:spPr>
          <a:xfrm>
            <a:off x="869149" y="196870"/>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Why Go to School?</a:t>
            </a:r>
            <a:endParaRPr dirty="0"/>
          </a:p>
        </p:txBody>
      </p:sp>
      <p:sp>
        <p:nvSpPr>
          <p:cNvPr id="465" name="Google Shape;465;p9"/>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28</a:t>
            </a:fld>
            <a:endParaRPr sz="900">
              <a:solidFill>
                <a:srgbClr val="00A5A6"/>
              </a:solidFill>
            </a:endParaRPr>
          </a:p>
        </p:txBody>
      </p:sp>
      <p:graphicFrame>
        <p:nvGraphicFramePr>
          <p:cNvPr id="4" name="Table 4">
            <a:extLst>
              <a:ext uri="{FF2B5EF4-FFF2-40B4-BE49-F238E27FC236}">
                <a16:creationId xmlns:a16="http://schemas.microsoft.com/office/drawing/2014/main" id="{3F658927-BA75-4416-B022-A09077A12BE6}"/>
              </a:ext>
            </a:extLst>
          </p:cNvPr>
          <p:cNvGraphicFramePr>
            <a:graphicFrameLocks noGrp="1"/>
          </p:cNvGraphicFramePr>
          <p:nvPr>
            <p:extLst>
              <p:ext uri="{D42A27DB-BD31-4B8C-83A1-F6EECF244321}">
                <p14:modId xmlns:p14="http://schemas.microsoft.com/office/powerpoint/2010/main" val="38522669"/>
              </p:ext>
            </p:extLst>
          </p:nvPr>
        </p:nvGraphicFramePr>
        <p:xfrm>
          <a:off x="914400" y="1084499"/>
          <a:ext cx="7315200" cy="384048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1342882467"/>
                    </a:ext>
                  </a:extLst>
                </a:gridCol>
                <a:gridCol w="4572000">
                  <a:extLst>
                    <a:ext uri="{9D8B030D-6E8A-4147-A177-3AD203B41FA5}">
                      <a16:colId xmlns:a16="http://schemas.microsoft.com/office/drawing/2014/main" val="3548394500"/>
                    </a:ext>
                  </a:extLst>
                </a:gridCol>
              </a:tblGrid>
              <a:tr h="640080">
                <a:tc>
                  <a:txBody>
                    <a:bodyPr/>
                    <a:lstStyle/>
                    <a:p>
                      <a:pPr algn="ctr"/>
                      <a:r>
                        <a:rPr lang="en-US" sz="3200" b="1" dirty="0">
                          <a:solidFill>
                            <a:srgbClr val="00A5A6"/>
                          </a:solidFill>
                        </a:rPr>
                        <a:t>Job</a:t>
                      </a:r>
                    </a:p>
                  </a:txBody>
                  <a:tcPr anchor="ctr">
                    <a:lnL w="12700" cmpd="sng">
                      <a:noFill/>
                    </a:lnL>
                    <a:lnR w="28575" cap="flat" cmpd="sng" algn="ctr">
                      <a:solidFill>
                        <a:srgbClr val="00A5A6"/>
                      </a:solidFill>
                      <a:prstDash val="solid"/>
                      <a:round/>
                      <a:headEnd type="none" w="med" len="med"/>
                      <a:tailEnd type="none" w="med" len="med"/>
                    </a:lnR>
                    <a:lnT w="12700" cmpd="sng">
                      <a:noFill/>
                    </a:lnT>
                    <a:lnB w="28575" cap="flat" cmpd="sng" algn="ctr">
                      <a:solidFill>
                        <a:srgbClr val="00A5A6"/>
                      </a:solidFill>
                      <a:prstDash val="solid"/>
                      <a:round/>
                      <a:headEnd type="none" w="med" len="med"/>
                      <a:tailEnd type="none" w="med" len="med"/>
                    </a:lnB>
                  </a:tcPr>
                </a:tc>
                <a:tc>
                  <a:txBody>
                    <a:bodyPr/>
                    <a:lstStyle/>
                    <a:p>
                      <a:pPr algn="ctr"/>
                      <a:r>
                        <a:rPr lang="en-US" sz="3200" b="1" dirty="0">
                          <a:solidFill>
                            <a:srgbClr val="00A5A6"/>
                          </a:solidFill>
                        </a:rPr>
                        <a:t>Education</a:t>
                      </a:r>
                    </a:p>
                  </a:txBody>
                  <a:tcPr anchor="ctr">
                    <a:lnL w="28575" cap="flat" cmpd="sng" algn="ctr">
                      <a:solidFill>
                        <a:srgbClr val="00A5A6"/>
                      </a:solidFill>
                      <a:prstDash val="solid"/>
                      <a:round/>
                      <a:headEnd type="none" w="med" len="med"/>
                      <a:tailEnd type="none" w="med" len="med"/>
                    </a:lnL>
                    <a:lnR w="12700" cmpd="sng">
                      <a:noFill/>
                    </a:lnR>
                    <a:lnT w="12700" cmpd="sng">
                      <a:noFill/>
                    </a:lnT>
                    <a:lnB w="28575" cap="flat" cmpd="sng" algn="ctr">
                      <a:solidFill>
                        <a:srgbClr val="00A5A6"/>
                      </a:solidFill>
                      <a:prstDash val="solid"/>
                      <a:round/>
                      <a:headEnd type="none" w="med" len="med"/>
                      <a:tailEnd type="none" w="med" len="med"/>
                    </a:lnB>
                  </a:tcPr>
                </a:tc>
                <a:extLst>
                  <a:ext uri="{0D108BD9-81ED-4DB2-BD59-A6C34878D82A}">
                    <a16:rowId xmlns:a16="http://schemas.microsoft.com/office/drawing/2014/main" val="4195038798"/>
                  </a:ext>
                </a:extLst>
              </a:tr>
              <a:tr h="457200">
                <a:tc>
                  <a:txBody>
                    <a:bodyPr/>
                    <a:lstStyle/>
                    <a:p>
                      <a:r>
                        <a:rPr lang="en-US" sz="2000" b="1" dirty="0">
                          <a:solidFill>
                            <a:srgbClr val="00A5A6"/>
                          </a:solidFill>
                        </a:rPr>
                        <a:t>Cook</a:t>
                      </a:r>
                    </a:p>
                  </a:txBody>
                  <a:tcPr anchor="ctr">
                    <a:lnL w="12700" cmpd="sng">
                      <a:noFill/>
                    </a:lnL>
                    <a:lnR w="28575" cap="flat" cmpd="sng" algn="ctr">
                      <a:solidFill>
                        <a:srgbClr val="00A5A6"/>
                      </a:solidFill>
                      <a:prstDash val="solid"/>
                      <a:round/>
                      <a:headEnd type="none" w="med" len="med"/>
                      <a:tailEnd type="none" w="med" len="med"/>
                    </a:lnR>
                    <a:lnT w="28575"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tc>
                  <a:txBody>
                    <a:bodyPr/>
                    <a:lstStyle/>
                    <a:p>
                      <a:r>
                        <a:rPr lang="en-US" sz="2000" b="1" dirty="0">
                          <a:solidFill>
                            <a:srgbClr val="00A5A6"/>
                          </a:solidFill>
                        </a:rPr>
                        <a:t>Apprentice or Cooking School</a:t>
                      </a:r>
                    </a:p>
                  </a:txBody>
                  <a:tcPr anchor="ctr">
                    <a:lnL w="28575" cap="flat" cmpd="sng" algn="ctr">
                      <a:solidFill>
                        <a:srgbClr val="00A5A6"/>
                      </a:solidFill>
                      <a:prstDash val="solid"/>
                      <a:round/>
                      <a:headEnd type="none" w="med" len="med"/>
                      <a:tailEnd type="none" w="med" len="med"/>
                    </a:lnL>
                    <a:lnR w="12700" cmpd="sng">
                      <a:noFill/>
                    </a:lnR>
                    <a:lnT w="28575"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extLst>
                  <a:ext uri="{0D108BD9-81ED-4DB2-BD59-A6C34878D82A}">
                    <a16:rowId xmlns:a16="http://schemas.microsoft.com/office/drawing/2014/main" val="2879514914"/>
                  </a:ext>
                </a:extLst>
              </a:tr>
              <a:tr h="457200">
                <a:tc>
                  <a:txBody>
                    <a:bodyPr/>
                    <a:lstStyle/>
                    <a:p>
                      <a:r>
                        <a:rPr lang="en-US" sz="2000" b="1" dirty="0">
                          <a:solidFill>
                            <a:srgbClr val="00A5A6"/>
                          </a:solidFill>
                        </a:rPr>
                        <a:t>Farmer</a:t>
                      </a:r>
                    </a:p>
                  </a:txBody>
                  <a:tcPr anchor="ctr">
                    <a:lnL w="12700" cmpd="sng">
                      <a:noFill/>
                    </a:lnL>
                    <a:lnR w="28575" cap="flat" cmpd="sng" algn="ctr">
                      <a:solidFill>
                        <a:srgbClr val="00A5A6"/>
                      </a:solidFill>
                      <a:prstDash val="solid"/>
                      <a:round/>
                      <a:headEnd type="none" w="med" len="med"/>
                      <a:tailEnd type="none" w="med" len="med"/>
                    </a:lnR>
                    <a:lnT w="12700"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tc>
                  <a:txBody>
                    <a:bodyPr/>
                    <a:lstStyle/>
                    <a:p>
                      <a:r>
                        <a:rPr lang="en-US" sz="2000" b="1" dirty="0">
                          <a:solidFill>
                            <a:srgbClr val="00A5A6"/>
                          </a:solidFill>
                        </a:rPr>
                        <a:t>Apprentice or Agricultural School</a:t>
                      </a:r>
                    </a:p>
                  </a:txBody>
                  <a:tcPr anchor="ctr">
                    <a:lnL w="28575" cap="flat" cmpd="sng" algn="ctr">
                      <a:solidFill>
                        <a:srgbClr val="00A5A6"/>
                      </a:solidFill>
                      <a:prstDash val="solid"/>
                      <a:round/>
                      <a:headEnd type="none" w="med" len="med"/>
                      <a:tailEnd type="none" w="med" len="med"/>
                    </a:lnL>
                    <a:lnR w="12700" cmpd="sng">
                      <a:noFill/>
                    </a:lnR>
                    <a:lnT w="12700"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extLst>
                  <a:ext uri="{0D108BD9-81ED-4DB2-BD59-A6C34878D82A}">
                    <a16:rowId xmlns:a16="http://schemas.microsoft.com/office/drawing/2014/main" val="3129439141"/>
                  </a:ext>
                </a:extLst>
              </a:tr>
              <a:tr h="457200">
                <a:tc>
                  <a:txBody>
                    <a:bodyPr/>
                    <a:lstStyle/>
                    <a:p>
                      <a:r>
                        <a:rPr lang="en-US" sz="2000" b="1" dirty="0">
                          <a:solidFill>
                            <a:srgbClr val="00A5A6"/>
                          </a:solidFill>
                        </a:rPr>
                        <a:t>Pilot</a:t>
                      </a:r>
                    </a:p>
                  </a:txBody>
                  <a:tcPr anchor="ctr">
                    <a:lnL w="12700" cmpd="sng">
                      <a:noFill/>
                    </a:lnL>
                    <a:lnR w="28575" cap="flat" cmpd="sng" algn="ctr">
                      <a:solidFill>
                        <a:srgbClr val="00A5A6"/>
                      </a:solidFill>
                      <a:prstDash val="solid"/>
                      <a:round/>
                      <a:headEnd type="none" w="med" len="med"/>
                      <a:tailEnd type="none" w="med" len="med"/>
                    </a:lnR>
                    <a:lnT w="12700"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tc>
                  <a:txBody>
                    <a:bodyPr/>
                    <a:lstStyle/>
                    <a:p>
                      <a:r>
                        <a:rPr lang="en-US" sz="2000" b="1" dirty="0">
                          <a:solidFill>
                            <a:srgbClr val="00A5A6"/>
                          </a:solidFill>
                        </a:rPr>
                        <a:t>Flight School</a:t>
                      </a:r>
                    </a:p>
                  </a:txBody>
                  <a:tcPr anchor="ctr">
                    <a:lnL w="28575" cap="flat" cmpd="sng" algn="ctr">
                      <a:solidFill>
                        <a:srgbClr val="00A5A6"/>
                      </a:solidFill>
                      <a:prstDash val="solid"/>
                      <a:round/>
                      <a:headEnd type="none" w="med" len="med"/>
                      <a:tailEnd type="none" w="med" len="med"/>
                    </a:lnL>
                    <a:lnR w="12700" cmpd="sng">
                      <a:noFill/>
                    </a:lnR>
                    <a:lnT w="12700"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extLst>
                  <a:ext uri="{0D108BD9-81ED-4DB2-BD59-A6C34878D82A}">
                    <a16:rowId xmlns:a16="http://schemas.microsoft.com/office/drawing/2014/main" val="3039038352"/>
                  </a:ext>
                </a:extLst>
              </a:tr>
              <a:tr h="457200">
                <a:tc>
                  <a:txBody>
                    <a:bodyPr/>
                    <a:lstStyle/>
                    <a:p>
                      <a:r>
                        <a:rPr lang="en-US" sz="2000" b="1" dirty="0">
                          <a:solidFill>
                            <a:srgbClr val="00A5A6"/>
                          </a:solidFill>
                        </a:rPr>
                        <a:t>Mechanic</a:t>
                      </a:r>
                    </a:p>
                  </a:txBody>
                  <a:tcPr>
                    <a:lnL w="12700" cmpd="sng">
                      <a:noFill/>
                    </a:lnL>
                    <a:lnR w="28575" cap="flat" cmpd="sng" algn="ctr">
                      <a:solidFill>
                        <a:srgbClr val="00A5A6"/>
                      </a:solidFill>
                      <a:prstDash val="solid"/>
                      <a:round/>
                      <a:headEnd type="none" w="med" len="med"/>
                      <a:tailEnd type="none" w="med" len="med"/>
                    </a:lnR>
                    <a:lnT w="12700"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tc>
                  <a:txBody>
                    <a:bodyPr/>
                    <a:lstStyle/>
                    <a:p>
                      <a:r>
                        <a:rPr lang="en-US" sz="2000" b="1" dirty="0">
                          <a:solidFill>
                            <a:srgbClr val="00A5A6"/>
                          </a:solidFill>
                        </a:rPr>
                        <a:t>Apprentice or Vocational Training</a:t>
                      </a:r>
                    </a:p>
                  </a:txBody>
                  <a:tcPr>
                    <a:lnL w="28575" cap="flat" cmpd="sng" algn="ctr">
                      <a:solidFill>
                        <a:srgbClr val="00A5A6"/>
                      </a:solidFill>
                      <a:prstDash val="solid"/>
                      <a:round/>
                      <a:headEnd type="none" w="med" len="med"/>
                      <a:tailEnd type="none" w="med" len="med"/>
                    </a:lnL>
                    <a:lnR w="12700" cmpd="sng">
                      <a:noFill/>
                    </a:lnR>
                    <a:lnT w="12700"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extLst>
                  <a:ext uri="{0D108BD9-81ED-4DB2-BD59-A6C34878D82A}">
                    <a16:rowId xmlns:a16="http://schemas.microsoft.com/office/drawing/2014/main" val="117878232"/>
                  </a:ext>
                </a:extLst>
              </a:tr>
              <a:tr h="457200">
                <a:tc>
                  <a:txBody>
                    <a:bodyPr/>
                    <a:lstStyle/>
                    <a:p>
                      <a:r>
                        <a:rPr lang="en-US" sz="2000" b="1" dirty="0">
                          <a:solidFill>
                            <a:srgbClr val="00A5A6"/>
                          </a:solidFill>
                        </a:rPr>
                        <a:t>Teacher</a:t>
                      </a:r>
                    </a:p>
                  </a:txBody>
                  <a:tcPr>
                    <a:lnL w="12700" cmpd="sng">
                      <a:noFill/>
                    </a:lnL>
                    <a:lnR w="28575" cap="flat" cmpd="sng" algn="ctr">
                      <a:solidFill>
                        <a:srgbClr val="00A5A6"/>
                      </a:solidFill>
                      <a:prstDash val="solid"/>
                      <a:round/>
                      <a:headEnd type="none" w="med" len="med"/>
                      <a:tailEnd type="none" w="med" len="med"/>
                    </a:lnR>
                    <a:lnT w="12700"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tc>
                  <a:txBody>
                    <a:bodyPr/>
                    <a:lstStyle/>
                    <a:p>
                      <a:r>
                        <a:rPr lang="en-US" sz="2000" b="1" dirty="0">
                          <a:solidFill>
                            <a:srgbClr val="00A5A6"/>
                          </a:solidFill>
                        </a:rPr>
                        <a:t>University or Teaching School</a:t>
                      </a:r>
                    </a:p>
                  </a:txBody>
                  <a:tcPr>
                    <a:lnL w="28575" cap="flat" cmpd="sng" algn="ctr">
                      <a:solidFill>
                        <a:srgbClr val="00A5A6"/>
                      </a:solidFill>
                      <a:prstDash val="solid"/>
                      <a:round/>
                      <a:headEnd type="none" w="med" len="med"/>
                      <a:tailEnd type="none" w="med" len="med"/>
                    </a:lnL>
                    <a:lnR w="12700" cmpd="sng">
                      <a:noFill/>
                    </a:lnR>
                    <a:lnT w="12700"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extLst>
                  <a:ext uri="{0D108BD9-81ED-4DB2-BD59-A6C34878D82A}">
                    <a16:rowId xmlns:a16="http://schemas.microsoft.com/office/drawing/2014/main" val="3436240470"/>
                  </a:ext>
                </a:extLst>
              </a:tr>
              <a:tr h="457200">
                <a:tc>
                  <a:txBody>
                    <a:bodyPr/>
                    <a:lstStyle/>
                    <a:p>
                      <a:r>
                        <a:rPr lang="en-US" sz="2000" b="1" dirty="0">
                          <a:solidFill>
                            <a:srgbClr val="00A5A6"/>
                          </a:solidFill>
                        </a:rPr>
                        <a:t>Nurse or Doctor</a:t>
                      </a:r>
                    </a:p>
                  </a:txBody>
                  <a:tcPr>
                    <a:lnL w="12700" cmpd="sng">
                      <a:noFill/>
                    </a:lnL>
                    <a:lnR w="28575" cap="flat" cmpd="sng" algn="ctr">
                      <a:solidFill>
                        <a:srgbClr val="00A5A6"/>
                      </a:solidFill>
                      <a:prstDash val="solid"/>
                      <a:round/>
                      <a:headEnd type="none" w="med" len="med"/>
                      <a:tailEnd type="none" w="med" len="med"/>
                    </a:lnR>
                    <a:lnT w="12700"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tc>
                  <a:txBody>
                    <a:bodyPr/>
                    <a:lstStyle/>
                    <a:p>
                      <a:r>
                        <a:rPr lang="en-US" sz="2000" b="1" dirty="0">
                          <a:solidFill>
                            <a:srgbClr val="00A5A6"/>
                          </a:solidFill>
                        </a:rPr>
                        <a:t>Nursing School or Medical School</a:t>
                      </a:r>
                    </a:p>
                  </a:txBody>
                  <a:tcPr>
                    <a:lnL w="28575" cap="flat" cmpd="sng" algn="ctr">
                      <a:solidFill>
                        <a:srgbClr val="00A5A6"/>
                      </a:solidFill>
                      <a:prstDash val="solid"/>
                      <a:round/>
                      <a:headEnd type="none" w="med" len="med"/>
                      <a:tailEnd type="none" w="med" len="med"/>
                    </a:lnL>
                    <a:lnR w="12700" cmpd="sng">
                      <a:noFill/>
                    </a:lnR>
                    <a:lnT w="12700"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extLst>
                  <a:ext uri="{0D108BD9-81ED-4DB2-BD59-A6C34878D82A}">
                    <a16:rowId xmlns:a16="http://schemas.microsoft.com/office/drawing/2014/main" val="1356164788"/>
                  </a:ext>
                </a:extLst>
              </a:tr>
              <a:tr h="457200">
                <a:tc>
                  <a:txBody>
                    <a:bodyPr/>
                    <a:lstStyle/>
                    <a:p>
                      <a:r>
                        <a:rPr lang="en-US" sz="2000" b="1" dirty="0">
                          <a:solidFill>
                            <a:srgbClr val="00A5A6"/>
                          </a:solidFill>
                        </a:rPr>
                        <a:t>Dentist</a:t>
                      </a:r>
                    </a:p>
                  </a:txBody>
                  <a:tcPr>
                    <a:lnL w="12700" cmpd="sng">
                      <a:noFill/>
                    </a:lnL>
                    <a:lnR w="28575" cap="flat" cmpd="sng" algn="ctr">
                      <a:solidFill>
                        <a:srgbClr val="00A5A6"/>
                      </a:solidFill>
                      <a:prstDash val="solid"/>
                      <a:round/>
                      <a:headEnd type="none" w="med" len="med"/>
                      <a:tailEnd type="none" w="med" len="med"/>
                    </a:lnR>
                    <a:lnT w="12700" cap="flat" cmpd="sng" algn="ctr">
                      <a:solidFill>
                        <a:srgbClr val="00A5A6"/>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r>
                        <a:rPr lang="en-US" sz="2000" b="1" dirty="0">
                          <a:solidFill>
                            <a:srgbClr val="00A5A6"/>
                          </a:solidFill>
                        </a:rPr>
                        <a:t>Dental School</a:t>
                      </a:r>
                    </a:p>
                  </a:txBody>
                  <a:tcPr>
                    <a:lnL w="28575" cap="flat" cmpd="sng" algn="ctr">
                      <a:solidFill>
                        <a:srgbClr val="00A5A6"/>
                      </a:solidFill>
                      <a:prstDash val="solid"/>
                      <a:round/>
                      <a:headEnd type="none" w="med" len="med"/>
                      <a:tailEnd type="none" w="med" len="med"/>
                    </a:lnL>
                    <a:lnR w="12700" cmpd="sng">
                      <a:noFill/>
                    </a:lnR>
                    <a:lnT w="12700" cap="flat" cmpd="sng" algn="ctr">
                      <a:solidFill>
                        <a:srgbClr val="00A5A6"/>
                      </a:solidFill>
                      <a:prstDash val="solid"/>
                      <a:round/>
                      <a:headEnd type="none" w="med" len="med"/>
                      <a:tailEnd type="none" w="med" len="med"/>
                    </a:lnT>
                    <a:lnB w="28575" cap="flat" cmpd="sng" algn="ctr">
                      <a:noFill/>
                      <a:prstDash val="solid"/>
                      <a:round/>
                      <a:headEnd type="none" w="med" len="med"/>
                      <a:tailEnd type="none" w="med" len="med"/>
                    </a:lnB>
                  </a:tcPr>
                </a:tc>
                <a:extLst>
                  <a:ext uri="{0D108BD9-81ED-4DB2-BD59-A6C34878D82A}">
                    <a16:rowId xmlns:a16="http://schemas.microsoft.com/office/drawing/2014/main" val="2906558688"/>
                  </a:ext>
                </a:extLst>
              </a:tr>
            </a:tbl>
          </a:graphicData>
        </a:graphic>
      </p:graphicFrame>
      <p:pic>
        <p:nvPicPr>
          <p:cNvPr id="6" name="Google Shape;478;g8410b867d2_0_51">
            <a:extLst>
              <a:ext uri="{FF2B5EF4-FFF2-40B4-BE49-F238E27FC236}">
                <a16:creationId xmlns:a16="http://schemas.microsoft.com/office/drawing/2014/main" id="{6C6E38B7-D71E-43D3-8DE3-35DAE1A0F3B6}"/>
              </a:ext>
            </a:extLst>
          </p:cNvPr>
          <p:cNvPicPr preferRelativeResize="0">
            <a:picLocks noChangeAspect="1"/>
          </p:cNvPicPr>
          <p:nvPr/>
        </p:nvPicPr>
        <p:blipFill>
          <a:blip r:embed="rId3"/>
          <a:srcRect/>
          <a:stretch/>
        </p:blipFill>
        <p:spPr>
          <a:xfrm>
            <a:off x="7974584" y="213583"/>
            <a:ext cx="914400" cy="730360"/>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77034380"/>
      </p:ext>
    </p:extLst>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74"/>
        <p:cNvGrpSpPr/>
        <p:nvPr/>
      </p:nvGrpSpPr>
      <p:grpSpPr>
        <a:xfrm>
          <a:off x="0" y="0"/>
          <a:ext cx="0" cy="0"/>
          <a:chOff x="0" y="0"/>
          <a:chExt cx="0" cy="0"/>
        </a:xfrm>
      </p:grpSpPr>
      <p:sp>
        <p:nvSpPr>
          <p:cNvPr id="575" name="Google Shape;575;g840b1cc477_0_0"/>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Develop &amp; Discuss:</a:t>
            </a:r>
            <a:endParaRPr/>
          </a:p>
        </p:txBody>
      </p:sp>
      <p:sp>
        <p:nvSpPr>
          <p:cNvPr id="576" name="Google Shape;576;g840b1cc477_0_0"/>
          <p:cNvSpPr txBox="1">
            <a:spLocks noGrp="1"/>
          </p:cNvSpPr>
          <p:nvPr>
            <p:ph type="body" idx="1"/>
          </p:nvPr>
        </p:nvSpPr>
        <p:spPr>
          <a:xfrm>
            <a:off x="732998" y="654518"/>
            <a:ext cx="7561148" cy="3978082"/>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600"/>
              </a:spcBef>
              <a:spcAft>
                <a:spcPts val="0"/>
              </a:spcAft>
              <a:buNone/>
            </a:pPr>
            <a:r>
              <a:rPr lang="en-US" dirty="0"/>
              <a:t>Turn to a neighbor and share what type of career you hope to have one day and why you are excited about this occupation.</a:t>
            </a:r>
            <a:br>
              <a:rPr lang="en-US" sz="1800" dirty="0"/>
            </a:br>
            <a:endParaRPr sz="1800" dirty="0"/>
          </a:p>
        </p:txBody>
      </p:sp>
      <p:sp>
        <p:nvSpPr>
          <p:cNvPr id="577" name="Google Shape;577;g840b1cc477_0_0"/>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29</a:t>
            </a:fld>
            <a:endParaRPr/>
          </a:p>
        </p:txBody>
      </p:sp>
      <p:pic>
        <p:nvPicPr>
          <p:cNvPr id="578" name="Google Shape;578;g840b1cc477_0_0" descr="Stick figures of three kids running the icon for Develop and Discuss throughout the presentation"/>
          <p:cNvPicPr preferRelativeResize="0"/>
          <p:nvPr/>
        </p:nvPicPr>
        <p:blipFill rotWithShape="1">
          <a:blip r:embed="rId3">
            <a:alphaModFix/>
          </a:blip>
          <a:srcRect/>
          <a:stretch/>
        </p:blipFill>
        <p:spPr>
          <a:xfrm>
            <a:off x="7024359" y="541603"/>
            <a:ext cx="1379953" cy="750756"/>
          </a:xfrm>
          <a:prstGeom prst="rect">
            <a:avLst/>
          </a:prstGeom>
          <a:noFill/>
          <a:ln>
            <a:noFill/>
          </a:ln>
        </p:spPr>
      </p:pic>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18941"/>
            <a:ext cx="6059632" cy="7548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Materials Needed</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118179456"/>
              </p:ext>
            </p:extLst>
          </p:nvPr>
        </p:nvGraphicFramePr>
        <p:xfrm>
          <a:off x="365760" y="1190786"/>
          <a:ext cx="8412480" cy="352044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32004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32004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Rules 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32004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Chalkboard or Flipchart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25232104"/>
                  </a:ext>
                </a:extLst>
              </a:tr>
              <a:tr h="32004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Chalk or Markers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26371420"/>
                  </a:ext>
                </a:extLst>
              </a:tr>
              <a:tr h="32004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13964692"/>
                  </a:ext>
                </a:extLst>
              </a:tr>
              <a:tr h="32004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Song: This Little Light of Mine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112782163"/>
                  </a:ext>
                </a:extLst>
              </a:tr>
              <a:tr h="320040">
                <a:tc>
                  <a:txBody>
                    <a:bodyPr/>
                    <a:lstStyle/>
                    <a:p>
                      <a:pPr algn="ctr"/>
                      <a:r>
                        <a:rPr lang="en-US" b="1" dirty="0">
                          <a:solidFill>
                            <a:schemeClr val="bg1"/>
                          </a:solidFill>
                          <a:effectLst>
                            <a:outerShdw blurRad="38100" dist="38100" dir="2700000" algn="tl">
                              <a:srgbClr val="000000">
                                <a:alpha val="43137"/>
                              </a:srgbClr>
                            </a:outerShdw>
                          </a:effectLst>
                        </a:rPr>
                        <a:t>7</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Rights and Responsibilities, 2 Sets Cut Out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0903284"/>
                  </a:ext>
                </a:extLst>
              </a:tr>
              <a:tr h="320040">
                <a:tc>
                  <a:txBody>
                    <a:bodyPr/>
                    <a:lstStyle/>
                    <a:p>
                      <a:pPr algn="ctr"/>
                      <a:r>
                        <a:rPr lang="en-US" b="1" dirty="0">
                          <a:solidFill>
                            <a:schemeClr val="bg1"/>
                          </a:solidFill>
                          <a:effectLst>
                            <a:outerShdw blurRad="38100" dist="38100" dir="2700000" algn="tl">
                              <a:srgbClr val="000000">
                                <a:alpha val="43137"/>
                              </a:srgbClr>
                            </a:outerShdw>
                          </a:effectLst>
                        </a:rPr>
                        <a:t>8</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Images: Set of Occupation Photographs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650086537"/>
                  </a:ext>
                </a:extLst>
              </a:tr>
              <a:tr h="320040">
                <a:tc>
                  <a:txBody>
                    <a:bodyPr/>
                    <a:lstStyle/>
                    <a:p>
                      <a:pPr algn="ctr"/>
                      <a:r>
                        <a:rPr lang="en-US" b="1" dirty="0">
                          <a:solidFill>
                            <a:schemeClr val="bg1"/>
                          </a:solidFill>
                          <a:effectLst>
                            <a:outerShdw blurRad="38100" dist="38100" dir="2700000" algn="tl">
                              <a:srgbClr val="000000">
                                <a:alpha val="43137"/>
                              </a:srgbClr>
                            </a:outerShdw>
                          </a:effectLst>
                        </a:rPr>
                        <a:t>9</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Human Rights Mini-posters, including “The Right to Education”</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69641321"/>
                  </a:ext>
                </a:extLst>
              </a:tr>
              <a:tr h="320040">
                <a:tc>
                  <a:txBody>
                    <a:bodyPr/>
                    <a:lstStyle/>
                    <a:p>
                      <a:pPr algn="ctr"/>
                      <a:r>
                        <a:rPr lang="en-US" b="1" dirty="0">
                          <a:solidFill>
                            <a:schemeClr val="bg1"/>
                          </a:solidFill>
                          <a:effectLst>
                            <a:outerShdw blurRad="38100" dist="38100" dir="2700000" algn="tl">
                              <a:srgbClr val="000000">
                                <a:alpha val="43137"/>
                              </a:srgbClr>
                            </a:outerShdw>
                          </a:effectLst>
                        </a:rPr>
                        <a:t>10</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Document: Universal Declaration on Human Rights (UDHR) Article 26</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592284311"/>
                  </a:ext>
                </a:extLst>
              </a:tr>
              <a:tr h="320040">
                <a:tc>
                  <a:txBody>
                    <a:bodyPr/>
                    <a:lstStyle/>
                    <a:p>
                      <a:pPr algn="ctr"/>
                      <a:r>
                        <a:rPr lang="en-US" b="1" dirty="0">
                          <a:solidFill>
                            <a:schemeClr val="bg1"/>
                          </a:solidFill>
                          <a:effectLst>
                            <a:outerShdw blurRad="38100" dist="38100" dir="2700000" algn="tl">
                              <a:srgbClr val="000000">
                                <a:alpha val="43137"/>
                              </a:srgbClr>
                            </a:outerShdw>
                          </a:effectLst>
                        </a:rPr>
                        <a:t>11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Document: Convention on the Rights of the Child (CRC) Article 29</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872125129"/>
                  </a:ext>
                </a:extLst>
              </a:tr>
            </a:tbl>
          </a:graphicData>
        </a:graphic>
      </p:graphicFrame>
    </p:spTree>
    <p:extLst>
      <p:ext uri="{BB962C8B-B14F-4D97-AF65-F5344CB8AC3E}">
        <p14:creationId xmlns:p14="http://schemas.microsoft.com/office/powerpoint/2010/main" val="30191625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p22"/>
          <p:cNvSpPr txBox="1">
            <a:spLocks noGrp="1"/>
          </p:cNvSpPr>
          <p:nvPr>
            <p:ph type="title"/>
          </p:nvPr>
        </p:nvSpPr>
        <p:spPr>
          <a:xfrm>
            <a:off x="869149" y="366460"/>
            <a:ext cx="7666413"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Rights and Responsibilities  </a:t>
            </a:r>
            <a:endParaRPr dirty="0"/>
          </a:p>
        </p:txBody>
      </p:sp>
      <p:sp>
        <p:nvSpPr>
          <p:cNvPr id="592" name="Google Shape;592;p22"/>
          <p:cNvSpPr txBox="1">
            <a:spLocks noGrp="1"/>
          </p:cNvSpPr>
          <p:nvPr>
            <p:ph type="body" idx="1"/>
          </p:nvPr>
        </p:nvSpPr>
        <p:spPr>
          <a:xfrm>
            <a:off x="869149" y="664143"/>
            <a:ext cx="4306700" cy="3968579"/>
          </a:xfrm>
          <a:prstGeom prst="rect">
            <a:avLst/>
          </a:prstGeom>
          <a:noFill/>
          <a:ln>
            <a:noFill/>
          </a:ln>
        </p:spPr>
        <p:txBody>
          <a:bodyPr spcFirstLastPara="1" wrap="square" lIns="91425" tIns="91425" rIns="91425" bIns="91425" anchor="ctr" anchorCtr="0">
            <a:noAutofit/>
          </a:bodyPr>
          <a:lstStyle/>
          <a:p>
            <a:pPr marL="342900">
              <a:spcBef>
                <a:spcPts val="600"/>
              </a:spcBef>
              <a:buSzPts val="2400"/>
            </a:pPr>
            <a:r>
              <a:rPr lang="en-US" dirty="0"/>
              <a:t>We all have the right to go to school</a:t>
            </a:r>
          </a:p>
          <a:p>
            <a:pPr marL="342900">
              <a:spcBef>
                <a:spcPts val="600"/>
              </a:spcBef>
              <a:buSzPts val="2400"/>
            </a:pPr>
            <a:r>
              <a:rPr lang="en-US" dirty="0"/>
              <a:t>What is our responsibility?</a:t>
            </a:r>
            <a:endParaRPr dirty="0"/>
          </a:p>
        </p:txBody>
      </p:sp>
      <p:pic>
        <p:nvPicPr>
          <p:cNvPr id="593" name="Google Shape;593;p22" descr="Four stick children holding stars"/>
          <p:cNvPicPr preferRelativeResize="0">
            <a:picLocks noGrp="1" noChangeAspect="1"/>
          </p:cNvPicPr>
          <p:nvPr>
            <p:ph type="body" idx="2"/>
          </p:nvPr>
        </p:nvPicPr>
        <p:blipFill rotWithShape="1">
          <a:blip r:embed="rId3">
            <a:alphaModFix/>
          </a:blip>
          <a:stretch/>
        </p:blipFill>
        <p:spPr>
          <a:xfrm>
            <a:off x="5523337" y="1982820"/>
            <a:ext cx="2743200" cy="2191082"/>
          </a:xfrm>
          <a:prstGeom prst="rect">
            <a:avLst/>
          </a:prstGeom>
          <a:noFill/>
          <a:ln>
            <a:noFill/>
          </a:ln>
          <a:effectLst>
            <a:outerShdw blurRad="50800" dist="38100" dir="2700000" algn="tl" rotWithShape="0">
              <a:prstClr val="black">
                <a:alpha val="40000"/>
              </a:prstClr>
            </a:outerShdw>
          </a:effectLst>
        </p:spPr>
      </p:pic>
      <p:sp>
        <p:nvSpPr>
          <p:cNvPr id="594" name="Google Shape;594;p22"/>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600"/>
              </a:spcAft>
              <a:buClr>
                <a:srgbClr val="000000"/>
              </a:buClr>
              <a:buSzPts val="900"/>
              <a:buFont typeface="Arial"/>
              <a:buNone/>
            </a:pPr>
            <a:fld id="{00000000-1234-1234-1234-123412341234}" type="slidenum">
              <a:rPr lang="en-US" sz="900" b="1" i="0" u="none" strike="noStrike" cap="none">
                <a:solidFill>
                  <a:srgbClr val="00A5A6"/>
                </a:solidFill>
                <a:latin typeface="Arial"/>
                <a:ea typeface="Arial"/>
                <a:cs typeface="Arial"/>
                <a:sym typeface="Arial"/>
              </a:rPr>
              <a:t>30</a:t>
            </a:fld>
            <a:endParaRPr sz="900" b="1" i="0" u="none" strike="noStrike" cap="none">
              <a:solidFill>
                <a:srgbClr val="00A5A6"/>
              </a:solidFill>
              <a:latin typeface="Arial"/>
              <a:ea typeface="Arial"/>
              <a:cs typeface="Arial"/>
              <a:sym typeface="Arial"/>
            </a:endParaRPr>
          </a:p>
        </p:txBody>
      </p:sp>
    </p:spTree>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599" name="Google Shape;599;p23"/>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sz="3200" dirty="0"/>
              <a:t>Rights and Responsibilities Activity </a:t>
            </a:r>
            <a:endParaRPr sz="3200" dirty="0"/>
          </a:p>
        </p:txBody>
      </p:sp>
      <p:sp>
        <p:nvSpPr>
          <p:cNvPr id="4" name="Text Placeholder 3">
            <a:extLst>
              <a:ext uri="{FF2B5EF4-FFF2-40B4-BE49-F238E27FC236}">
                <a16:creationId xmlns:a16="http://schemas.microsoft.com/office/drawing/2014/main" id="{0388CBC4-9CD8-4F1B-8955-ECA0B5B20B1A}"/>
              </a:ext>
            </a:extLst>
          </p:cNvPr>
          <p:cNvSpPr>
            <a:spLocks noGrp="1"/>
          </p:cNvSpPr>
          <p:nvPr>
            <p:ph type="body" idx="1"/>
          </p:nvPr>
        </p:nvSpPr>
        <p:spPr>
          <a:xfrm>
            <a:off x="734477" y="635267"/>
            <a:ext cx="7540473" cy="3681658"/>
          </a:xfrm>
        </p:spPr>
        <p:txBody>
          <a:bodyPr anchor="ctr">
            <a:normAutofit/>
          </a:bodyPr>
          <a:lstStyle/>
          <a:p>
            <a:r>
              <a:rPr lang="en-US" sz="2800" dirty="0"/>
              <a:t>Some cards show Rights.</a:t>
            </a:r>
          </a:p>
          <a:p>
            <a:r>
              <a:rPr lang="en-US" sz="2800" dirty="0"/>
              <a:t>Some cards show Responsibilities.</a:t>
            </a:r>
          </a:p>
          <a:p>
            <a:r>
              <a:rPr lang="en-US" sz="2800" dirty="0"/>
              <a:t>Match the pairs.</a:t>
            </a:r>
          </a:p>
        </p:txBody>
      </p:sp>
      <p:sp>
        <p:nvSpPr>
          <p:cNvPr id="602" name="Google Shape;602;p23"/>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600"/>
              </a:spcAft>
              <a:buClr>
                <a:srgbClr val="000000"/>
              </a:buClr>
              <a:buSzPts val="900"/>
              <a:buFont typeface="Arial"/>
              <a:buNone/>
            </a:pPr>
            <a:fld id="{00000000-1234-1234-1234-123412341234}" type="slidenum">
              <a:rPr lang="en-US" sz="900" b="1" i="0" u="none" strike="noStrike" cap="none">
                <a:solidFill>
                  <a:srgbClr val="00A5A6"/>
                </a:solidFill>
                <a:latin typeface="Arial"/>
                <a:ea typeface="Arial"/>
                <a:cs typeface="Arial"/>
                <a:sym typeface="Arial"/>
              </a:rPr>
              <a:t>31</a:t>
            </a:fld>
            <a:endParaRPr sz="900" b="1" i="0" u="none" strike="noStrike" cap="none">
              <a:solidFill>
                <a:srgbClr val="00A5A6"/>
              </a:solidFill>
              <a:latin typeface="Arial"/>
              <a:ea typeface="Arial"/>
              <a:cs typeface="Arial"/>
              <a:sym typeface="Arial"/>
            </a:endParaRPr>
          </a:p>
        </p:txBody>
      </p:sp>
      <p:pic>
        <p:nvPicPr>
          <p:cNvPr id="7" name="Google Shape;478;g8410b867d2_0_51">
            <a:extLst>
              <a:ext uri="{FF2B5EF4-FFF2-40B4-BE49-F238E27FC236}">
                <a16:creationId xmlns:a16="http://schemas.microsoft.com/office/drawing/2014/main" id="{C39C4E0D-7036-4B46-81BD-189A510BCDE7}"/>
              </a:ext>
            </a:extLst>
          </p:cNvPr>
          <p:cNvPicPr preferRelativeResize="0">
            <a:picLocks noChangeAspect="1"/>
          </p:cNvPicPr>
          <p:nvPr/>
        </p:nvPicPr>
        <p:blipFill>
          <a:blip r:embed="rId3"/>
          <a:srcRect/>
          <a:stretch/>
        </p:blipFill>
        <p:spPr>
          <a:xfrm>
            <a:off x="7974584" y="213583"/>
            <a:ext cx="914400" cy="730360"/>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599" name="Google Shape;599;p23"/>
          <p:cNvSpPr txBox="1">
            <a:spLocks noGrp="1"/>
          </p:cNvSpPr>
          <p:nvPr>
            <p:ph type="title"/>
          </p:nvPr>
        </p:nvSpPr>
        <p:spPr>
          <a:xfrm>
            <a:off x="220512" y="174600"/>
            <a:ext cx="7405799"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sz="3200" dirty="0"/>
              <a:t>Rights and Responsibilities  </a:t>
            </a:r>
            <a:endParaRPr sz="3200" dirty="0"/>
          </a:p>
        </p:txBody>
      </p:sp>
      <p:sp>
        <p:nvSpPr>
          <p:cNvPr id="602" name="Google Shape;602;p23"/>
          <p:cNvSpPr txBox="1">
            <a:spLocks noGrp="1"/>
          </p:cNvSpPr>
          <p:nvPr>
            <p:ph type="sldNum" idx="12"/>
          </p:nvPr>
        </p:nvSpPr>
        <p:spPr>
          <a:xfrm>
            <a:off x="185777" y="4387859"/>
            <a:ext cx="548700" cy="3936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600"/>
              </a:spcAft>
              <a:buClr>
                <a:srgbClr val="000000"/>
              </a:buClr>
              <a:buSzPts val="900"/>
              <a:buFont typeface="Arial"/>
              <a:buNone/>
            </a:pPr>
            <a:fld id="{00000000-1234-1234-1234-123412341234}" type="slidenum">
              <a:rPr lang="en-US" sz="900" b="1" i="0" u="none" strike="noStrike" cap="none">
                <a:solidFill>
                  <a:srgbClr val="00A5A6"/>
                </a:solidFill>
                <a:latin typeface="Arial"/>
                <a:ea typeface="Arial"/>
                <a:cs typeface="Arial"/>
                <a:sym typeface="Arial"/>
              </a:rPr>
              <a:t>32</a:t>
            </a:fld>
            <a:endParaRPr sz="900" b="1" i="0" u="none" strike="noStrike" cap="none">
              <a:solidFill>
                <a:srgbClr val="00A5A6"/>
              </a:solidFill>
              <a:latin typeface="Arial"/>
              <a:ea typeface="Arial"/>
              <a:cs typeface="Arial"/>
              <a:sym typeface="Arial"/>
            </a:endParaRPr>
          </a:p>
        </p:txBody>
      </p:sp>
      <p:pic>
        <p:nvPicPr>
          <p:cNvPr id="7" name="Google Shape;478;g8410b867d2_0_51">
            <a:extLst>
              <a:ext uri="{FF2B5EF4-FFF2-40B4-BE49-F238E27FC236}">
                <a16:creationId xmlns:a16="http://schemas.microsoft.com/office/drawing/2014/main" id="{C39C4E0D-7036-4B46-81BD-189A510BCDE7}"/>
              </a:ext>
            </a:extLst>
          </p:cNvPr>
          <p:cNvPicPr preferRelativeResize="0">
            <a:picLocks noChangeAspect="1"/>
          </p:cNvPicPr>
          <p:nvPr/>
        </p:nvPicPr>
        <p:blipFill>
          <a:blip r:embed="rId3"/>
          <a:srcRect/>
          <a:stretch/>
        </p:blipFill>
        <p:spPr>
          <a:xfrm>
            <a:off x="7974584" y="213583"/>
            <a:ext cx="914400" cy="730360"/>
          </a:xfrm>
          <a:prstGeom prst="rect">
            <a:avLst/>
          </a:prstGeom>
          <a:noFill/>
          <a:ln>
            <a:noFill/>
          </a:ln>
          <a:effectLst>
            <a:outerShdw blurRad="50800" dist="38100" dir="2700000" algn="tl" rotWithShape="0">
              <a:prstClr val="black">
                <a:alpha val="40000"/>
              </a:prstClr>
            </a:outerShdw>
          </a:effectLst>
        </p:spPr>
      </p:pic>
      <p:pic>
        <p:nvPicPr>
          <p:cNvPr id="5" name="Picture 4">
            <a:extLst>
              <a:ext uri="{FF2B5EF4-FFF2-40B4-BE49-F238E27FC236}">
                <a16:creationId xmlns:a16="http://schemas.microsoft.com/office/drawing/2014/main" id="{91571993-01CA-4CC5-881D-72C705FF8FAA}"/>
              </a:ext>
            </a:extLst>
          </p:cNvPr>
          <p:cNvPicPr>
            <a:picLocks noChangeAspect="1"/>
          </p:cNvPicPr>
          <p:nvPr/>
        </p:nvPicPr>
        <p:blipFill rotWithShape="1">
          <a:blip r:embed="rId4">
            <a:clrChange>
              <a:clrFrom>
                <a:srgbClr val="DFDFDF"/>
              </a:clrFrom>
              <a:clrTo>
                <a:srgbClr val="DFDFDF">
                  <a:alpha val="0"/>
                </a:srgbClr>
              </a:clrTo>
            </a:clrChange>
          </a:blip>
          <a:srcRect t="6229" b="6229"/>
          <a:stretch/>
        </p:blipFill>
        <p:spPr>
          <a:xfrm>
            <a:off x="3719672" y="955201"/>
            <a:ext cx="1828800" cy="1828800"/>
          </a:xfrm>
          <a:prstGeom prst="rect">
            <a:avLst/>
          </a:prstGeom>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D39148BD-EB9E-4FB7-9801-BD40F2206906}"/>
              </a:ext>
            </a:extLst>
          </p:cNvPr>
          <p:cNvPicPr>
            <a:picLocks noChangeAspect="1"/>
          </p:cNvPicPr>
          <p:nvPr/>
        </p:nvPicPr>
        <p:blipFill rotWithShape="1">
          <a:blip r:embed="rId5">
            <a:clrChange>
              <a:clrFrom>
                <a:srgbClr val="DFDFDF"/>
              </a:clrFrom>
              <a:clrTo>
                <a:srgbClr val="DFDFDF">
                  <a:alpha val="0"/>
                </a:srgbClr>
              </a:clrTo>
            </a:clrChange>
          </a:blip>
          <a:srcRect t="1866" b="1866"/>
          <a:stretch/>
        </p:blipFill>
        <p:spPr>
          <a:xfrm>
            <a:off x="1120254" y="955201"/>
            <a:ext cx="1828800" cy="1828800"/>
          </a:xfrm>
          <a:prstGeom prst="rect">
            <a:avLst/>
          </a:prstGeom>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2F4E7F3A-8832-4B51-B073-F0A4F5F04957}"/>
              </a:ext>
            </a:extLst>
          </p:cNvPr>
          <p:cNvPicPr>
            <a:picLocks noChangeAspect="1"/>
          </p:cNvPicPr>
          <p:nvPr/>
        </p:nvPicPr>
        <p:blipFill rotWithShape="1">
          <a:blip r:embed="rId6">
            <a:clrChange>
              <a:clrFrom>
                <a:srgbClr val="DFDFDF"/>
              </a:clrFrom>
              <a:clrTo>
                <a:srgbClr val="DFDFDF">
                  <a:alpha val="0"/>
                </a:srgbClr>
              </a:clrTo>
            </a:clrChange>
          </a:blip>
          <a:srcRect t="6122" b="6122"/>
          <a:stretch/>
        </p:blipFill>
        <p:spPr>
          <a:xfrm>
            <a:off x="6319091" y="955201"/>
            <a:ext cx="1828800" cy="1828800"/>
          </a:xfrm>
          <a:prstGeom prst="rect">
            <a:avLst/>
          </a:prstGeom>
          <a:effectLst>
            <a:outerShdw blurRad="50800" dist="38100" dir="2700000" algn="tl" rotWithShape="0">
              <a:prstClr val="black">
                <a:alpha val="40000"/>
              </a:prstClr>
            </a:outerShdw>
          </a:effectLst>
        </p:spPr>
      </p:pic>
      <p:pic>
        <p:nvPicPr>
          <p:cNvPr id="9" name="Picture 8">
            <a:extLst>
              <a:ext uri="{FF2B5EF4-FFF2-40B4-BE49-F238E27FC236}">
                <a16:creationId xmlns:a16="http://schemas.microsoft.com/office/drawing/2014/main" id="{47FF386D-A2AC-47FA-ABD8-10BFB00894F7}"/>
              </a:ext>
            </a:extLst>
          </p:cNvPr>
          <p:cNvPicPr>
            <a:picLocks noChangeAspect="1"/>
          </p:cNvPicPr>
          <p:nvPr/>
        </p:nvPicPr>
        <p:blipFill rotWithShape="1">
          <a:blip r:embed="rId7">
            <a:clrChange>
              <a:clrFrom>
                <a:srgbClr val="DFDFDF"/>
              </a:clrFrom>
              <a:clrTo>
                <a:srgbClr val="DFDFDF">
                  <a:alpha val="0"/>
                </a:srgbClr>
              </a:clrTo>
            </a:clrChange>
          </a:blip>
          <a:srcRect t="6357" b="6357"/>
          <a:stretch/>
        </p:blipFill>
        <p:spPr>
          <a:xfrm>
            <a:off x="1120254" y="2959383"/>
            <a:ext cx="1828800" cy="1828800"/>
          </a:xfrm>
          <a:prstGeom prst="rect">
            <a:avLst/>
          </a:prstGeom>
          <a:effectLst>
            <a:outerShdw blurRad="50800" dist="38100" dir="2700000" algn="tl" rotWithShape="0">
              <a:prstClr val="black">
                <a:alpha val="40000"/>
              </a:prstClr>
            </a:outerShdw>
          </a:effectLst>
        </p:spPr>
      </p:pic>
      <p:pic>
        <p:nvPicPr>
          <p:cNvPr id="10" name="Picture 9">
            <a:extLst>
              <a:ext uri="{FF2B5EF4-FFF2-40B4-BE49-F238E27FC236}">
                <a16:creationId xmlns:a16="http://schemas.microsoft.com/office/drawing/2014/main" id="{CC2E6B9B-AA44-45F9-8A70-387B4D3A572E}"/>
              </a:ext>
            </a:extLst>
          </p:cNvPr>
          <p:cNvPicPr>
            <a:picLocks noChangeAspect="1"/>
          </p:cNvPicPr>
          <p:nvPr/>
        </p:nvPicPr>
        <p:blipFill rotWithShape="1">
          <a:blip r:embed="rId8">
            <a:clrChange>
              <a:clrFrom>
                <a:srgbClr val="DFDFDF"/>
              </a:clrFrom>
              <a:clrTo>
                <a:srgbClr val="DFDFDF">
                  <a:alpha val="0"/>
                </a:srgbClr>
              </a:clrTo>
            </a:clrChange>
          </a:blip>
          <a:srcRect t="5993" b="5993"/>
          <a:stretch/>
        </p:blipFill>
        <p:spPr>
          <a:xfrm>
            <a:off x="3719672" y="2959383"/>
            <a:ext cx="1828800" cy="1828800"/>
          </a:xfrm>
          <a:prstGeom prst="rect">
            <a:avLst/>
          </a:prstGeom>
          <a:effectLst>
            <a:outerShdw blurRad="50800" dist="38100" dir="2700000" algn="tl" rotWithShape="0">
              <a:prstClr val="black">
                <a:alpha val="40000"/>
              </a:prstClr>
            </a:outerShdw>
          </a:effectLst>
        </p:spPr>
      </p:pic>
      <p:pic>
        <p:nvPicPr>
          <p:cNvPr id="11" name="Picture 10">
            <a:extLst>
              <a:ext uri="{FF2B5EF4-FFF2-40B4-BE49-F238E27FC236}">
                <a16:creationId xmlns:a16="http://schemas.microsoft.com/office/drawing/2014/main" id="{A9330757-549D-4A3E-B0CB-F7C6B936EEC1}"/>
              </a:ext>
            </a:extLst>
          </p:cNvPr>
          <p:cNvPicPr>
            <a:picLocks noChangeAspect="1"/>
          </p:cNvPicPr>
          <p:nvPr/>
        </p:nvPicPr>
        <p:blipFill rotWithShape="1">
          <a:blip r:embed="rId9">
            <a:clrChange>
              <a:clrFrom>
                <a:srgbClr val="DFDFDF"/>
              </a:clrFrom>
              <a:clrTo>
                <a:srgbClr val="DFDFDF">
                  <a:alpha val="0"/>
                </a:srgbClr>
              </a:clrTo>
            </a:clrChange>
          </a:blip>
          <a:srcRect t="8889" b="8889"/>
          <a:stretch/>
        </p:blipFill>
        <p:spPr>
          <a:xfrm>
            <a:off x="6319091" y="2959383"/>
            <a:ext cx="1828800" cy="18288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18457313"/>
      </p:ext>
    </p:extLst>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9"/>
          <p:cNvSpPr txBox="1">
            <a:spLocks noGrp="1"/>
          </p:cNvSpPr>
          <p:nvPr>
            <p:ph type="title"/>
          </p:nvPr>
        </p:nvSpPr>
        <p:spPr>
          <a:xfrm>
            <a:off x="869149" y="196870"/>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Rights and Responsibilities</a:t>
            </a:r>
            <a:endParaRPr dirty="0"/>
          </a:p>
        </p:txBody>
      </p:sp>
      <p:sp>
        <p:nvSpPr>
          <p:cNvPr id="465" name="Google Shape;465;p9"/>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33</a:t>
            </a:fld>
            <a:endParaRPr sz="900">
              <a:solidFill>
                <a:srgbClr val="00A5A6"/>
              </a:solidFill>
            </a:endParaRPr>
          </a:p>
        </p:txBody>
      </p:sp>
      <p:graphicFrame>
        <p:nvGraphicFramePr>
          <p:cNvPr id="4" name="Table 4">
            <a:extLst>
              <a:ext uri="{FF2B5EF4-FFF2-40B4-BE49-F238E27FC236}">
                <a16:creationId xmlns:a16="http://schemas.microsoft.com/office/drawing/2014/main" id="{3F658927-BA75-4416-B022-A09077A12BE6}"/>
              </a:ext>
            </a:extLst>
          </p:cNvPr>
          <p:cNvGraphicFramePr>
            <a:graphicFrameLocks noGrp="1"/>
          </p:cNvGraphicFramePr>
          <p:nvPr>
            <p:extLst>
              <p:ext uri="{D42A27DB-BD31-4B8C-83A1-F6EECF244321}">
                <p14:modId xmlns:p14="http://schemas.microsoft.com/office/powerpoint/2010/main" val="765413577"/>
              </p:ext>
            </p:extLst>
          </p:nvPr>
        </p:nvGraphicFramePr>
        <p:xfrm>
          <a:off x="732998" y="875899"/>
          <a:ext cx="7563980" cy="4116661"/>
        </p:xfrm>
        <a:graphic>
          <a:graphicData uri="http://schemas.openxmlformats.org/drawingml/2006/table">
            <a:tbl>
              <a:tblPr firstRow="1" bandRow="1">
                <a:tableStyleId>{5940675A-B579-460E-94D1-54222C63F5DA}</a:tableStyleId>
              </a:tblPr>
              <a:tblGrid>
                <a:gridCol w="3567771">
                  <a:extLst>
                    <a:ext uri="{9D8B030D-6E8A-4147-A177-3AD203B41FA5}">
                      <a16:colId xmlns:a16="http://schemas.microsoft.com/office/drawing/2014/main" val="1342882467"/>
                    </a:ext>
                  </a:extLst>
                </a:gridCol>
                <a:gridCol w="3996209">
                  <a:extLst>
                    <a:ext uri="{9D8B030D-6E8A-4147-A177-3AD203B41FA5}">
                      <a16:colId xmlns:a16="http://schemas.microsoft.com/office/drawing/2014/main" val="3548394500"/>
                    </a:ext>
                  </a:extLst>
                </a:gridCol>
              </a:tblGrid>
              <a:tr h="680707">
                <a:tc>
                  <a:txBody>
                    <a:bodyPr/>
                    <a:lstStyle/>
                    <a:p>
                      <a:pPr algn="ctr"/>
                      <a:r>
                        <a:rPr lang="en-US" sz="3200" b="1" dirty="0">
                          <a:solidFill>
                            <a:srgbClr val="00A5A6"/>
                          </a:solidFill>
                        </a:rPr>
                        <a:t>Right</a:t>
                      </a:r>
                    </a:p>
                  </a:txBody>
                  <a:tcPr anchor="ctr">
                    <a:lnL w="12700" cmpd="sng">
                      <a:noFill/>
                    </a:lnL>
                    <a:lnR w="28575" cap="flat" cmpd="sng" algn="ctr">
                      <a:solidFill>
                        <a:srgbClr val="00A5A6"/>
                      </a:solidFill>
                      <a:prstDash val="solid"/>
                      <a:round/>
                      <a:headEnd type="none" w="med" len="med"/>
                      <a:tailEnd type="none" w="med" len="med"/>
                    </a:lnR>
                    <a:lnT w="12700" cmpd="sng">
                      <a:noFill/>
                    </a:lnT>
                    <a:lnB w="28575" cap="flat" cmpd="sng" algn="ctr">
                      <a:solidFill>
                        <a:srgbClr val="00A5A6"/>
                      </a:solidFill>
                      <a:prstDash val="solid"/>
                      <a:round/>
                      <a:headEnd type="none" w="med" len="med"/>
                      <a:tailEnd type="none" w="med" len="med"/>
                    </a:lnB>
                  </a:tcPr>
                </a:tc>
                <a:tc>
                  <a:txBody>
                    <a:bodyPr/>
                    <a:lstStyle/>
                    <a:p>
                      <a:pPr algn="ctr"/>
                      <a:r>
                        <a:rPr lang="en-US" sz="3200" b="1" dirty="0">
                          <a:solidFill>
                            <a:srgbClr val="00A5A6"/>
                          </a:solidFill>
                        </a:rPr>
                        <a:t>Responsibility</a:t>
                      </a:r>
                    </a:p>
                  </a:txBody>
                  <a:tcPr anchor="ctr">
                    <a:lnL w="28575" cap="flat" cmpd="sng" algn="ctr">
                      <a:solidFill>
                        <a:srgbClr val="00A5A6"/>
                      </a:solidFill>
                      <a:prstDash val="solid"/>
                      <a:round/>
                      <a:headEnd type="none" w="med" len="med"/>
                      <a:tailEnd type="none" w="med" len="med"/>
                    </a:lnL>
                    <a:lnR w="12700" cmpd="sng">
                      <a:noFill/>
                    </a:lnR>
                    <a:lnT w="12700" cmpd="sng">
                      <a:noFill/>
                    </a:lnT>
                    <a:lnB w="28575" cap="flat" cmpd="sng" algn="ctr">
                      <a:solidFill>
                        <a:srgbClr val="00A5A6"/>
                      </a:solidFill>
                      <a:prstDash val="solid"/>
                      <a:round/>
                      <a:headEnd type="none" w="med" len="med"/>
                      <a:tailEnd type="none" w="med" len="med"/>
                    </a:lnB>
                  </a:tcPr>
                </a:tc>
                <a:extLst>
                  <a:ext uri="{0D108BD9-81ED-4DB2-BD59-A6C34878D82A}">
                    <a16:rowId xmlns:a16="http://schemas.microsoft.com/office/drawing/2014/main" val="4195038798"/>
                  </a:ext>
                </a:extLst>
              </a:tr>
              <a:tr h="486220">
                <a:tc>
                  <a:txBody>
                    <a:bodyPr/>
                    <a:lstStyle/>
                    <a:p>
                      <a:r>
                        <a:rPr lang="en-US" sz="2000" b="1" dirty="0">
                          <a:solidFill>
                            <a:srgbClr val="00A5A6"/>
                          </a:solidFill>
                        </a:rPr>
                        <a:t>Freedom of Expression</a:t>
                      </a:r>
                    </a:p>
                  </a:txBody>
                  <a:tcPr anchor="ctr">
                    <a:lnL w="12700" cmpd="sng">
                      <a:noFill/>
                    </a:lnL>
                    <a:lnR w="28575" cap="flat" cmpd="sng" algn="ctr">
                      <a:solidFill>
                        <a:srgbClr val="00A5A6"/>
                      </a:solidFill>
                      <a:prstDash val="solid"/>
                      <a:round/>
                      <a:headEnd type="none" w="med" len="med"/>
                      <a:tailEnd type="none" w="med" len="med"/>
                    </a:lnR>
                    <a:lnT w="28575"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tc>
                  <a:txBody>
                    <a:bodyPr/>
                    <a:lstStyle/>
                    <a:p>
                      <a:r>
                        <a:rPr lang="en-US" sz="2000" b="1" dirty="0">
                          <a:solidFill>
                            <a:srgbClr val="00A5A6"/>
                          </a:solidFill>
                        </a:rPr>
                        <a:t>Listen respectfully to others.</a:t>
                      </a:r>
                    </a:p>
                  </a:txBody>
                  <a:tcPr anchor="ctr">
                    <a:lnL w="28575" cap="flat" cmpd="sng" algn="ctr">
                      <a:solidFill>
                        <a:srgbClr val="00A5A6"/>
                      </a:solidFill>
                      <a:prstDash val="solid"/>
                      <a:round/>
                      <a:headEnd type="none" w="med" len="med"/>
                      <a:tailEnd type="none" w="med" len="med"/>
                    </a:lnL>
                    <a:lnR w="12700" cmpd="sng">
                      <a:noFill/>
                    </a:lnR>
                    <a:lnT w="28575"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extLst>
                  <a:ext uri="{0D108BD9-81ED-4DB2-BD59-A6C34878D82A}">
                    <a16:rowId xmlns:a16="http://schemas.microsoft.com/office/drawing/2014/main" val="2879514914"/>
                  </a:ext>
                </a:extLst>
              </a:tr>
              <a:tr h="486220">
                <a:tc>
                  <a:txBody>
                    <a:bodyPr/>
                    <a:lstStyle/>
                    <a:p>
                      <a:r>
                        <a:rPr lang="en-US" sz="2000" b="1" dirty="0">
                          <a:solidFill>
                            <a:srgbClr val="00A5A6"/>
                          </a:solidFill>
                        </a:rPr>
                        <a:t>Protection from child labor</a:t>
                      </a:r>
                    </a:p>
                  </a:txBody>
                  <a:tcPr anchor="ctr">
                    <a:lnL w="12700" cmpd="sng">
                      <a:noFill/>
                    </a:lnL>
                    <a:lnR w="28575" cap="flat" cmpd="sng" algn="ctr">
                      <a:solidFill>
                        <a:srgbClr val="00A5A6"/>
                      </a:solidFill>
                      <a:prstDash val="solid"/>
                      <a:round/>
                      <a:headEnd type="none" w="med" len="med"/>
                      <a:tailEnd type="none" w="med" len="med"/>
                    </a:lnR>
                    <a:lnT w="12700"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tc>
                  <a:txBody>
                    <a:bodyPr/>
                    <a:lstStyle/>
                    <a:p>
                      <a:r>
                        <a:rPr lang="en-US" sz="2000" b="1" dirty="0">
                          <a:solidFill>
                            <a:srgbClr val="00A5A6"/>
                          </a:solidFill>
                        </a:rPr>
                        <a:t>Be helpful and kind to others.</a:t>
                      </a:r>
                    </a:p>
                  </a:txBody>
                  <a:tcPr anchor="ctr">
                    <a:lnL w="28575" cap="flat" cmpd="sng" algn="ctr">
                      <a:solidFill>
                        <a:srgbClr val="00A5A6"/>
                      </a:solidFill>
                      <a:prstDash val="solid"/>
                      <a:round/>
                      <a:headEnd type="none" w="med" len="med"/>
                      <a:tailEnd type="none" w="med" len="med"/>
                    </a:lnL>
                    <a:lnR w="12700" cmpd="sng">
                      <a:noFill/>
                    </a:lnR>
                    <a:lnT w="12700"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extLst>
                  <a:ext uri="{0D108BD9-81ED-4DB2-BD59-A6C34878D82A}">
                    <a16:rowId xmlns:a16="http://schemas.microsoft.com/office/drawing/2014/main" val="3129439141"/>
                  </a:ext>
                </a:extLst>
              </a:tr>
              <a:tr h="745537">
                <a:tc>
                  <a:txBody>
                    <a:bodyPr/>
                    <a:lstStyle/>
                    <a:p>
                      <a:r>
                        <a:rPr lang="en-US" sz="2000" b="1" dirty="0">
                          <a:solidFill>
                            <a:srgbClr val="00A5A6"/>
                          </a:solidFill>
                        </a:rPr>
                        <a:t>Protection from Discrimination</a:t>
                      </a:r>
                    </a:p>
                  </a:txBody>
                  <a:tcPr anchor="ctr">
                    <a:lnL w="12700" cmpd="sng">
                      <a:noFill/>
                    </a:lnL>
                    <a:lnR w="28575" cap="flat" cmpd="sng" algn="ctr">
                      <a:solidFill>
                        <a:srgbClr val="00A5A6"/>
                      </a:solidFill>
                      <a:prstDash val="solid"/>
                      <a:round/>
                      <a:headEnd type="none" w="med" len="med"/>
                      <a:tailEnd type="none" w="med" len="med"/>
                    </a:lnR>
                    <a:lnT w="12700"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tc>
                  <a:txBody>
                    <a:bodyPr/>
                    <a:lstStyle/>
                    <a:p>
                      <a:r>
                        <a:rPr lang="en-US" sz="2000" b="1" dirty="0">
                          <a:solidFill>
                            <a:srgbClr val="00A5A6"/>
                          </a:solidFill>
                        </a:rPr>
                        <a:t>Be the best person you can be.</a:t>
                      </a:r>
                    </a:p>
                  </a:txBody>
                  <a:tcPr anchor="ctr">
                    <a:lnL w="28575" cap="flat" cmpd="sng" algn="ctr">
                      <a:solidFill>
                        <a:srgbClr val="00A5A6"/>
                      </a:solidFill>
                      <a:prstDash val="solid"/>
                      <a:round/>
                      <a:headEnd type="none" w="med" len="med"/>
                      <a:tailEnd type="none" w="med" len="med"/>
                    </a:lnL>
                    <a:lnR w="12700" cmpd="sng">
                      <a:noFill/>
                    </a:lnR>
                    <a:lnT w="12700"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extLst>
                  <a:ext uri="{0D108BD9-81ED-4DB2-BD59-A6C34878D82A}">
                    <a16:rowId xmlns:a16="http://schemas.microsoft.com/office/drawing/2014/main" val="3039038352"/>
                  </a:ext>
                </a:extLst>
              </a:tr>
              <a:tr h="486220">
                <a:tc>
                  <a:txBody>
                    <a:bodyPr/>
                    <a:lstStyle/>
                    <a:p>
                      <a:r>
                        <a:rPr lang="en-US" sz="2000" b="1" dirty="0">
                          <a:solidFill>
                            <a:srgbClr val="00A5A6"/>
                          </a:solidFill>
                        </a:rPr>
                        <a:t>Family</a:t>
                      </a:r>
                    </a:p>
                  </a:txBody>
                  <a:tcPr>
                    <a:lnL w="12700" cmpd="sng">
                      <a:noFill/>
                    </a:lnL>
                    <a:lnR w="28575" cap="flat" cmpd="sng" algn="ctr">
                      <a:solidFill>
                        <a:srgbClr val="00A5A6"/>
                      </a:solidFill>
                      <a:prstDash val="solid"/>
                      <a:round/>
                      <a:headEnd type="none" w="med" len="med"/>
                      <a:tailEnd type="none" w="med" len="med"/>
                    </a:lnR>
                    <a:lnT w="12700"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tc>
                  <a:txBody>
                    <a:bodyPr/>
                    <a:lstStyle/>
                    <a:p>
                      <a:r>
                        <a:rPr lang="en-US" sz="2000" b="1" dirty="0">
                          <a:solidFill>
                            <a:srgbClr val="00A5A6"/>
                          </a:solidFill>
                        </a:rPr>
                        <a:t>Show love to others.</a:t>
                      </a:r>
                    </a:p>
                  </a:txBody>
                  <a:tcPr>
                    <a:lnL w="28575" cap="flat" cmpd="sng" algn="ctr">
                      <a:solidFill>
                        <a:srgbClr val="00A5A6"/>
                      </a:solidFill>
                      <a:prstDash val="solid"/>
                      <a:round/>
                      <a:headEnd type="none" w="med" len="med"/>
                      <a:tailEnd type="none" w="med" len="med"/>
                    </a:lnL>
                    <a:lnR w="12700" cmpd="sng">
                      <a:noFill/>
                    </a:lnR>
                    <a:lnT w="12700"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extLst>
                  <a:ext uri="{0D108BD9-81ED-4DB2-BD59-A6C34878D82A}">
                    <a16:rowId xmlns:a16="http://schemas.microsoft.com/office/drawing/2014/main" val="117878232"/>
                  </a:ext>
                </a:extLst>
              </a:tr>
              <a:tr h="745537">
                <a:tc>
                  <a:txBody>
                    <a:bodyPr/>
                    <a:lstStyle/>
                    <a:p>
                      <a:r>
                        <a:rPr lang="en-US" sz="2000" b="1" dirty="0">
                          <a:solidFill>
                            <a:srgbClr val="00A5A6"/>
                          </a:solidFill>
                        </a:rPr>
                        <a:t>Education</a:t>
                      </a:r>
                    </a:p>
                  </a:txBody>
                  <a:tcPr>
                    <a:lnL w="12700" cmpd="sng">
                      <a:noFill/>
                    </a:lnL>
                    <a:lnR w="28575" cap="flat" cmpd="sng" algn="ctr">
                      <a:solidFill>
                        <a:srgbClr val="00A5A6"/>
                      </a:solidFill>
                      <a:prstDash val="solid"/>
                      <a:round/>
                      <a:headEnd type="none" w="med" len="med"/>
                      <a:tailEnd type="none" w="med" len="med"/>
                    </a:lnR>
                    <a:lnT w="12700"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tc>
                  <a:txBody>
                    <a:bodyPr/>
                    <a:lstStyle/>
                    <a:p>
                      <a:r>
                        <a:rPr lang="en-US" sz="2000" b="1" dirty="0">
                          <a:solidFill>
                            <a:srgbClr val="00A5A6"/>
                          </a:solidFill>
                        </a:rPr>
                        <a:t>Study &amp; show teachers respect.</a:t>
                      </a:r>
                    </a:p>
                  </a:txBody>
                  <a:tcPr>
                    <a:lnL w="28575" cap="flat" cmpd="sng" algn="ctr">
                      <a:solidFill>
                        <a:srgbClr val="00A5A6"/>
                      </a:solidFill>
                      <a:prstDash val="solid"/>
                      <a:round/>
                      <a:headEnd type="none" w="med" len="med"/>
                      <a:tailEnd type="none" w="med" len="med"/>
                    </a:lnL>
                    <a:lnR w="12700" cmpd="sng">
                      <a:noFill/>
                    </a:lnR>
                    <a:lnT w="12700"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extLst>
                  <a:ext uri="{0D108BD9-81ED-4DB2-BD59-A6C34878D82A}">
                    <a16:rowId xmlns:a16="http://schemas.microsoft.com/office/drawing/2014/main" val="3436240470"/>
                  </a:ext>
                </a:extLst>
              </a:tr>
              <a:tr h="486220">
                <a:tc>
                  <a:txBody>
                    <a:bodyPr/>
                    <a:lstStyle/>
                    <a:p>
                      <a:r>
                        <a:rPr lang="en-US" sz="2000" b="1" dirty="0">
                          <a:solidFill>
                            <a:srgbClr val="00A5A6"/>
                          </a:solidFill>
                        </a:rPr>
                        <a:t>Life and Security</a:t>
                      </a:r>
                    </a:p>
                  </a:txBody>
                  <a:tcPr>
                    <a:lnL w="12700" cmpd="sng">
                      <a:noFill/>
                    </a:lnL>
                    <a:lnR w="28575" cap="flat" cmpd="sng" algn="ctr">
                      <a:solidFill>
                        <a:srgbClr val="00A5A6"/>
                      </a:solidFill>
                      <a:prstDash val="solid"/>
                      <a:round/>
                      <a:headEnd type="none" w="med" len="med"/>
                      <a:tailEnd type="none" w="med" len="med"/>
                    </a:lnR>
                    <a:lnT w="12700"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tc>
                  <a:txBody>
                    <a:bodyPr/>
                    <a:lstStyle/>
                    <a:p>
                      <a:r>
                        <a:rPr lang="en-US" sz="2000" b="1" dirty="0">
                          <a:solidFill>
                            <a:srgbClr val="00A5A6"/>
                          </a:solidFill>
                        </a:rPr>
                        <a:t>Take care of yourself.</a:t>
                      </a:r>
                    </a:p>
                  </a:txBody>
                  <a:tcPr>
                    <a:lnL w="28575" cap="flat" cmpd="sng" algn="ctr">
                      <a:solidFill>
                        <a:srgbClr val="00A5A6"/>
                      </a:solidFill>
                      <a:prstDash val="solid"/>
                      <a:round/>
                      <a:headEnd type="none" w="med" len="med"/>
                      <a:tailEnd type="none" w="med" len="med"/>
                    </a:lnL>
                    <a:lnR w="12700" cmpd="sng">
                      <a:noFill/>
                    </a:lnR>
                    <a:lnT w="12700" cap="flat" cmpd="sng" algn="ctr">
                      <a:solidFill>
                        <a:srgbClr val="00A5A6"/>
                      </a:solidFill>
                      <a:prstDash val="solid"/>
                      <a:round/>
                      <a:headEnd type="none" w="med" len="med"/>
                      <a:tailEnd type="none" w="med" len="med"/>
                    </a:lnT>
                    <a:lnB w="12700" cap="flat" cmpd="sng" algn="ctr">
                      <a:solidFill>
                        <a:srgbClr val="00A5A6"/>
                      </a:solidFill>
                      <a:prstDash val="solid"/>
                      <a:round/>
                      <a:headEnd type="none" w="med" len="med"/>
                      <a:tailEnd type="none" w="med" len="med"/>
                    </a:lnB>
                  </a:tcPr>
                </a:tc>
                <a:extLst>
                  <a:ext uri="{0D108BD9-81ED-4DB2-BD59-A6C34878D82A}">
                    <a16:rowId xmlns:a16="http://schemas.microsoft.com/office/drawing/2014/main" val="1356164788"/>
                  </a:ext>
                </a:extLst>
              </a:tr>
            </a:tbl>
          </a:graphicData>
        </a:graphic>
      </p:graphicFrame>
      <p:pic>
        <p:nvPicPr>
          <p:cNvPr id="6" name="Google Shape;478;g8410b867d2_0_51">
            <a:extLst>
              <a:ext uri="{FF2B5EF4-FFF2-40B4-BE49-F238E27FC236}">
                <a16:creationId xmlns:a16="http://schemas.microsoft.com/office/drawing/2014/main" id="{51D2FAF4-BF41-470A-8B50-C17447605FDC}"/>
              </a:ext>
            </a:extLst>
          </p:cNvPr>
          <p:cNvPicPr preferRelativeResize="0">
            <a:picLocks noChangeAspect="1"/>
          </p:cNvPicPr>
          <p:nvPr/>
        </p:nvPicPr>
        <p:blipFill>
          <a:blip r:embed="rId3"/>
          <a:srcRect/>
          <a:stretch/>
        </p:blipFill>
        <p:spPr>
          <a:xfrm>
            <a:off x="7974584" y="213583"/>
            <a:ext cx="914400" cy="730360"/>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76253060"/>
      </p:ext>
    </p:extLst>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8" name="Google Shape;608;p24"/>
          <p:cNvSpPr txBox="1">
            <a:spLocks noGrp="1"/>
          </p:cNvSpPr>
          <p:nvPr>
            <p:ph type="body" idx="1"/>
          </p:nvPr>
        </p:nvSpPr>
        <p:spPr>
          <a:xfrm>
            <a:off x="1299411" y="481263"/>
            <a:ext cx="5631513" cy="3869254"/>
          </a:xfrm>
          <a:prstGeom prst="rect">
            <a:avLst/>
          </a:prstGeom>
          <a:noFill/>
          <a:ln>
            <a:noFill/>
          </a:ln>
        </p:spPr>
        <p:txBody>
          <a:bodyPr spcFirstLastPara="1" wrap="square" lIns="91425" tIns="91425" rIns="91425" bIns="91425" anchor="ctr" anchorCtr="0">
            <a:noAutofit/>
          </a:bodyPr>
          <a:lstStyle/>
          <a:p>
            <a:pPr marL="342900">
              <a:spcBef>
                <a:spcPts val="600"/>
              </a:spcBef>
            </a:pPr>
            <a:r>
              <a:rPr lang="en-US" dirty="0"/>
              <a:t>Which are more important – our rights or our responsibilities?</a:t>
            </a:r>
          </a:p>
          <a:p>
            <a:pPr marL="0" indent="0">
              <a:spcBef>
                <a:spcPts val="600"/>
              </a:spcBef>
              <a:buNone/>
            </a:pPr>
            <a:endParaRPr lang="en-US" dirty="0"/>
          </a:p>
          <a:p>
            <a:pPr marL="342900">
              <a:spcBef>
                <a:spcPts val="600"/>
              </a:spcBef>
            </a:pPr>
            <a:r>
              <a:rPr lang="en-US" dirty="0"/>
              <a:t>Remember, our responsibilities to each other are just as important as our rights.</a:t>
            </a:r>
            <a:endParaRPr dirty="0"/>
          </a:p>
        </p:txBody>
      </p:sp>
      <p:pic>
        <p:nvPicPr>
          <p:cNvPr id="609" name="Google Shape;609;p24" descr="Four stick children holding stars"/>
          <p:cNvPicPr preferRelativeResize="0">
            <a:picLocks noGrp="1" noChangeAspect="1"/>
          </p:cNvPicPr>
          <p:nvPr>
            <p:ph type="body" idx="2"/>
          </p:nvPr>
        </p:nvPicPr>
        <p:blipFill rotWithShape="1">
          <a:blip r:embed="rId3">
            <a:alphaModFix/>
          </a:blip>
          <a:srcRect/>
          <a:stretch/>
        </p:blipFill>
        <p:spPr>
          <a:xfrm>
            <a:off x="7746911" y="216609"/>
            <a:ext cx="1097280" cy="874922"/>
          </a:xfrm>
          <a:prstGeom prst="rect">
            <a:avLst/>
          </a:prstGeom>
          <a:noFill/>
          <a:ln>
            <a:noFill/>
          </a:ln>
          <a:effectLst>
            <a:outerShdw blurRad="50800" dist="38100" dir="2700000" algn="tl" rotWithShape="0">
              <a:prstClr val="black">
                <a:alpha val="40000"/>
              </a:prstClr>
            </a:outerShdw>
          </a:effectLst>
        </p:spPr>
      </p:pic>
      <p:sp>
        <p:nvSpPr>
          <p:cNvPr id="610" name="Google Shape;610;p24"/>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600"/>
              </a:spcAft>
              <a:buClr>
                <a:srgbClr val="000000"/>
              </a:buClr>
              <a:buSzPts val="900"/>
              <a:buFont typeface="Arial"/>
              <a:buNone/>
            </a:pPr>
            <a:fld id="{00000000-1234-1234-1234-123412341234}" type="slidenum">
              <a:rPr lang="en-US" sz="900" b="1" i="0" u="none" strike="noStrike" cap="none">
                <a:solidFill>
                  <a:srgbClr val="00A5A6"/>
                </a:solidFill>
                <a:latin typeface="Arial"/>
                <a:ea typeface="Arial"/>
                <a:cs typeface="Arial"/>
                <a:sym typeface="Arial"/>
              </a:rPr>
              <a:t>34</a:t>
            </a:fld>
            <a:endParaRPr sz="900" b="1" i="0" u="none" strike="noStrike" cap="none">
              <a:solidFill>
                <a:srgbClr val="00A5A6"/>
              </a:solidFill>
              <a:latin typeface="Arial"/>
              <a:ea typeface="Arial"/>
              <a:cs typeface="Arial"/>
              <a:sym typeface="Arial"/>
            </a:endParaRPr>
          </a:p>
        </p:txBody>
      </p:sp>
      <p:sp>
        <p:nvSpPr>
          <p:cNvPr id="5" name="Google Shape;462;p9">
            <a:extLst>
              <a:ext uri="{FF2B5EF4-FFF2-40B4-BE49-F238E27FC236}">
                <a16:creationId xmlns:a16="http://schemas.microsoft.com/office/drawing/2014/main" id="{7FDD2168-B32D-43AA-854E-023C065B5275}"/>
              </a:ext>
            </a:extLst>
          </p:cNvPr>
          <p:cNvSpPr txBox="1">
            <a:spLocks noGrp="1"/>
          </p:cNvSpPr>
          <p:nvPr>
            <p:ph type="title"/>
          </p:nvPr>
        </p:nvSpPr>
        <p:spPr>
          <a:xfrm>
            <a:off x="299809" y="196870"/>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Rights and Responsibilities</a:t>
            </a:r>
            <a:endParaRPr dirty="0"/>
          </a:p>
        </p:txBody>
      </p:sp>
    </p:spTree>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14"/>
        <p:cNvGrpSpPr/>
        <p:nvPr/>
      </p:nvGrpSpPr>
      <p:grpSpPr>
        <a:xfrm>
          <a:off x="0" y="0"/>
          <a:ext cx="0" cy="0"/>
          <a:chOff x="0" y="0"/>
          <a:chExt cx="0" cy="0"/>
        </a:xfrm>
      </p:grpSpPr>
      <p:sp>
        <p:nvSpPr>
          <p:cNvPr id="615" name="Google Shape;615;p25"/>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Learning Points</a:t>
            </a:r>
            <a:endParaRPr dirty="0"/>
          </a:p>
        </p:txBody>
      </p:sp>
      <p:sp>
        <p:nvSpPr>
          <p:cNvPr id="616" name="Google Shape;616;p25"/>
          <p:cNvSpPr txBox="1">
            <a:spLocks noGrp="1"/>
          </p:cNvSpPr>
          <p:nvPr>
            <p:ph type="body" idx="1"/>
          </p:nvPr>
        </p:nvSpPr>
        <p:spPr>
          <a:xfrm>
            <a:off x="733000" y="1524063"/>
            <a:ext cx="3827100" cy="3108600"/>
          </a:xfrm>
          <a:prstGeom prst="rect">
            <a:avLst/>
          </a:prstGeom>
          <a:noFill/>
          <a:ln>
            <a:noFill/>
          </a:ln>
        </p:spPr>
        <p:txBody>
          <a:bodyPr spcFirstLastPara="1" wrap="square" lIns="91425" tIns="91425" rIns="91425" bIns="91425" anchor="t" anchorCtr="0">
            <a:noAutofit/>
          </a:bodyPr>
          <a:lstStyle/>
          <a:p>
            <a:pPr marL="457200" lvl="0" indent="-342900" algn="l" rtl="0">
              <a:lnSpc>
                <a:spcPct val="100000"/>
              </a:lnSpc>
              <a:spcBef>
                <a:spcPts val="600"/>
              </a:spcBef>
              <a:spcAft>
                <a:spcPts val="0"/>
              </a:spcAft>
              <a:buSzPts val="1800"/>
              <a:buChar char="▪"/>
            </a:pPr>
            <a:r>
              <a:rPr lang="en-US"/>
              <a:t>Education makes all other rights possible.</a:t>
            </a:r>
            <a:endParaRPr/>
          </a:p>
          <a:p>
            <a:pPr marL="0" lvl="0" indent="0" algn="l" rtl="0">
              <a:lnSpc>
                <a:spcPct val="100000"/>
              </a:lnSpc>
              <a:spcBef>
                <a:spcPts val="600"/>
              </a:spcBef>
              <a:spcAft>
                <a:spcPts val="0"/>
              </a:spcAft>
              <a:buSzPts val="1800"/>
              <a:buNone/>
            </a:pPr>
            <a:endParaRPr/>
          </a:p>
          <a:p>
            <a:pPr marL="457200" lvl="0" indent="-342900" algn="l" rtl="0">
              <a:lnSpc>
                <a:spcPct val="100000"/>
              </a:lnSpc>
              <a:spcBef>
                <a:spcPts val="600"/>
              </a:spcBef>
              <a:spcAft>
                <a:spcPts val="0"/>
              </a:spcAft>
              <a:buSzPts val="1800"/>
              <a:buChar char="▪"/>
            </a:pPr>
            <a:r>
              <a:rPr lang="en-US"/>
              <a:t>All children have the right to an education.</a:t>
            </a:r>
            <a:endParaRPr/>
          </a:p>
          <a:p>
            <a:pPr marL="0" lvl="0" indent="0" algn="l" rtl="0">
              <a:lnSpc>
                <a:spcPct val="100000"/>
              </a:lnSpc>
              <a:spcBef>
                <a:spcPts val="600"/>
              </a:spcBef>
              <a:spcAft>
                <a:spcPts val="0"/>
              </a:spcAft>
              <a:buSzPts val="2400"/>
              <a:buNone/>
            </a:pPr>
            <a:endParaRPr/>
          </a:p>
        </p:txBody>
      </p:sp>
      <p:pic>
        <p:nvPicPr>
          <p:cNvPr id="617" name="Google Shape;617;p25" descr="Five stick figure children holding star"/>
          <p:cNvPicPr preferRelativeResize="0">
            <a:picLocks noGrp="1"/>
          </p:cNvPicPr>
          <p:nvPr>
            <p:ph type="body" idx="2"/>
          </p:nvPr>
        </p:nvPicPr>
        <p:blipFill rotWithShape="1">
          <a:blip r:embed="rId3">
            <a:alphaModFix/>
          </a:blip>
          <a:srcRect/>
          <a:stretch/>
        </p:blipFill>
        <p:spPr>
          <a:xfrm>
            <a:off x="4878038" y="1444755"/>
            <a:ext cx="3657600" cy="2724900"/>
          </a:xfrm>
          <a:prstGeom prst="rect">
            <a:avLst/>
          </a:prstGeom>
          <a:noFill/>
          <a:ln>
            <a:noFill/>
          </a:ln>
        </p:spPr>
      </p:pic>
      <p:sp>
        <p:nvSpPr>
          <p:cNvPr id="618" name="Google Shape;618;p25"/>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600"/>
              </a:spcAft>
              <a:buClr>
                <a:srgbClr val="000000"/>
              </a:buClr>
              <a:buSzPts val="900"/>
              <a:buFont typeface="Arial"/>
              <a:buNone/>
            </a:pPr>
            <a:fld id="{00000000-1234-1234-1234-123412341234}" type="slidenum">
              <a:rPr lang="en-US" sz="900" b="1" i="0" u="none" strike="noStrike" cap="none">
                <a:solidFill>
                  <a:srgbClr val="00A5A6"/>
                </a:solidFill>
                <a:latin typeface="Arial"/>
                <a:ea typeface="Arial"/>
                <a:cs typeface="Arial"/>
                <a:sym typeface="Arial"/>
              </a:rPr>
              <a:t>35</a:t>
            </a:fld>
            <a:endParaRPr sz="900" b="1" i="0" u="none" strike="noStrike" cap="none">
              <a:solidFill>
                <a:srgbClr val="00A5A6"/>
              </a:solidFill>
              <a:latin typeface="Arial"/>
              <a:ea typeface="Arial"/>
              <a:cs typeface="Arial"/>
              <a:sym typeface="Arial"/>
            </a:endParaRPr>
          </a:p>
        </p:txBody>
      </p:sp>
    </p:spTree>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22"/>
        <p:cNvGrpSpPr/>
        <p:nvPr/>
      </p:nvGrpSpPr>
      <p:grpSpPr>
        <a:xfrm>
          <a:off x="0" y="0"/>
          <a:ext cx="0" cy="0"/>
          <a:chOff x="0" y="0"/>
          <a:chExt cx="0" cy="0"/>
        </a:xfrm>
      </p:grpSpPr>
      <p:sp>
        <p:nvSpPr>
          <p:cNvPr id="623" name="Google Shape;623;p26"/>
          <p:cNvSpPr txBox="1">
            <a:spLocks noGrp="1"/>
          </p:cNvSpPr>
          <p:nvPr>
            <p:ph type="title"/>
          </p:nvPr>
        </p:nvSpPr>
        <p:spPr>
          <a:xfrm>
            <a:off x="587141" y="77001"/>
            <a:ext cx="7948421" cy="1367757"/>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Challenge  </a:t>
            </a:r>
            <a:endParaRPr dirty="0"/>
          </a:p>
        </p:txBody>
      </p:sp>
      <p:sp>
        <p:nvSpPr>
          <p:cNvPr id="624" name="Google Shape;624;p26"/>
          <p:cNvSpPr txBox="1">
            <a:spLocks noGrp="1"/>
          </p:cNvSpPr>
          <p:nvPr>
            <p:ph type="body" idx="1"/>
          </p:nvPr>
        </p:nvSpPr>
        <p:spPr>
          <a:xfrm>
            <a:off x="259883" y="1183907"/>
            <a:ext cx="8449108" cy="3448694"/>
          </a:xfrm>
          <a:prstGeom prst="rect">
            <a:avLst/>
          </a:prstGeom>
          <a:noFill/>
          <a:ln>
            <a:noFill/>
          </a:ln>
        </p:spPr>
        <p:txBody>
          <a:bodyPr spcFirstLastPara="1" wrap="square" lIns="91425" tIns="91425" rIns="91425" bIns="91425" anchor="ctr" anchorCtr="0">
            <a:noAutofit/>
          </a:bodyPr>
          <a:lstStyle/>
          <a:p>
            <a:pPr lvl="0">
              <a:spcBef>
                <a:spcPts val="600"/>
              </a:spcBef>
              <a:buFont typeface="Arial" panose="020B0604020202020204" pitchFamily="34" charset="0"/>
              <a:buChar char="•"/>
            </a:pPr>
            <a:r>
              <a:rPr lang="en-US" dirty="0"/>
              <a:t>Find a way to share what you have learned by creating a picture, mural, sculpture, game, poem,  story, song, dance, play, musical production or finding another form of expression.</a:t>
            </a:r>
          </a:p>
          <a:p>
            <a:pPr marL="114300" lvl="0" indent="0">
              <a:spcBef>
                <a:spcPts val="600"/>
              </a:spcBef>
              <a:buNone/>
            </a:pPr>
            <a:endParaRPr lang="en-US" dirty="0"/>
          </a:p>
          <a:p>
            <a:pPr lvl="0">
              <a:spcBef>
                <a:spcPts val="600"/>
              </a:spcBef>
              <a:buFont typeface="Arial" panose="020B0604020202020204" pitchFamily="34" charset="0"/>
              <a:buChar char="•"/>
            </a:pPr>
            <a:r>
              <a:rPr lang="en-US"/>
              <a:t>Take </a:t>
            </a:r>
            <a:r>
              <a:rPr lang="en-US" dirty="0"/>
              <a:t>responsibility for your rights and for the rights of others by letting your light shine!</a:t>
            </a:r>
            <a:endParaRPr dirty="0"/>
          </a:p>
        </p:txBody>
      </p:sp>
      <p:pic>
        <p:nvPicPr>
          <p:cNvPr id="625" name="Google Shape;625;p26" descr="A stick person climbing towards the top of a mountain with a flag on top"/>
          <p:cNvPicPr preferRelativeResize="0">
            <a:picLocks noGrp="1"/>
          </p:cNvPicPr>
          <p:nvPr>
            <p:ph type="body" idx="2"/>
          </p:nvPr>
        </p:nvPicPr>
        <p:blipFill rotWithShape="1">
          <a:blip r:embed="rId3">
            <a:alphaModFix/>
          </a:blip>
          <a:srcRect/>
          <a:stretch/>
        </p:blipFill>
        <p:spPr>
          <a:xfrm>
            <a:off x="7008589" y="261059"/>
            <a:ext cx="1700400" cy="1211400"/>
          </a:xfrm>
          <a:prstGeom prst="rect">
            <a:avLst/>
          </a:prstGeom>
          <a:noFill/>
          <a:ln>
            <a:noFill/>
          </a:ln>
        </p:spPr>
      </p:pic>
      <p:sp>
        <p:nvSpPr>
          <p:cNvPr id="626" name="Google Shape;626;p26"/>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600"/>
              </a:spcAft>
              <a:buClr>
                <a:srgbClr val="000000"/>
              </a:buClr>
              <a:buSzPts val="900"/>
              <a:buFont typeface="Arial"/>
              <a:buNone/>
            </a:pPr>
            <a:fld id="{00000000-1234-1234-1234-123412341234}" type="slidenum">
              <a:rPr lang="en-US" sz="900" b="1" i="0" u="none" strike="noStrike" cap="none">
                <a:solidFill>
                  <a:srgbClr val="00A5A6"/>
                </a:solidFill>
                <a:latin typeface="Arial"/>
                <a:ea typeface="Arial"/>
                <a:cs typeface="Arial"/>
                <a:sym typeface="Arial"/>
              </a:rPr>
              <a:t>36</a:t>
            </a:fld>
            <a:endParaRPr sz="900" b="1" i="0" u="none" strike="noStrike" cap="none">
              <a:solidFill>
                <a:srgbClr val="00A5A6"/>
              </a:solidFill>
              <a:latin typeface="Arial"/>
              <a:ea typeface="Arial"/>
              <a:cs typeface="Arial"/>
              <a:sym typeface="Arial"/>
            </a:endParaRPr>
          </a:p>
        </p:txBody>
      </p:sp>
    </p:spTree>
  </p:cSld>
  <p:clrMapOvr>
    <a:masterClrMapping/>
  </p:clrMapOvr>
  <p:transition>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451"/>
        <p:cNvGrpSpPr/>
        <p:nvPr/>
      </p:nvGrpSpPr>
      <p:grpSpPr>
        <a:xfrm>
          <a:off x="0" y="0"/>
          <a:ext cx="0" cy="0"/>
          <a:chOff x="0" y="0"/>
          <a:chExt cx="0" cy="0"/>
        </a:xfrm>
      </p:grpSpPr>
    </p:spTree>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38</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nvGraphicFramePr>
        <p:xfrm>
          <a:off x="734477" y="1587964"/>
          <a:ext cx="7907071" cy="2194560"/>
        </p:xfrm>
        <a:graphic>
          <a:graphicData uri="http://schemas.openxmlformats.org/drawingml/2006/table">
            <a:tbl>
              <a:tblPr firstRow="1" bandRow="1">
                <a:tableStyleId>{2D5ABB26-0587-4C30-8999-92F81FD0307C}</a:tableStyleId>
              </a:tblPr>
              <a:tblGrid>
                <a:gridCol w="558146">
                  <a:extLst>
                    <a:ext uri="{9D8B030D-6E8A-4147-A177-3AD203B41FA5}">
                      <a16:colId xmlns:a16="http://schemas.microsoft.com/office/drawing/2014/main" val="2627769037"/>
                    </a:ext>
                  </a:extLst>
                </a:gridCol>
                <a:gridCol w="7348925">
                  <a:extLst>
                    <a:ext uri="{9D8B030D-6E8A-4147-A177-3AD203B41FA5}">
                      <a16:colId xmlns:a16="http://schemas.microsoft.com/office/drawing/2014/main" val="1329378423"/>
                    </a:ext>
                  </a:extLst>
                </a:gridCol>
              </a:tblGrid>
              <a:tr h="548640">
                <a:tc>
                  <a:txBody>
                    <a:bodyPr/>
                    <a:lstStyle/>
                    <a:p>
                      <a:pPr algn="ctr"/>
                      <a:r>
                        <a:rPr lang="en-US" dirty="0"/>
                        <a:t>1</a:t>
                      </a:r>
                    </a:p>
                  </a:txBody>
                  <a:tcPr/>
                </a:tc>
                <a:tc>
                  <a:txBody>
                    <a:bodyPr/>
                    <a:lstStyle/>
                    <a:p>
                      <a:r>
                        <a:rPr lang="en-US" sz="1400" i="1" u="none" strike="noStrike" cap="none" dirty="0">
                          <a:effectLst/>
                          <a:sym typeface="Arial"/>
                        </a:rPr>
                        <a:t>Visit the United Nations Geneva Office on Human Rights Education website to download and print lesson resources </a:t>
                      </a:r>
                      <a:r>
                        <a:rPr lang="en-US" sz="1400" u="none" strike="noStrike" cap="none" dirty="0">
                          <a:effectLst/>
                          <a:sym typeface="Arial"/>
                        </a:rPr>
                        <a:t>at </a:t>
                      </a:r>
                      <a:r>
                        <a:rPr lang="en-US" sz="1400" u="sng" strike="noStrike" cap="none" dirty="0">
                          <a:effectLst/>
                          <a:sym typeface="Arial"/>
                          <a:hlinkClick r:id="rId4"/>
                        </a:rPr>
                        <a:t>www.go-hre.org</a:t>
                      </a:r>
                      <a:r>
                        <a:rPr lang="en-US" sz="1400" u="none" strike="noStrike" cap="none" dirty="0">
                          <a:effectLst/>
                          <a:sym typeface="Arial"/>
                        </a:rPr>
                        <a:t> </a:t>
                      </a:r>
                      <a:endParaRPr lang="en-US" sz="14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548640">
                <a:tc>
                  <a:txBody>
                    <a:bodyPr/>
                    <a:lstStyle/>
                    <a:p>
                      <a:pPr algn="ctr"/>
                      <a:r>
                        <a:rPr lang="en-US" dirty="0"/>
                        <a:t>2</a:t>
                      </a:r>
                    </a:p>
                  </a:txBody>
                  <a:tcPr/>
                </a:tc>
                <a:tc>
                  <a:txBody>
                    <a:bodyPr/>
                    <a:lstStyle/>
                    <a:p>
                      <a:r>
                        <a:rPr lang="en-US" dirty="0"/>
                        <a:t>United Nations Universal Declaration of Human Rights. </a:t>
                      </a:r>
                      <a:r>
                        <a:rPr lang="en-US" dirty="0">
                          <a:hlinkClick r:id="rId5"/>
                        </a:rPr>
                        <a:t>https://www.un.org/en/universal-declaration-human-rights/</a:t>
                      </a:r>
                      <a:endParaRPr lang="en-US" dirty="0"/>
                    </a:p>
                  </a:txBody>
                  <a:tcPr/>
                </a:tc>
                <a:extLst>
                  <a:ext uri="{0D108BD9-81ED-4DB2-BD59-A6C34878D82A}">
                    <a16:rowId xmlns:a16="http://schemas.microsoft.com/office/drawing/2014/main" val="2406759190"/>
                  </a:ext>
                </a:extLst>
              </a:tr>
              <a:tr h="548640">
                <a:tc>
                  <a:txBody>
                    <a:bodyPr/>
                    <a:lstStyle/>
                    <a:p>
                      <a:pPr algn="ctr"/>
                      <a:r>
                        <a:rPr lang="en-US" dirty="0"/>
                        <a:t>3</a:t>
                      </a:r>
                    </a:p>
                  </a:txBody>
                  <a:tcPr/>
                </a:tc>
                <a:tc>
                  <a:txBody>
                    <a:bodyPr/>
                    <a:lstStyle/>
                    <a:p>
                      <a:r>
                        <a:rPr lang="en-US" dirty="0"/>
                        <a:t>United Nations Convention on the Rights of the Child. </a:t>
                      </a:r>
                      <a:r>
                        <a:rPr lang="en-US" dirty="0">
                          <a:hlinkClick r:id="rId6"/>
                        </a:rPr>
                        <a:t>https://www.ohchr.org/en/professionalinterest/pages/crc.aspx</a:t>
                      </a:r>
                      <a:endParaRPr lang="en-US" dirty="0"/>
                    </a:p>
                  </a:txBody>
                  <a:tcPr/>
                </a:tc>
                <a:extLst>
                  <a:ext uri="{0D108BD9-81ED-4DB2-BD59-A6C34878D82A}">
                    <a16:rowId xmlns:a16="http://schemas.microsoft.com/office/drawing/2014/main" val="1686710979"/>
                  </a:ext>
                </a:extLst>
              </a:tr>
              <a:tr h="548640">
                <a:tc>
                  <a:txBody>
                    <a:bodyPr/>
                    <a:lstStyle/>
                    <a:p>
                      <a:pPr algn="ctr"/>
                      <a:r>
                        <a:rPr lang="en-US" dirty="0"/>
                        <a:t>4</a:t>
                      </a:r>
                    </a:p>
                  </a:txBody>
                  <a:tcPr/>
                </a:tc>
                <a:tc>
                  <a:txBody>
                    <a:bodyPr/>
                    <a:lstStyle/>
                    <a:p>
                      <a:r>
                        <a:rPr lang="en-US" dirty="0"/>
                        <a:t>This Little Light of Mine (To hear song): </a:t>
                      </a:r>
                      <a:r>
                        <a:rPr lang="en-US" dirty="0">
                          <a:hlinkClick r:id="rId7"/>
                        </a:rPr>
                        <a:t>https://www.youtube.com/watch?v=W_4vgwnbAfE</a:t>
                      </a:r>
                      <a:endParaRPr lang="en-US" dirty="0"/>
                    </a:p>
                  </a:txBody>
                  <a:tcPr/>
                </a:tc>
                <a:extLst>
                  <a:ext uri="{0D108BD9-81ED-4DB2-BD59-A6C34878D82A}">
                    <a16:rowId xmlns:a16="http://schemas.microsoft.com/office/drawing/2014/main" val="3325604496"/>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39</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2796267" y="285750"/>
            <a:ext cx="3551466" cy="4572000"/>
          </a:xfrm>
          <a:prstGeom prst="rect">
            <a:avLst/>
          </a:prstGeom>
          <a:ln>
            <a:solidFill>
              <a:schemeClr val="tx1"/>
            </a:solidFill>
          </a:ln>
        </p:spPr>
      </p:pic>
    </p:spTree>
    <p:extLst>
      <p:ext uri="{BB962C8B-B14F-4D97-AF65-F5344CB8AC3E}">
        <p14:creationId xmlns:p14="http://schemas.microsoft.com/office/powerpoint/2010/main" val="1956789287"/>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0A5A6"/>
        </a:solidFill>
        <a:effectLst/>
      </p:bgPr>
    </p:bg>
    <p:spTree>
      <p:nvGrpSpPr>
        <p:cNvPr id="1" name="Shape 397"/>
        <p:cNvGrpSpPr/>
        <p:nvPr/>
      </p:nvGrpSpPr>
      <p:grpSpPr>
        <a:xfrm>
          <a:off x="0" y="0"/>
          <a:ext cx="0" cy="0"/>
          <a:chOff x="0" y="0"/>
          <a:chExt cx="0" cy="0"/>
        </a:xfrm>
      </p:grpSpPr>
      <p:sp>
        <p:nvSpPr>
          <p:cNvPr id="398" name="Google Shape;398;p3"/>
          <p:cNvSpPr txBox="1">
            <a:spLocks noGrp="1"/>
          </p:cNvSpPr>
          <p:nvPr>
            <p:ph type="ctrTitle"/>
          </p:nvPr>
        </p:nvSpPr>
        <p:spPr>
          <a:xfrm>
            <a:off x="5091546" y="689868"/>
            <a:ext cx="3924864" cy="3763765"/>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800"/>
              <a:buNone/>
            </a:pPr>
            <a:r>
              <a:rPr lang="en-US">
                <a:solidFill>
                  <a:srgbClr val="F2D254"/>
                </a:solidFill>
              </a:rPr>
              <a:t>I Get to Go to School</a:t>
            </a:r>
            <a:br>
              <a:rPr lang="en-US" sz="2800">
                <a:solidFill>
                  <a:srgbClr val="F2D254"/>
                </a:solidFill>
              </a:rPr>
            </a:br>
            <a:br>
              <a:rPr lang="en-US" sz="2800">
                <a:solidFill>
                  <a:srgbClr val="F2D254"/>
                </a:solidFill>
              </a:rPr>
            </a:br>
            <a:r>
              <a:rPr lang="en-US" sz="2800">
                <a:solidFill>
                  <a:srgbClr val="F2D254"/>
                </a:solidFill>
              </a:rPr>
              <a:t>Lesson 10B</a:t>
            </a:r>
            <a:endParaRPr>
              <a:solidFill>
                <a:srgbClr val="F2D254"/>
              </a:solidFill>
            </a:endParaRPr>
          </a:p>
        </p:txBody>
      </p:sp>
      <p:pic>
        <p:nvPicPr>
          <p:cNvPr id="399" name="Google Shape;399;p3" descr="Logo for the Geneva Office for Human Rights Education (3 brown dots over a v with the letters GO-HRE on a white circle)"/>
          <p:cNvPicPr preferRelativeResize="0"/>
          <p:nvPr/>
        </p:nvPicPr>
        <p:blipFill rotWithShape="1">
          <a:blip r:embed="rId3">
            <a:alphaModFix/>
          </a:blip>
          <a:srcRect/>
          <a:stretch/>
        </p:blipFill>
        <p:spPr>
          <a:xfrm>
            <a:off x="8386942" y="114136"/>
            <a:ext cx="618853" cy="618853"/>
          </a:xfrm>
          <a:prstGeom prst="rect">
            <a:avLst/>
          </a:prstGeom>
          <a:noFill/>
          <a:ln>
            <a:noFill/>
          </a:ln>
        </p:spPr>
      </p:pic>
      <p:pic>
        <p:nvPicPr>
          <p:cNvPr id="400" name="Google Shape;400;p3" descr="A close up of a toy&#10;&#10;Description automatically generated"/>
          <p:cNvPicPr preferRelativeResize="0"/>
          <p:nvPr/>
        </p:nvPicPr>
        <p:blipFill rotWithShape="1">
          <a:blip r:embed="rId4">
            <a:alphaModFix/>
          </a:blip>
          <a:srcRect/>
          <a:stretch/>
        </p:blipFill>
        <p:spPr>
          <a:xfrm>
            <a:off x="491856" y="971550"/>
            <a:ext cx="4448203" cy="3200400"/>
          </a:xfrm>
          <a:custGeom>
            <a:avLst/>
            <a:gdLst/>
            <a:ahLst/>
            <a:cxnLst/>
            <a:rect l="l" t="t" r="r" b="b"/>
            <a:pathLst>
              <a:path w="4448203" h="3200400" fill="none" extrusionOk="0">
                <a:moveTo>
                  <a:pt x="0" y="0"/>
                </a:moveTo>
                <a:cubicBezTo>
                  <a:pt x="197630" y="-6546"/>
                  <a:pt x="344419" y="13960"/>
                  <a:pt x="502011" y="0"/>
                </a:cubicBezTo>
                <a:cubicBezTo>
                  <a:pt x="659603" y="-13960"/>
                  <a:pt x="1050414" y="15734"/>
                  <a:pt x="1226433" y="0"/>
                </a:cubicBezTo>
                <a:cubicBezTo>
                  <a:pt x="1402452" y="-15734"/>
                  <a:pt x="1635325" y="-26168"/>
                  <a:pt x="1772927" y="0"/>
                </a:cubicBezTo>
                <a:cubicBezTo>
                  <a:pt x="1910529" y="26168"/>
                  <a:pt x="2142716" y="8953"/>
                  <a:pt x="2319420" y="0"/>
                </a:cubicBezTo>
                <a:cubicBezTo>
                  <a:pt x="2496124" y="-8953"/>
                  <a:pt x="2594330" y="-15094"/>
                  <a:pt x="2821432" y="0"/>
                </a:cubicBezTo>
                <a:cubicBezTo>
                  <a:pt x="3048534" y="15094"/>
                  <a:pt x="3211555" y="1261"/>
                  <a:pt x="3412407" y="0"/>
                </a:cubicBezTo>
                <a:cubicBezTo>
                  <a:pt x="3613259" y="-1261"/>
                  <a:pt x="3954475" y="21536"/>
                  <a:pt x="4448203" y="0"/>
                </a:cubicBezTo>
                <a:cubicBezTo>
                  <a:pt x="4435984" y="220955"/>
                  <a:pt x="4462888" y="452154"/>
                  <a:pt x="4448203" y="672084"/>
                </a:cubicBezTo>
                <a:cubicBezTo>
                  <a:pt x="4433518" y="892014"/>
                  <a:pt x="4444609" y="1000082"/>
                  <a:pt x="4448203" y="1312164"/>
                </a:cubicBezTo>
                <a:cubicBezTo>
                  <a:pt x="4451797" y="1624246"/>
                  <a:pt x="4431942" y="1676094"/>
                  <a:pt x="4448203" y="1888236"/>
                </a:cubicBezTo>
                <a:cubicBezTo>
                  <a:pt x="4464464" y="2100378"/>
                  <a:pt x="4456398" y="2417800"/>
                  <a:pt x="4448203" y="2592324"/>
                </a:cubicBezTo>
                <a:cubicBezTo>
                  <a:pt x="4440008" y="2766848"/>
                  <a:pt x="4424222" y="2982514"/>
                  <a:pt x="4448203" y="3200400"/>
                </a:cubicBezTo>
                <a:cubicBezTo>
                  <a:pt x="4248504" y="3214183"/>
                  <a:pt x="4174528" y="3186311"/>
                  <a:pt x="3901709" y="3200400"/>
                </a:cubicBezTo>
                <a:cubicBezTo>
                  <a:pt x="3628890" y="3214489"/>
                  <a:pt x="3460789" y="3188676"/>
                  <a:pt x="3266252" y="3200400"/>
                </a:cubicBezTo>
                <a:cubicBezTo>
                  <a:pt x="3071715" y="3212124"/>
                  <a:pt x="2807836" y="3174193"/>
                  <a:pt x="2586312" y="3200400"/>
                </a:cubicBezTo>
                <a:cubicBezTo>
                  <a:pt x="2364788" y="3226607"/>
                  <a:pt x="2201952" y="3219874"/>
                  <a:pt x="2084301" y="3200400"/>
                </a:cubicBezTo>
                <a:cubicBezTo>
                  <a:pt x="1966650" y="3180926"/>
                  <a:pt x="1669929" y="3213447"/>
                  <a:pt x="1537807" y="3200400"/>
                </a:cubicBezTo>
                <a:cubicBezTo>
                  <a:pt x="1405685" y="3187353"/>
                  <a:pt x="1198788" y="3199574"/>
                  <a:pt x="1035796" y="3200400"/>
                </a:cubicBezTo>
                <a:cubicBezTo>
                  <a:pt x="872804" y="3201226"/>
                  <a:pt x="384520" y="3186364"/>
                  <a:pt x="0" y="3200400"/>
                </a:cubicBezTo>
                <a:cubicBezTo>
                  <a:pt x="2467" y="2973057"/>
                  <a:pt x="-3737" y="2927104"/>
                  <a:pt x="0" y="2656332"/>
                </a:cubicBezTo>
                <a:cubicBezTo>
                  <a:pt x="3737" y="2385560"/>
                  <a:pt x="20964" y="2335504"/>
                  <a:pt x="0" y="2112264"/>
                </a:cubicBezTo>
                <a:cubicBezTo>
                  <a:pt x="-20964" y="1889024"/>
                  <a:pt x="-25333" y="1743838"/>
                  <a:pt x="0" y="1536192"/>
                </a:cubicBezTo>
                <a:cubicBezTo>
                  <a:pt x="25333" y="1328546"/>
                  <a:pt x="4913" y="1254555"/>
                  <a:pt x="0" y="992124"/>
                </a:cubicBezTo>
                <a:cubicBezTo>
                  <a:pt x="-4913" y="729693"/>
                  <a:pt x="-48692" y="378109"/>
                  <a:pt x="0" y="0"/>
                </a:cubicBezTo>
                <a:close/>
              </a:path>
              <a:path w="4448203" h="3200400" extrusionOk="0">
                <a:moveTo>
                  <a:pt x="0" y="0"/>
                </a:moveTo>
                <a:cubicBezTo>
                  <a:pt x="216653" y="-1843"/>
                  <a:pt x="401654" y="1781"/>
                  <a:pt x="635458" y="0"/>
                </a:cubicBezTo>
                <a:cubicBezTo>
                  <a:pt x="869262" y="-1781"/>
                  <a:pt x="993947" y="12563"/>
                  <a:pt x="1181951" y="0"/>
                </a:cubicBezTo>
                <a:cubicBezTo>
                  <a:pt x="1369955" y="-12563"/>
                  <a:pt x="1621553" y="6792"/>
                  <a:pt x="1817409" y="0"/>
                </a:cubicBezTo>
                <a:cubicBezTo>
                  <a:pt x="2013265" y="-6792"/>
                  <a:pt x="2160692" y="-22416"/>
                  <a:pt x="2452866" y="0"/>
                </a:cubicBezTo>
                <a:cubicBezTo>
                  <a:pt x="2745040" y="22416"/>
                  <a:pt x="2741845" y="23523"/>
                  <a:pt x="2999360" y="0"/>
                </a:cubicBezTo>
                <a:cubicBezTo>
                  <a:pt x="3256875" y="-23523"/>
                  <a:pt x="3391553" y="-231"/>
                  <a:pt x="3590335" y="0"/>
                </a:cubicBezTo>
                <a:cubicBezTo>
                  <a:pt x="3789117" y="231"/>
                  <a:pt x="4207238" y="8044"/>
                  <a:pt x="4448203" y="0"/>
                </a:cubicBezTo>
                <a:cubicBezTo>
                  <a:pt x="4439094" y="221712"/>
                  <a:pt x="4436797" y="351444"/>
                  <a:pt x="4448203" y="544068"/>
                </a:cubicBezTo>
                <a:cubicBezTo>
                  <a:pt x="4459609" y="736692"/>
                  <a:pt x="4450389" y="954894"/>
                  <a:pt x="4448203" y="1088136"/>
                </a:cubicBezTo>
                <a:cubicBezTo>
                  <a:pt x="4446017" y="1221378"/>
                  <a:pt x="4434818" y="1528934"/>
                  <a:pt x="4448203" y="1760220"/>
                </a:cubicBezTo>
                <a:cubicBezTo>
                  <a:pt x="4461588" y="1991506"/>
                  <a:pt x="4441965" y="2072633"/>
                  <a:pt x="4448203" y="2368296"/>
                </a:cubicBezTo>
                <a:cubicBezTo>
                  <a:pt x="4454441" y="2663959"/>
                  <a:pt x="4458097" y="2826103"/>
                  <a:pt x="4448203" y="3200400"/>
                </a:cubicBezTo>
                <a:cubicBezTo>
                  <a:pt x="4198140" y="3200717"/>
                  <a:pt x="4093829" y="3201966"/>
                  <a:pt x="3901709" y="3200400"/>
                </a:cubicBezTo>
                <a:cubicBezTo>
                  <a:pt x="3709589" y="3198834"/>
                  <a:pt x="3607299" y="3221679"/>
                  <a:pt x="3355216" y="3200400"/>
                </a:cubicBezTo>
                <a:cubicBezTo>
                  <a:pt x="3103133" y="3179121"/>
                  <a:pt x="2961014" y="3195311"/>
                  <a:pt x="2764240" y="3200400"/>
                </a:cubicBezTo>
                <a:cubicBezTo>
                  <a:pt x="2567466" y="3205489"/>
                  <a:pt x="2430477" y="3184580"/>
                  <a:pt x="2173265" y="3200400"/>
                </a:cubicBezTo>
                <a:cubicBezTo>
                  <a:pt x="1916053" y="3216220"/>
                  <a:pt x="1825052" y="3202366"/>
                  <a:pt x="1582289" y="3200400"/>
                </a:cubicBezTo>
                <a:cubicBezTo>
                  <a:pt x="1339526" y="3198434"/>
                  <a:pt x="1089308" y="3190528"/>
                  <a:pt x="902350" y="3200400"/>
                </a:cubicBezTo>
                <a:cubicBezTo>
                  <a:pt x="715392" y="3210272"/>
                  <a:pt x="312393" y="3243603"/>
                  <a:pt x="0" y="3200400"/>
                </a:cubicBezTo>
                <a:cubicBezTo>
                  <a:pt x="-24481" y="2901608"/>
                  <a:pt x="29615" y="2789250"/>
                  <a:pt x="0" y="2496312"/>
                </a:cubicBezTo>
                <a:cubicBezTo>
                  <a:pt x="-29615" y="2203374"/>
                  <a:pt x="29367" y="2079291"/>
                  <a:pt x="0" y="1856232"/>
                </a:cubicBezTo>
                <a:cubicBezTo>
                  <a:pt x="-29367" y="1633173"/>
                  <a:pt x="-13719" y="1410678"/>
                  <a:pt x="0" y="1280160"/>
                </a:cubicBezTo>
                <a:cubicBezTo>
                  <a:pt x="13719" y="1149642"/>
                  <a:pt x="-2892" y="807450"/>
                  <a:pt x="0" y="576072"/>
                </a:cubicBezTo>
                <a:cubicBezTo>
                  <a:pt x="2892" y="344694"/>
                  <a:pt x="-22884" y="223515"/>
                  <a:pt x="0" y="0"/>
                </a:cubicBezTo>
                <a:close/>
              </a:path>
            </a:pathLst>
          </a:custGeom>
          <a:noFill/>
          <a:ln w="12700" cap="flat" cmpd="sng">
            <a:solidFill>
              <a:srgbClr val="F2D254"/>
            </a:solidFill>
            <a:prstDash val="solid"/>
            <a:round/>
            <a:headEnd type="none" w="sm" len="sm"/>
            <a:tailEnd type="none" w="sm" len="sm"/>
          </a:ln>
        </p:spPr>
      </p:pic>
      <p:sp>
        <p:nvSpPr>
          <p:cNvPr id="5" name="Google Shape;87;g7372b59db7_0_507">
            <a:extLst>
              <a:ext uri="{FF2B5EF4-FFF2-40B4-BE49-F238E27FC236}">
                <a16:creationId xmlns:a16="http://schemas.microsoft.com/office/drawing/2014/main" id="{F5A049DC-A373-4B15-8B54-DEF7C7235138}"/>
              </a:ext>
            </a:extLst>
          </p:cNvPr>
          <p:cNvSpPr txBox="1">
            <a:spLocks/>
          </p:cNvSpPr>
          <p:nvPr/>
        </p:nvSpPr>
        <p:spPr>
          <a:xfrm>
            <a:off x="61525" y="421049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2D254"/>
                </a:solidFill>
                <a:effectLst/>
                <a:uLnTx/>
                <a:uFillTx/>
                <a:latin typeface="Arial"/>
                <a:cs typeface="Arial"/>
                <a:sym typeface="Arial"/>
              </a:rPr>
              <a:t>The Right to Education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40</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rcRect/>
          <a:stretch/>
        </p:blipFill>
        <p:spPr>
          <a:xfrm>
            <a:off x="2796267" y="390509"/>
            <a:ext cx="3551466" cy="4362481"/>
          </a:xfrm>
          <a:prstGeom prst="rect">
            <a:avLst/>
          </a:prstGeom>
          <a:ln>
            <a:solidFill>
              <a:schemeClr val="tx1"/>
            </a:solidFill>
          </a:ln>
        </p:spPr>
      </p:pic>
    </p:spTree>
    <p:extLst>
      <p:ext uri="{BB962C8B-B14F-4D97-AF65-F5344CB8AC3E}">
        <p14:creationId xmlns:p14="http://schemas.microsoft.com/office/powerpoint/2010/main" val="1855878681"/>
      </p:ext>
    </p:extLst>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12" name="Google Shape;226;p17">
            <a:extLst>
              <a:ext uri="{FF2B5EF4-FFF2-40B4-BE49-F238E27FC236}">
                <a16:creationId xmlns:a16="http://schemas.microsoft.com/office/drawing/2014/main" id="{5CE5BCD5-0A15-48DB-9A8D-37668C5D206C}"/>
              </a:ext>
            </a:extLst>
          </p:cNvPr>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2400" dirty="0"/>
              <a:t>Universal Declaration of Human Rights</a:t>
            </a:r>
            <a:br>
              <a:rPr lang="en-US" sz="2400" dirty="0"/>
            </a:br>
            <a:r>
              <a:rPr lang="en-US" sz="3200" dirty="0"/>
              <a:t>Article 26</a:t>
            </a:r>
            <a:endParaRPr sz="2400" dirty="0"/>
          </a:p>
        </p:txBody>
      </p:sp>
      <p:sp>
        <p:nvSpPr>
          <p:cNvPr id="528" name="Google Shape;528;p18"/>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0A5A6"/>
                </a:solidFill>
                <a:latin typeface="Arial"/>
                <a:ea typeface="Arial"/>
                <a:cs typeface="Arial"/>
                <a:sym typeface="Arial"/>
              </a:rPr>
              <a:t>41</a:t>
            </a:fld>
            <a:endParaRPr sz="1200" b="1" i="0" u="none" strike="noStrike" cap="none" dirty="0">
              <a:solidFill>
                <a:srgbClr val="00A5A6"/>
              </a:solidFill>
              <a:latin typeface="Arial"/>
              <a:ea typeface="Arial"/>
              <a:cs typeface="Arial"/>
              <a:sym typeface="Arial"/>
            </a:endParaRPr>
          </a:p>
        </p:txBody>
      </p:sp>
      <p:pic>
        <p:nvPicPr>
          <p:cNvPr id="529" name="Google Shape;529;p18"/>
          <p:cNvPicPr preferRelativeResize="0"/>
          <p:nvPr/>
        </p:nvPicPr>
        <p:blipFill rotWithShape="1">
          <a:blip r:embed="rId3">
            <a:alphaModFix/>
          </a:blip>
          <a:srcRect/>
          <a:stretch/>
        </p:blipFill>
        <p:spPr>
          <a:xfrm>
            <a:off x="1448998" y="1501925"/>
            <a:ext cx="4448774" cy="2889851"/>
          </a:xfrm>
          <a:prstGeom prst="rect">
            <a:avLst/>
          </a:prstGeom>
          <a:noFill/>
          <a:ln>
            <a:noFill/>
          </a:ln>
        </p:spPr>
      </p:pic>
      <p:sp>
        <p:nvSpPr>
          <p:cNvPr id="6" name="Google Shape;184;g82d376985f_0_37">
            <a:extLst>
              <a:ext uri="{FF2B5EF4-FFF2-40B4-BE49-F238E27FC236}">
                <a16:creationId xmlns:a16="http://schemas.microsoft.com/office/drawing/2014/main" id="{002E3345-025E-475E-A68D-377D65CC5FF3}"/>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a:t>Resources</a:t>
            </a:r>
            <a:endParaRPr lang="en-US" dirty="0"/>
          </a:p>
        </p:txBody>
      </p:sp>
      <p:pic>
        <p:nvPicPr>
          <p:cNvPr id="7" name="Google Shape;186;g82d376985f_0_37" descr="Circle with books, computer, files, and pictures in it with the words instructor resources around it">
            <a:extLst>
              <a:ext uri="{FF2B5EF4-FFF2-40B4-BE49-F238E27FC236}">
                <a16:creationId xmlns:a16="http://schemas.microsoft.com/office/drawing/2014/main" id="{CAC8544C-F000-453D-A785-D267E73AD99D}"/>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pic>
        <p:nvPicPr>
          <p:cNvPr id="13" name="Google Shape;213;g7341992463_0_180">
            <a:extLst>
              <a:ext uri="{FF2B5EF4-FFF2-40B4-BE49-F238E27FC236}">
                <a16:creationId xmlns:a16="http://schemas.microsoft.com/office/drawing/2014/main" id="{D02F7614-359F-4BCE-803E-EE28ACB5D07F}"/>
              </a:ext>
            </a:extLst>
          </p:cNvPr>
          <p:cNvPicPr preferRelativeResize="0">
            <a:picLocks noChangeAspect="1"/>
          </p:cNvPicPr>
          <p:nvPr/>
        </p:nvPicPr>
        <p:blipFill>
          <a:blip r:embed="rId5"/>
          <a:srcRect/>
          <a:stretch/>
        </p:blipFill>
        <p:spPr>
          <a:xfrm>
            <a:off x="6081221" y="2160850"/>
            <a:ext cx="1796144" cy="18288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2400" dirty="0"/>
              <a:t>Universal Declaration of Human Rights</a:t>
            </a:r>
            <a:br>
              <a:rPr lang="en-US" sz="2400" dirty="0"/>
            </a:br>
            <a:r>
              <a:rPr lang="en-US" sz="3200" dirty="0"/>
              <a:t>Article 26</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869149" y="1506120"/>
            <a:ext cx="5049880" cy="3372740"/>
          </a:xfrm>
        </p:spPr>
        <p:txBody>
          <a:bodyPr anchor="ctr">
            <a:normAutofit/>
          </a:bodyPr>
          <a:lstStyle/>
          <a:p>
            <a:pPr marL="114300" indent="0">
              <a:buNone/>
            </a:pPr>
            <a:r>
              <a:rPr lang="en-US" b="0" dirty="0"/>
              <a:t>You have the right to go to school. You should be able to learn a profession or continue your studies as far as you can.</a:t>
            </a:r>
            <a:endParaRPr lang="en-US" dirty="0"/>
          </a:p>
        </p:txBody>
      </p:sp>
      <p:pic>
        <p:nvPicPr>
          <p:cNvPr id="10" name="Google Shape;213;g7341992463_0_180">
            <a:extLst>
              <a:ext uri="{FF2B5EF4-FFF2-40B4-BE49-F238E27FC236}">
                <a16:creationId xmlns:a16="http://schemas.microsoft.com/office/drawing/2014/main" id="{9F9A0F8F-0AE4-40AE-90C7-BEBEF03FF739}"/>
              </a:ext>
            </a:extLst>
          </p:cNvPr>
          <p:cNvPicPr preferRelativeResize="0">
            <a:picLocks noGrp="1" noChangeAspect="1"/>
          </p:cNvPicPr>
          <p:nvPr>
            <p:ph type="body" idx="2"/>
          </p:nvPr>
        </p:nvPicPr>
        <p:blipFill>
          <a:blip r:embed="rId3"/>
          <a:srcRect/>
          <a:stretch/>
        </p:blipFill>
        <p:spPr>
          <a:xfrm>
            <a:off x="6081221" y="2160850"/>
            <a:ext cx="1796144" cy="18288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42</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sp>
        <p:nvSpPr>
          <p:cNvPr id="8" name="Google Shape;184;g82d376985f_0_37">
            <a:extLst>
              <a:ext uri="{FF2B5EF4-FFF2-40B4-BE49-F238E27FC236}">
                <a16:creationId xmlns:a16="http://schemas.microsoft.com/office/drawing/2014/main" id="{C766612B-3BFF-4C7B-BD9E-6FCB7F1DD0F5}"/>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a:t>Resources</a:t>
            </a:r>
            <a:endParaRPr lang="en-US" dirty="0"/>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C1B8A2FF-767E-4FC7-9FE8-41159310A95A}"/>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467998224"/>
      </p:ext>
    </p:extLst>
  </p:cSld>
  <p:clrMapOvr>
    <a:masterClrMapping/>
  </p:clrMapOvr>
  <p:transition>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sp>
        <p:nvSpPr>
          <p:cNvPr id="14" name="Google Shape;439;p21">
            <a:extLst>
              <a:ext uri="{FF2B5EF4-FFF2-40B4-BE49-F238E27FC236}">
                <a16:creationId xmlns:a16="http://schemas.microsoft.com/office/drawing/2014/main" id="{8178DE4E-A469-4022-B28D-4AB0D195437C}"/>
              </a:ext>
            </a:extLst>
          </p:cNvPr>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Autofit/>
          </a:bodyPr>
          <a:lstStyle/>
          <a:p>
            <a:pPr lvl="0">
              <a:buSzPts val="3600"/>
            </a:pPr>
            <a:r>
              <a:rPr lang="en-US" sz="2400" dirty="0"/>
              <a:t>Convention on the Rights of the Child</a:t>
            </a:r>
            <a:br>
              <a:rPr lang="en-US" sz="2800" dirty="0"/>
            </a:br>
            <a:r>
              <a:rPr lang="en-US" sz="2800" dirty="0"/>
              <a:t>Article 29</a:t>
            </a:r>
            <a:endParaRPr sz="2400" dirty="0"/>
          </a:p>
        </p:txBody>
      </p:sp>
      <p:sp>
        <p:nvSpPr>
          <p:cNvPr id="535" name="Google Shape;535;p19"/>
          <p:cNvSpPr txBox="1">
            <a:spLocks noGrp="1"/>
          </p:cNvSpPr>
          <p:nvPr>
            <p:ph type="sldNum" idx="12"/>
          </p:nvPr>
        </p:nvSpPr>
        <p:spPr>
          <a:xfrm>
            <a:off x="184370" y="4598965"/>
            <a:ext cx="548700" cy="3936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600"/>
              </a:spcAft>
              <a:buClr>
                <a:srgbClr val="000000"/>
              </a:buClr>
              <a:buSzPts val="900"/>
              <a:buFont typeface="Arial"/>
              <a:buNone/>
            </a:pPr>
            <a:fld id="{00000000-1234-1234-1234-123412341234}" type="slidenum">
              <a:rPr lang="en-US" sz="900" b="1" i="0" u="none" strike="noStrike" cap="none">
                <a:solidFill>
                  <a:srgbClr val="00A5A6"/>
                </a:solidFill>
                <a:latin typeface="Arial"/>
                <a:ea typeface="Arial"/>
                <a:cs typeface="Arial"/>
                <a:sym typeface="Arial"/>
              </a:rPr>
              <a:t>43</a:t>
            </a:fld>
            <a:endParaRPr sz="900" b="1" i="0" u="none" strike="noStrike" cap="none" dirty="0">
              <a:solidFill>
                <a:srgbClr val="00A5A6"/>
              </a:solidFill>
              <a:latin typeface="Arial"/>
              <a:ea typeface="Arial"/>
              <a:cs typeface="Arial"/>
              <a:sym typeface="Arial"/>
            </a:endParaRPr>
          </a:p>
        </p:txBody>
      </p:sp>
      <p:pic>
        <p:nvPicPr>
          <p:cNvPr id="537" name="Google Shape;537;p19"/>
          <p:cNvPicPr preferRelativeResize="0"/>
          <p:nvPr/>
        </p:nvPicPr>
        <p:blipFill rotWithShape="1">
          <a:blip r:embed="rId3">
            <a:alphaModFix/>
          </a:blip>
          <a:srcRect/>
          <a:stretch/>
        </p:blipFill>
        <p:spPr>
          <a:xfrm>
            <a:off x="885470" y="1597159"/>
            <a:ext cx="5783445" cy="3058931"/>
          </a:xfrm>
          <a:prstGeom prst="rect">
            <a:avLst/>
          </a:prstGeom>
          <a:noFill/>
          <a:ln>
            <a:noFill/>
          </a:ln>
        </p:spPr>
      </p:pic>
      <p:sp>
        <p:nvSpPr>
          <p:cNvPr id="8" name="Google Shape;184;g82d376985f_0_37">
            <a:extLst>
              <a:ext uri="{FF2B5EF4-FFF2-40B4-BE49-F238E27FC236}">
                <a16:creationId xmlns:a16="http://schemas.microsoft.com/office/drawing/2014/main" id="{BB283F90-22CF-4599-9009-1388E94B18B7}"/>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a:t>Resources</a:t>
            </a:r>
            <a:endParaRPr lang="en-US" dirty="0"/>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F558B08F-3407-4AA0-AAA8-6E9CF3EF2140}"/>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pic>
        <p:nvPicPr>
          <p:cNvPr id="15" name="Google Shape;224;g833fd71cff_0_87">
            <a:extLst>
              <a:ext uri="{FF2B5EF4-FFF2-40B4-BE49-F238E27FC236}">
                <a16:creationId xmlns:a16="http://schemas.microsoft.com/office/drawing/2014/main" id="{880E5995-6D7A-4D75-B1FB-D5AA76093C7C}"/>
              </a:ext>
            </a:extLst>
          </p:cNvPr>
          <p:cNvPicPr preferRelativeResize="0">
            <a:picLocks noChangeAspect="1"/>
          </p:cNvPicPr>
          <p:nvPr/>
        </p:nvPicPr>
        <p:blipFill>
          <a:blip r:embed="rId5"/>
          <a:srcRect/>
          <a:stretch/>
        </p:blipFill>
        <p:spPr>
          <a:xfrm>
            <a:off x="6812227" y="2264169"/>
            <a:ext cx="1828800" cy="1648589"/>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21"/>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lvl="0">
              <a:buSzPts val="3600"/>
            </a:pPr>
            <a:r>
              <a:rPr lang="en-US" sz="2400" dirty="0"/>
              <a:t>Convention on the Rights of the Child</a:t>
            </a:r>
            <a:br>
              <a:rPr lang="en-US" sz="2800" dirty="0"/>
            </a:br>
            <a:r>
              <a:rPr lang="en-US" sz="2800" dirty="0"/>
              <a:t>Article 29</a:t>
            </a:r>
            <a:endParaRPr sz="2400" dirty="0"/>
          </a:p>
        </p:txBody>
      </p:sp>
      <p:sp>
        <p:nvSpPr>
          <p:cNvPr id="440" name="Google Shape;440;p21"/>
          <p:cNvSpPr txBox="1">
            <a:spLocks noGrp="1"/>
          </p:cNvSpPr>
          <p:nvPr>
            <p:ph type="body" idx="1"/>
          </p:nvPr>
        </p:nvSpPr>
        <p:spPr>
          <a:xfrm>
            <a:off x="869137" y="1534163"/>
            <a:ext cx="5081389" cy="3108600"/>
          </a:xfrm>
          <a:prstGeom prst="rect">
            <a:avLst/>
          </a:prstGeom>
          <a:noFill/>
          <a:ln>
            <a:noFill/>
          </a:ln>
        </p:spPr>
        <p:txBody>
          <a:bodyPr spcFirstLastPara="1" wrap="square" lIns="91425" tIns="91425" rIns="91425" bIns="91425" anchor="ctr" anchorCtr="0">
            <a:normAutofit/>
          </a:bodyPr>
          <a:lstStyle/>
          <a:p>
            <a:pPr marL="110490" indent="0">
              <a:lnSpc>
                <a:spcPct val="115000"/>
              </a:lnSpc>
              <a:spcBef>
                <a:spcPts val="600"/>
              </a:spcBef>
              <a:buSzPts val="1860"/>
              <a:buNone/>
            </a:pPr>
            <a:r>
              <a:rPr lang="en-US" sz="3600" b="0" dirty="0"/>
              <a:t>Education should prepare you for life.</a:t>
            </a:r>
            <a:endParaRPr sz="3600" b="0" dirty="0"/>
          </a:p>
        </p:txBody>
      </p:sp>
      <p:sp>
        <p:nvSpPr>
          <p:cNvPr id="441" name="Google Shape;441;p21"/>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44</a:t>
            </a:fld>
            <a:endParaRPr sz="900" dirty="0"/>
          </a:p>
        </p:txBody>
      </p:sp>
      <p:pic>
        <p:nvPicPr>
          <p:cNvPr id="8" name="Google Shape;224;g833fd71cff_0_87">
            <a:extLst>
              <a:ext uri="{FF2B5EF4-FFF2-40B4-BE49-F238E27FC236}">
                <a16:creationId xmlns:a16="http://schemas.microsoft.com/office/drawing/2014/main" id="{9F09EC24-44D0-4829-BFE7-9CA5E7BF3A8D}"/>
              </a:ext>
            </a:extLst>
          </p:cNvPr>
          <p:cNvPicPr preferRelativeResize="0">
            <a:picLocks noChangeAspect="1"/>
          </p:cNvPicPr>
          <p:nvPr/>
        </p:nvPicPr>
        <p:blipFill>
          <a:blip r:embed="rId3"/>
          <a:srcRect/>
          <a:stretch/>
        </p:blipFill>
        <p:spPr>
          <a:xfrm>
            <a:off x="6019125" y="2264169"/>
            <a:ext cx="1828800" cy="1648589"/>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7" name="Google Shape;184;g82d376985f_0_37">
            <a:extLst>
              <a:ext uri="{FF2B5EF4-FFF2-40B4-BE49-F238E27FC236}">
                <a16:creationId xmlns:a16="http://schemas.microsoft.com/office/drawing/2014/main" id="{B56CD3E8-4315-4DD6-8FB0-223B826D7164}"/>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3563F5C2-0E84-4075-91B2-5644B3CF6F6C}"/>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560425757"/>
      </p:ext>
    </p:extLst>
  </p:cSld>
  <p:clrMapOvr>
    <a:masterClrMapping/>
  </p:clrMapOvr>
  <p:transition>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10" name="Google Shape;610;p24"/>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600"/>
              </a:spcAft>
              <a:buClr>
                <a:srgbClr val="000000"/>
              </a:buClr>
              <a:buSzPts val="900"/>
              <a:buFont typeface="Arial"/>
              <a:buNone/>
            </a:pPr>
            <a:fld id="{00000000-1234-1234-1234-123412341234}" type="slidenum">
              <a:rPr lang="en-US" sz="900" b="1" i="0" u="none" strike="noStrike" cap="none">
                <a:solidFill>
                  <a:srgbClr val="00A5A6"/>
                </a:solidFill>
                <a:latin typeface="Arial"/>
                <a:ea typeface="Arial"/>
                <a:cs typeface="Arial"/>
                <a:sym typeface="Arial"/>
              </a:rPr>
              <a:t>45</a:t>
            </a:fld>
            <a:endParaRPr sz="900" b="1" i="0" u="none" strike="noStrike" cap="none">
              <a:solidFill>
                <a:srgbClr val="00A5A6"/>
              </a:solidFill>
              <a:latin typeface="Arial"/>
              <a:ea typeface="Arial"/>
              <a:cs typeface="Arial"/>
              <a:sym typeface="Arial"/>
            </a:endParaRPr>
          </a:p>
        </p:txBody>
      </p:sp>
      <p:pic>
        <p:nvPicPr>
          <p:cNvPr id="7" name="Picture 6">
            <a:extLst>
              <a:ext uri="{FF2B5EF4-FFF2-40B4-BE49-F238E27FC236}">
                <a16:creationId xmlns:a16="http://schemas.microsoft.com/office/drawing/2014/main" id="{C27A01C0-3245-7B4D-8C32-3099409752EC}"/>
              </a:ext>
            </a:extLst>
          </p:cNvPr>
          <p:cNvPicPr>
            <a:picLocks noChangeAspect="1"/>
          </p:cNvPicPr>
          <p:nvPr/>
        </p:nvPicPr>
        <p:blipFill>
          <a:blip r:embed="rId3"/>
          <a:stretch>
            <a:fillRect/>
          </a:stretch>
        </p:blipFill>
        <p:spPr>
          <a:xfrm>
            <a:off x="1634647" y="925728"/>
            <a:ext cx="5736224" cy="34942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Google Shape;184;g82d376985f_0_37">
            <a:extLst>
              <a:ext uri="{FF2B5EF4-FFF2-40B4-BE49-F238E27FC236}">
                <a16:creationId xmlns:a16="http://schemas.microsoft.com/office/drawing/2014/main" id="{7C2F10D9-6CA5-41EA-AB93-1751C3AA9EB4}"/>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5" name="Google Shape;186;g82d376985f_0_37" descr="Circle with books, computer, files, and pictures in it with the words instructor resources around it">
            <a:extLst>
              <a:ext uri="{FF2B5EF4-FFF2-40B4-BE49-F238E27FC236}">
                <a16:creationId xmlns:a16="http://schemas.microsoft.com/office/drawing/2014/main" id="{3C2A0C7B-D486-4C21-8678-747CC1005733}"/>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1366440201"/>
      </p:ext>
    </p:extLst>
  </p:cSld>
  <p:clrMapOvr>
    <a:masterClrMapping/>
  </p:clrMapOvr>
  <p:transition>
    <p:fade thruBlk="1"/>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10" name="Google Shape;610;p24"/>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600"/>
              </a:spcAft>
              <a:buClr>
                <a:srgbClr val="000000"/>
              </a:buClr>
              <a:buSzPts val="900"/>
              <a:buFont typeface="Arial"/>
              <a:buNone/>
            </a:pPr>
            <a:fld id="{00000000-1234-1234-1234-123412341234}" type="slidenum">
              <a:rPr lang="en-US" sz="900" b="1" i="0" u="none" strike="noStrike" cap="none">
                <a:solidFill>
                  <a:srgbClr val="00A5A6"/>
                </a:solidFill>
                <a:latin typeface="Arial"/>
                <a:ea typeface="Arial"/>
                <a:cs typeface="Arial"/>
                <a:sym typeface="Arial"/>
              </a:rPr>
              <a:t>46</a:t>
            </a:fld>
            <a:endParaRPr sz="900" b="1" i="0" u="none" strike="noStrike" cap="none">
              <a:solidFill>
                <a:srgbClr val="00A5A6"/>
              </a:solidFill>
              <a:latin typeface="Arial"/>
              <a:ea typeface="Arial"/>
              <a:cs typeface="Arial"/>
              <a:sym typeface="Arial"/>
            </a:endParaRPr>
          </a:p>
        </p:txBody>
      </p:sp>
      <p:pic>
        <p:nvPicPr>
          <p:cNvPr id="7" name="Picture 6">
            <a:extLst>
              <a:ext uri="{FF2B5EF4-FFF2-40B4-BE49-F238E27FC236}">
                <a16:creationId xmlns:a16="http://schemas.microsoft.com/office/drawing/2014/main" id="{C27A01C0-3245-7B4D-8C32-3099409752EC}"/>
              </a:ext>
            </a:extLst>
          </p:cNvPr>
          <p:cNvPicPr>
            <a:picLocks noChangeAspect="1"/>
          </p:cNvPicPr>
          <p:nvPr/>
        </p:nvPicPr>
        <p:blipFill>
          <a:blip r:embed="rId3"/>
          <a:srcRect/>
          <a:stretch/>
        </p:blipFill>
        <p:spPr>
          <a:xfrm>
            <a:off x="1771677" y="925802"/>
            <a:ext cx="5462163" cy="34941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Google Shape;184;g82d376985f_0_37">
            <a:extLst>
              <a:ext uri="{FF2B5EF4-FFF2-40B4-BE49-F238E27FC236}">
                <a16:creationId xmlns:a16="http://schemas.microsoft.com/office/drawing/2014/main" id="{10686D76-C721-4943-AE08-337178B5FA11}"/>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6C80F866-2AFB-4BB0-A9BD-4EBC4A180FC2}"/>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2934488496"/>
      </p:ext>
    </p:extLst>
  </p:cSld>
  <p:clrMapOvr>
    <a:masterClrMapping/>
  </p:clrMapOvr>
  <p:transition>
    <p:fade thruBlk="1"/>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10" name="Google Shape;610;p24"/>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600"/>
              </a:spcAft>
              <a:buClr>
                <a:srgbClr val="000000"/>
              </a:buClr>
              <a:buSzPts val="900"/>
              <a:buFont typeface="Arial"/>
              <a:buNone/>
            </a:pPr>
            <a:fld id="{00000000-1234-1234-1234-123412341234}" type="slidenum">
              <a:rPr lang="en-US" sz="900" b="1" i="0" u="none" strike="noStrike" cap="none">
                <a:solidFill>
                  <a:srgbClr val="00A5A6"/>
                </a:solidFill>
                <a:latin typeface="Arial"/>
                <a:ea typeface="Arial"/>
                <a:cs typeface="Arial"/>
                <a:sym typeface="Arial"/>
              </a:rPr>
              <a:t>47</a:t>
            </a:fld>
            <a:endParaRPr sz="900" b="1" i="0" u="none" strike="noStrike" cap="none">
              <a:solidFill>
                <a:srgbClr val="00A5A6"/>
              </a:solidFill>
              <a:latin typeface="Arial"/>
              <a:ea typeface="Arial"/>
              <a:cs typeface="Arial"/>
              <a:sym typeface="Arial"/>
            </a:endParaRPr>
          </a:p>
        </p:txBody>
      </p:sp>
      <p:pic>
        <p:nvPicPr>
          <p:cNvPr id="7" name="Picture 6">
            <a:extLst>
              <a:ext uri="{FF2B5EF4-FFF2-40B4-BE49-F238E27FC236}">
                <a16:creationId xmlns:a16="http://schemas.microsoft.com/office/drawing/2014/main" id="{C27A01C0-3245-7B4D-8C32-3099409752EC}"/>
              </a:ext>
            </a:extLst>
          </p:cNvPr>
          <p:cNvPicPr>
            <a:picLocks noChangeAspect="1"/>
          </p:cNvPicPr>
          <p:nvPr/>
        </p:nvPicPr>
        <p:blipFill>
          <a:blip r:embed="rId3"/>
          <a:stretch>
            <a:fillRect/>
          </a:stretch>
        </p:blipFill>
        <p:spPr>
          <a:xfrm>
            <a:off x="1724545" y="925728"/>
            <a:ext cx="5556428" cy="34942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Google Shape;184;g82d376985f_0_37">
            <a:extLst>
              <a:ext uri="{FF2B5EF4-FFF2-40B4-BE49-F238E27FC236}">
                <a16:creationId xmlns:a16="http://schemas.microsoft.com/office/drawing/2014/main" id="{C811DCA9-FBF1-4A8B-917D-C20392CA4CD9}"/>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210D6B2D-B241-4C31-82DC-326484361231}"/>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4255768905"/>
      </p:ext>
    </p:extLst>
  </p:cSld>
  <p:clrMapOvr>
    <a:masterClrMapping/>
  </p:clrMapOvr>
  <p:transition>
    <p:fade thruBlk="1"/>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10" name="Google Shape;610;p24"/>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600"/>
              </a:spcAft>
              <a:buClr>
                <a:srgbClr val="000000"/>
              </a:buClr>
              <a:buSzPts val="900"/>
              <a:buFont typeface="Arial"/>
              <a:buNone/>
            </a:pPr>
            <a:fld id="{00000000-1234-1234-1234-123412341234}" type="slidenum">
              <a:rPr lang="en-US" sz="900" b="1" i="0" u="none" strike="noStrike" cap="none">
                <a:solidFill>
                  <a:srgbClr val="00A5A6"/>
                </a:solidFill>
                <a:latin typeface="Arial"/>
                <a:ea typeface="Arial"/>
                <a:cs typeface="Arial"/>
                <a:sym typeface="Arial"/>
              </a:rPr>
              <a:t>48</a:t>
            </a:fld>
            <a:endParaRPr sz="900" b="1" i="0" u="none" strike="noStrike" cap="none">
              <a:solidFill>
                <a:srgbClr val="00A5A6"/>
              </a:solidFill>
              <a:latin typeface="Arial"/>
              <a:ea typeface="Arial"/>
              <a:cs typeface="Arial"/>
              <a:sym typeface="Arial"/>
            </a:endParaRPr>
          </a:p>
        </p:txBody>
      </p:sp>
      <p:pic>
        <p:nvPicPr>
          <p:cNvPr id="7" name="Picture 6">
            <a:extLst>
              <a:ext uri="{FF2B5EF4-FFF2-40B4-BE49-F238E27FC236}">
                <a16:creationId xmlns:a16="http://schemas.microsoft.com/office/drawing/2014/main" id="{C27A01C0-3245-7B4D-8C32-3099409752EC}"/>
              </a:ext>
            </a:extLst>
          </p:cNvPr>
          <p:cNvPicPr>
            <a:picLocks noChangeAspect="1"/>
          </p:cNvPicPr>
          <p:nvPr/>
        </p:nvPicPr>
        <p:blipFill>
          <a:blip r:embed="rId3"/>
          <a:stretch>
            <a:fillRect/>
          </a:stretch>
        </p:blipFill>
        <p:spPr>
          <a:xfrm>
            <a:off x="1698672" y="925728"/>
            <a:ext cx="5608173" cy="34942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Google Shape;184;g82d376985f_0_37">
            <a:extLst>
              <a:ext uri="{FF2B5EF4-FFF2-40B4-BE49-F238E27FC236}">
                <a16:creationId xmlns:a16="http://schemas.microsoft.com/office/drawing/2014/main" id="{EC2986AB-65E1-44B4-BBD3-410B83E84D4E}"/>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0CC11803-0B3A-4771-8499-6083B314FD8A}"/>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1521395335"/>
      </p:ext>
    </p:extLst>
  </p:cSld>
  <p:clrMapOvr>
    <a:masterClrMapping/>
  </p:clrMapOvr>
  <p:transition>
    <p:fade thruBlk="1"/>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10" name="Google Shape;610;p24"/>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600"/>
              </a:spcAft>
              <a:buClr>
                <a:srgbClr val="000000"/>
              </a:buClr>
              <a:buSzPts val="900"/>
              <a:buFont typeface="Arial"/>
              <a:buNone/>
            </a:pPr>
            <a:fld id="{00000000-1234-1234-1234-123412341234}" type="slidenum">
              <a:rPr lang="en-US" sz="900" b="1" i="0" u="none" strike="noStrike" cap="none">
                <a:solidFill>
                  <a:srgbClr val="00A5A6"/>
                </a:solidFill>
                <a:latin typeface="Arial"/>
                <a:ea typeface="Arial"/>
                <a:cs typeface="Arial"/>
                <a:sym typeface="Arial"/>
              </a:rPr>
              <a:t>49</a:t>
            </a:fld>
            <a:endParaRPr sz="900" b="1" i="0" u="none" strike="noStrike" cap="none">
              <a:solidFill>
                <a:srgbClr val="00A5A6"/>
              </a:solidFill>
              <a:latin typeface="Arial"/>
              <a:ea typeface="Arial"/>
              <a:cs typeface="Arial"/>
              <a:sym typeface="Arial"/>
            </a:endParaRPr>
          </a:p>
        </p:txBody>
      </p:sp>
      <p:pic>
        <p:nvPicPr>
          <p:cNvPr id="7" name="Picture 6">
            <a:extLst>
              <a:ext uri="{FF2B5EF4-FFF2-40B4-BE49-F238E27FC236}">
                <a16:creationId xmlns:a16="http://schemas.microsoft.com/office/drawing/2014/main" id="{C27A01C0-3245-7B4D-8C32-3099409752EC}"/>
              </a:ext>
            </a:extLst>
          </p:cNvPr>
          <p:cNvPicPr>
            <a:picLocks noChangeAspect="1"/>
          </p:cNvPicPr>
          <p:nvPr/>
        </p:nvPicPr>
        <p:blipFill>
          <a:blip r:embed="rId3"/>
          <a:stretch>
            <a:fillRect/>
          </a:stretch>
        </p:blipFill>
        <p:spPr>
          <a:xfrm>
            <a:off x="1634647" y="1009543"/>
            <a:ext cx="5736224" cy="33266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Google Shape;184;g82d376985f_0_37">
            <a:extLst>
              <a:ext uri="{FF2B5EF4-FFF2-40B4-BE49-F238E27FC236}">
                <a16:creationId xmlns:a16="http://schemas.microsoft.com/office/drawing/2014/main" id="{CA10794C-6B42-4561-88AC-E803F7921F96}"/>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CF069CF5-AAA7-456C-9A23-42DD50090FF8}"/>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2481687583"/>
      </p:ext>
    </p:extLst>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11"/>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Learning Points</a:t>
            </a:r>
            <a:endParaRPr dirty="0"/>
          </a:p>
        </p:txBody>
      </p:sp>
      <p:sp>
        <p:nvSpPr>
          <p:cNvPr id="463" name="Google Shape;463;p11"/>
          <p:cNvSpPr txBox="1">
            <a:spLocks noGrp="1"/>
          </p:cNvSpPr>
          <p:nvPr>
            <p:ph type="body" idx="1"/>
          </p:nvPr>
        </p:nvSpPr>
        <p:spPr>
          <a:xfrm>
            <a:off x="732999" y="1524063"/>
            <a:ext cx="4010039" cy="3108600"/>
          </a:xfrm>
          <a:prstGeom prst="rect">
            <a:avLst/>
          </a:prstGeom>
          <a:noFill/>
          <a:ln>
            <a:noFill/>
          </a:ln>
        </p:spPr>
        <p:txBody>
          <a:bodyPr spcFirstLastPara="1" wrap="square" lIns="91425" tIns="91425" rIns="91425" bIns="91425" anchor="ctr" anchorCtr="0">
            <a:normAutofit/>
          </a:bodyPr>
          <a:lstStyle/>
          <a:p>
            <a:pPr marL="571500" lvl="0" indent="-457200" algn="l" rtl="0">
              <a:lnSpc>
                <a:spcPct val="100000"/>
              </a:lnSpc>
              <a:spcBef>
                <a:spcPts val="600"/>
              </a:spcBef>
              <a:spcAft>
                <a:spcPts val="0"/>
              </a:spcAft>
              <a:buSzPts val="1800"/>
              <a:buFont typeface="+mj-lt"/>
              <a:buAutoNum type="arabicPeriod"/>
            </a:pPr>
            <a:r>
              <a:rPr lang="en-US" dirty="0"/>
              <a:t>Education makes all other rights possible.</a:t>
            </a:r>
            <a:endParaRPr dirty="0"/>
          </a:p>
          <a:p>
            <a:pPr lvl="0" indent="-457200" algn="l" rtl="0">
              <a:lnSpc>
                <a:spcPct val="100000"/>
              </a:lnSpc>
              <a:spcBef>
                <a:spcPts val="600"/>
              </a:spcBef>
              <a:spcAft>
                <a:spcPts val="0"/>
              </a:spcAft>
              <a:buSzPts val="1800"/>
              <a:buFont typeface="+mj-lt"/>
              <a:buAutoNum type="arabicPeriod"/>
            </a:pPr>
            <a:endParaRPr dirty="0"/>
          </a:p>
          <a:p>
            <a:pPr marL="571500" lvl="0" indent="-457200" algn="l" rtl="0">
              <a:lnSpc>
                <a:spcPct val="100000"/>
              </a:lnSpc>
              <a:spcBef>
                <a:spcPts val="600"/>
              </a:spcBef>
              <a:spcAft>
                <a:spcPts val="0"/>
              </a:spcAft>
              <a:buSzPts val="1800"/>
              <a:buFont typeface="+mj-lt"/>
              <a:buAutoNum type="arabicPeriod"/>
            </a:pPr>
            <a:r>
              <a:rPr lang="en-US" dirty="0"/>
              <a:t>All children have the right to an education.</a:t>
            </a:r>
            <a:endParaRPr dirty="0"/>
          </a:p>
        </p:txBody>
      </p:sp>
      <p:pic>
        <p:nvPicPr>
          <p:cNvPr id="464" name="Google Shape;464;p11" descr="Five stick figure children holding star"/>
          <p:cNvPicPr preferRelativeResize="0">
            <a:picLocks noGrp="1"/>
          </p:cNvPicPr>
          <p:nvPr>
            <p:ph type="body" idx="2"/>
          </p:nvPr>
        </p:nvPicPr>
        <p:blipFill rotWithShape="1">
          <a:blip r:embed="rId3">
            <a:alphaModFix/>
          </a:blip>
          <a:stretch/>
        </p:blipFill>
        <p:spPr>
          <a:xfrm>
            <a:off x="4878388" y="1717448"/>
            <a:ext cx="3657600" cy="2721428"/>
          </a:xfrm>
          <a:prstGeom prst="rect">
            <a:avLst/>
          </a:prstGeom>
          <a:noFill/>
          <a:ln>
            <a:noFill/>
          </a:ln>
        </p:spPr>
      </p:pic>
      <p:sp>
        <p:nvSpPr>
          <p:cNvPr id="465" name="Google Shape;465;p11"/>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5</a:t>
            </a:fld>
            <a:endParaRPr sz="900" dirty="0">
              <a:solidFill>
                <a:srgbClr val="00A5A6"/>
              </a:solidFill>
            </a:endParaRPr>
          </a:p>
        </p:txBody>
      </p:sp>
    </p:spTree>
  </p:cSld>
  <p:clrMapOvr>
    <a:masterClrMapping/>
  </p:clrMapOvr>
  <p:transition>
    <p:fade thruBlk="1"/>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10" name="Google Shape;610;p24"/>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600"/>
              </a:spcAft>
              <a:buClr>
                <a:srgbClr val="000000"/>
              </a:buClr>
              <a:buSzPts val="900"/>
              <a:buFont typeface="Arial"/>
              <a:buNone/>
            </a:pPr>
            <a:fld id="{00000000-1234-1234-1234-123412341234}" type="slidenum">
              <a:rPr lang="en-US" sz="900" b="1" i="0" u="none" strike="noStrike" cap="none">
                <a:solidFill>
                  <a:srgbClr val="00A5A6"/>
                </a:solidFill>
                <a:latin typeface="Arial"/>
                <a:ea typeface="Arial"/>
                <a:cs typeface="Arial"/>
                <a:sym typeface="Arial"/>
              </a:rPr>
              <a:t>50</a:t>
            </a:fld>
            <a:endParaRPr sz="900" b="1" i="0" u="none" strike="noStrike" cap="none">
              <a:solidFill>
                <a:srgbClr val="00A5A6"/>
              </a:solidFill>
              <a:latin typeface="Arial"/>
              <a:ea typeface="Arial"/>
              <a:cs typeface="Arial"/>
              <a:sym typeface="Arial"/>
            </a:endParaRPr>
          </a:p>
        </p:txBody>
      </p:sp>
      <p:pic>
        <p:nvPicPr>
          <p:cNvPr id="7" name="Picture 6">
            <a:extLst>
              <a:ext uri="{FF2B5EF4-FFF2-40B4-BE49-F238E27FC236}">
                <a16:creationId xmlns:a16="http://schemas.microsoft.com/office/drawing/2014/main" id="{C27A01C0-3245-7B4D-8C32-3099409752EC}"/>
              </a:ext>
            </a:extLst>
          </p:cNvPr>
          <p:cNvPicPr>
            <a:picLocks noChangeAspect="1"/>
          </p:cNvPicPr>
          <p:nvPr/>
        </p:nvPicPr>
        <p:blipFill>
          <a:blip r:embed="rId3"/>
          <a:stretch>
            <a:fillRect/>
          </a:stretch>
        </p:blipFill>
        <p:spPr>
          <a:xfrm>
            <a:off x="1634647" y="1104430"/>
            <a:ext cx="5736224" cy="31368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Google Shape;184;g82d376985f_0_37">
            <a:extLst>
              <a:ext uri="{FF2B5EF4-FFF2-40B4-BE49-F238E27FC236}">
                <a16:creationId xmlns:a16="http://schemas.microsoft.com/office/drawing/2014/main" id="{3C3AC1DC-05FF-449C-BF29-5EE53CDAC1DE}"/>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752E0455-955C-44C3-88E8-ED823D508F2D}"/>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3352361867"/>
      </p:ext>
    </p:extLst>
  </p:cSld>
  <p:clrMapOvr>
    <a:masterClrMapping/>
  </p:clrMapOvr>
  <p:transition>
    <p:fade thruBlk="1"/>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10" name="Google Shape;610;p24"/>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600"/>
              </a:spcAft>
              <a:buClr>
                <a:srgbClr val="000000"/>
              </a:buClr>
              <a:buSzPts val="900"/>
              <a:buFont typeface="Arial"/>
              <a:buNone/>
            </a:pPr>
            <a:fld id="{00000000-1234-1234-1234-123412341234}" type="slidenum">
              <a:rPr lang="en-US" sz="900" b="1" i="0" u="none" strike="noStrike" cap="none">
                <a:solidFill>
                  <a:srgbClr val="00A5A6"/>
                </a:solidFill>
                <a:latin typeface="Arial"/>
                <a:ea typeface="Arial"/>
                <a:cs typeface="Arial"/>
                <a:sym typeface="Arial"/>
              </a:rPr>
              <a:t>51</a:t>
            </a:fld>
            <a:endParaRPr sz="900" b="1" i="0" u="none" strike="noStrike" cap="none">
              <a:solidFill>
                <a:srgbClr val="00A5A6"/>
              </a:solidFill>
              <a:latin typeface="Arial"/>
              <a:ea typeface="Arial"/>
              <a:cs typeface="Arial"/>
              <a:sym typeface="Arial"/>
            </a:endParaRPr>
          </a:p>
        </p:txBody>
      </p:sp>
      <p:pic>
        <p:nvPicPr>
          <p:cNvPr id="7" name="Picture 6">
            <a:extLst>
              <a:ext uri="{FF2B5EF4-FFF2-40B4-BE49-F238E27FC236}">
                <a16:creationId xmlns:a16="http://schemas.microsoft.com/office/drawing/2014/main" id="{C27A01C0-3245-7B4D-8C32-3099409752EC}"/>
              </a:ext>
            </a:extLst>
          </p:cNvPr>
          <p:cNvPicPr>
            <a:picLocks noChangeAspect="1"/>
          </p:cNvPicPr>
          <p:nvPr/>
        </p:nvPicPr>
        <p:blipFill>
          <a:blip r:embed="rId3"/>
          <a:stretch>
            <a:fillRect/>
          </a:stretch>
        </p:blipFill>
        <p:spPr>
          <a:xfrm>
            <a:off x="-504704" y="-644280"/>
            <a:ext cx="5736224" cy="34942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705126180"/>
      </p:ext>
    </p:extLst>
  </p:cSld>
  <p:clrMapOvr>
    <a:masterClrMapping/>
  </p:clrMapOvr>
  <p:transition>
    <p:fade thruBlk="1"/>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52</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2995332" y="285750"/>
            <a:ext cx="3153336" cy="4572000"/>
          </a:xfrm>
          <a:prstGeom prst="rect">
            <a:avLst/>
          </a:prstGeom>
          <a:noFill/>
          <a:ln>
            <a:noFill/>
          </a:ln>
          <a:effectLst>
            <a:outerShdw blurRad="50800" dist="38100" dir="2700000" algn="tl" rotWithShape="0">
              <a:prstClr val="black">
                <a:alpha val="40000"/>
              </a:prstClr>
            </a:outerShdw>
          </a:effectLst>
        </p:spPr>
      </p:pic>
      <p:sp>
        <p:nvSpPr>
          <p:cNvPr id="5" name="Google Shape;184;g82d376985f_0_37">
            <a:extLst>
              <a:ext uri="{FF2B5EF4-FFF2-40B4-BE49-F238E27FC236}">
                <a16:creationId xmlns:a16="http://schemas.microsoft.com/office/drawing/2014/main" id="{60C48BF3-776A-4AA9-BA45-863B5BE8A90A}"/>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6" name="Google Shape;186;g82d376985f_0_37" descr="Circle with books, computer, files, and pictures in it with the words instructor resources around it">
            <a:extLst>
              <a:ext uri="{FF2B5EF4-FFF2-40B4-BE49-F238E27FC236}">
                <a16:creationId xmlns:a16="http://schemas.microsoft.com/office/drawing/2014/main" id="{EBDC5B30-DE14-486D-9D84-C9B4F8E2A6A5}"/>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1496182523"/>
      </p:ext>
    </p:extLst>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7371741aa8_0_391"/>
          <p:cNvSpPr txBox="1">
            <a:spLocks noGrp="1"/>
          </p:cNvSpPr>
          <p:nvPr>
            <p:ph type="title"/>
          </p:nvPr>
        </p:nvSpPr>
        <p:spPr>
          <a:xfrm>
            <a:off x="877474" y="2114559"/>
            <a:ext cx="7666500" cy="914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a:t>Welcome and Warm Up</a:t>
            </a:r>
            <a:endParaRPr/>
          </a:p>
        </p:txBody>
      </p:sp>
      <p:sp>
        <p:nvSpPr>
          <p:cNvPr id="182" name="Google Shape;182;g7371741aa8_0_391"/>
          <p:cNvSpPr txBox="1">
            <a:spLocks noGrp="1"/>
          </p:cNvSpPr>
          <p:nvPr>
            <p:ph type="body" idx="1"/>
          </p:nvPr>
        </p:nvSpPr>
        <p:spPr>
          <a:xfrm>
            <a:off x="877463" y="1524000"/>
            <a:ext cx="3657600" cy="3108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a:br>
            <a:endParaRPr sz="1572"/>
          </a:p>
        </p:txBody>
      </p:sp>
      <p:sp>
        <p:nvSpPr>
          <p:cNvPr id="183" name="Google Shape;183;g7371741aa8_0_39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4" name="Google Shape;184;g7371741aa8_0_391" descr="Orange and yellow smiley sun the logo for welcome and warm up in the lessons"/>
          <p:cNvPicPr preferRelativeResize="0"/>
          <p:nvPr/>
        </p:nvPicPr>
        <p:blipFill rotWithShape="1">
          <a:blip r:embed="rId3">
            <a:alphaModFix/>
          </a:blip>
          <a:srcRect/>
          <a:stretch/>
        </p:blipFill>
        <p:spPr>
          <a:xfrm>
            <a:off x="7937525" y="195464"/>
            <a:ext cx="1050588" cy="1097281"/>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a:hlinkClick r:id="rId3"/>
          </p:cNvPr>
          <p:cNvPicPr preferRelativeResize="0"/>
          <p:nvPr/>
        </p:nvPicPr>
        <p:blipFill rotWithShape="1">
          <a:blip r:embed="rId4"/>
          <a:srcRect/>
          <a:stretch/>
        </p:blipFill>
        <p:spPr>
          <a:xfrm>
            <a:off x="2512194" y="322520"/>
            <a:ext cx="3994484" cy="4567114"/>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517690" y="194086"/>
            <a:ext cx="945918" cy="1038203"/>
          </a:xfrm>
          <a:prstGeom prst="rect">
            <a:avLst/>
          </a:prstGeom>
          <a:noFill/>
          <a:ln>
            <a:noFill/>
          </a:ln>
        </p:spPr>
      </p:pic>
      <p:sp>
        <p:nvSpPr>
          <p:cNvPr id="2" name="Action Button: Sound 1">
            <a:hlinkClick r:id="rId6"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xfrm>
            <a:off x="869149" y="338975"/>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This Little Light of Mine</a:t>
            </a:r>
            <a:endParaRPr dirty="0"/>
          </a:p>
        </p:txBody>
      </p:sp>
      <p:sp>
        <p:nvSpPr>
          <p:cNvPr id="186" name="Google Shape;186;g7373cc9f06_0_609"/>
          <p:cNvSpPr txBox="1">
            <a:spLocks noGrp="1"/>
          </p:cNvSpPr>
          <p:nvPr>
            <p:ph type="body" idx="1"/>
          </p:nvPr>
        </p:nvSpPr>
        <p:spPr>
          <a:xfrm>
            <a:off x="877463" y="1112108"/>
            <a:ext cx="7666500" cy="3520492"/>
          </a:xfrm>
          <a:prstGeom prst="rect">
            <a:avLst/>
          </a:prstGeom>
          <a:noFill/>
          <a:ln>
            <a:noFill/>
          </a:ln>
        </p:spPr>
        <p:txBody>
          <a:bodyPr spcFirstLastPara="1" wrap="square" lIns="91425" tIns="91425" rIns="91425" bIns="91425" anchor="ctr" anchorCtr="0">
            <a:noAutofit/>
          </a:bodyPr>
          <a:lstStyle/>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p>
        </p:txBody>
      </p:sp>
      <p:sp>
        <p:nvSpPr>
          <p:cNvPr id="187" name="Google Shape;187;g7373cc9f06_0_60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8</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876614" y="302132"/>
            <a:ext cx="945918" cy="1038203"/>
          </a:xfrm>
          <a:prstGeom prst="rect">
            <a:avLst/>
          </a:prstGeom>
          <a:noFill/>
          <a:ln>
            <a:noFill/>
          </a:ln>
        </p:spPr>
      </p:pic>
      <p:sp>
        <p:nvSpPr>
          <p:cNvPr id="7" name="Action Button: Sound 6">
            <a:hlinkClick r:id="rId4" highlightClick="1"/>
            <a:extLst>
              <a:ext uri="{FF2B5EF4-FFF2-40B4-BE49-F238E27FC236}">
                <a16:creationId xmlns:a16="http://schemas.microsoft.com/office/drawing/2014/main" id="{CE70CE1E-0BEA-4D39-AF73-8EB4A9D81DF6}"/>
              </a:ext>
            </a:extLst>
          </p:cNvPr>
          <p:cNvSpPr/>
          <p:nvPr/>
        </p:nvSpPr>
        <p:spPr>
          <a:xfrm>
            <a:off x="7885705" y="386989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2" name="Title 1">
            <a:extLst>
              <a:ext uri="{FF2B5EF4-FFF2-40B4-BE49-F238E27FC236}">
                <a16:creationId xmlns:a16="http://schemas.microsoft.com/office/drawing/2014/main" id="{E5AFF4D2-DA44-4BB1-B2F7-99474B02BB46}"/>
              </a:ext>
            </a:extLst>
          </p:cNvPr>
          <p:cNvSpPr>
            <a:spLocks noGrp="1"/>
          </p:cNvSpPr>
          <p:nvPr>
            <p:ph type="title"/>
          </p:nvPr>
        </p:nvSpPr>
        <p:spPr>
          <a:xfrm>
            <a:off x="646050" y="260017"/>
            <a:ext cx="7405799" cy="914400"/>
          </a:xfrm>
        </p:spPr>
        <p:txBody>
          <a:bodyPr/>
          <a:lstStyle/>
          <a:p>
            <a:r>
              <a:rPr lang="en-US" dirty="0"/>
              <a:t>Questionnaire</a:t>
            </a:r>
          </a:p>
        </p:txBody>
      </p:sp>
      <p:sp>
        <p:nvSpPr>
          <p:cNvPr id="421" name="Google Shape;421;g8410b867d2_0_0"/>
          <p:cNvSpPr txBox="1">
            <a:spLocks noGrp="1"/>
          </p:cNvSpPr>
          <p:nvPr>
            <p:ph type="body" idx="1"/>
          </p:nvPr>
        </p:nvSpPr>
        <p:spPr>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a:br>
            <a:endParaRPr sz="1572"/>
          </a:p>
        </p:txBody>
      </p:sp>
      <p:sp>
        <p:nvSpPr>
          <p:cNvPr id="422" name="Google Shape;422;g8410b867d2_0_0"/>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9</a:t>
            </a:fld>
            <a:endParaRPr/>
          </a:p>
        </p:txBody>
      </p:sp>
      <p:sp>
        <p:nvSpPr>
          <p:cNvPr id="425" name="Google Shape;425;g8410b867d2_0_0"/>
          <p:cNvSpPr txBox="1"/>
          <p:nvPr/>
        </p:nvSpPr>
        <p:spPr>
          <a:xfrm>
            <a:off x="646050" y="1121134"/>
            <a:ext cx="7851900" cy="3681454"/>
          </a:xfrm>
          <a:prstGeom prst="rect">
            <a:avLst/>
          </a:prstGeom>
          <a:noFill/>
          <a:ln>
            <a:noFill/>
          </a:ln>
        </p:spPr>
        <p:txBody>
          <a:bodyPr spcFirstLastPara="1" wrap="square" lIns="91425" tIns="91425" rIns="91425" bIns="91425" anchor="t" anchorCtr="0">
            <a:noAutofit/>
          </a:bodyPr>
          <a:lstStyle/>
          <a:p>
            <a:pPr marL="342900" lvl="0" indent="-342900" algn="l" rtl="0">
              <a:spcBef>
                <a:spcPts val="0"/>
              </a:spcBef>
              <a:spcAft>
                <a:spcPts val="0"/>
              </a:spcAft>
              <a:buClr>
                <a:srgbClr val="00A5A6"/>
              </a:buClr>
              <a:buFont typeface="+mj-lt"/>
              <a:buAutoNum type="arabicPeriod"/>
            </a:pPr>
            <a:r>
              <a:rPr lang="en-US" sz="1800" b="1" dirty="0">
                <a:solidFill>
                  <a:srgbClr val="00A5A6"/>
                </a:solidFill>
                <a:latin typeface="Arial" panose="020B0604020202020204" pitchFamily="34" charset="0"/>
                <a:cs typeface="Arial" panose="020B0604020202020204" pitchFamily="34" charset="0"/>
              </a:rPr>
              <a:t>Has anyone heard of the United Nations?</a:t>
            </a:r>
          </a:p>
          <a:p>
            <a:pPr marL="684213" lvl="7" indent="-342900">
              <a:buClr>
                <a:srgbClr val="00A5A6"/>
              </a:buClr>
              <a:buFont typeface="Arial" panose="020B0604020202020204" pitchFamily="34" charset="0"/>
              <a:buChar char="•"/>
            </a:pPr>
            <a:r>
              <a:rPr lang="en-US" sz="1600" dirty="0">
                <a:solidFill>
                  <a:srgbClr val="00A5A6"/>
                </a:solidFill>
                <a:latin typeface="Arial" panose="020B0604020202020204" pitchFamily="34" charset="0"/>
                <a:cs typeface="Arial" panose="020B0604020202020204" pitchFamily="34" charset="0"/>
              </a:rPr>
              <a:t>Raise your hand if you have. </a:t>
            </a:r>
          </a:p>
          <a:p>
            <a:pPr marL="684213" lvl="7" indent="-342900">
              <a:buClr>
                <a:srgbClr val="00A5A6"/>
              </a:buClr>
              <a:buFont typeface="Arial" panose="020B0604020202020204" pitchFamily="34" charset="0"/>
              <a:buChar char="•"/>
            </a:pPr>
            <a:r>
              <a:rPr lang="en-US" sz="1600" dirty="0">
                <a:solidFill>
                  <a:srgbClr val="00A5A6"/>
                </a:solidFill>
                <a:latin typeface="Arial" panose="020B0604020202020204" pitchFamily="34" charset="0"/>
                <a:cs typeface="Arial" panose="020B0604020202020204" pitchFamily="34" charset="0"/>
              </a:rPr>
              <a:t>Raise your hand if you have NOT heard of the United Nations. </a:t>
            </a:r>
          </a:p>
          <a:p>
            <a:pPr marL="342900" indent="-342900">
              <a:buClr>
                <a:srgbClr val="00A5A6"/>
              </a:buClr>
              <a:buFont typeface="+mj-lt"/>
              <a:buAutoNum type="arabicPeriod"/>
            </a:pPr>
            <a:endParaRPr lang="en-US" sz="1600" b="1" dirty="0">
              <a:solidFill>
                <a:srgbClr val="00A5A6"/>
              </a:solidFill>
              <a:latin typeface="Arial" panose="020B0604020202020204" pitchFamily="34" charset="0"/>
              <a:cs typeface="Arial" panose="020B0604020202020204" pitchFamily="34" charset="0"/>
            </a:endParaRPr>
          </a:p>
          <a:p>
            <a:pPr marL="342900" indent="-342900">
              <a:buClr>
                <a:srgbClr val="00A5A6"/>
              </a:buClr>
              <a:buFont typeface="+mj-lt"/>
              <a:buAutoNum type="arabicPeriod" startAt="2"/>
            </a:pPr>
            <a:r>
              <a:rPr lang="en-US" sz="1800" b="1" dirty="0">
                <a:solidFill>
                  <a:srgbClr val="00A5A6"/>
                </a:solidFill>
                <a:latin typeface="Arial" panose="020B0604020202020204" pitchFamily="34" charset="0"/>
                <a:cs typeface="Arial" panose="020B0604020202020204" pitchFamily="34" charset="0"/>
              </a:rPr>
              <a:t>Have you ever heard of Human Rights?</a:t>
            </a:r>
          </a:p>
          <a:p>
            <a:pPr marL="684213" lvl="1" indent="-342900">
              <a:buClr>
                <a:srgbClr val="00A5A6"/>
              </a:buClr>
              <a:buFont typeface="Arial" panose="020B0604020202020204" pitchFamily="34" charset="0"/>
              <a:buChar char="•"/>
            </a:pPr>
            <a:r>
              <a:rPr lang="en-US" sz="1600" dirty="0">
                <a:solidFill>
                  <a:srgbClr val="00A5A6"/>
                </a:solidFill>
                <a:latin typeface="Arial" panose="020B0604020202020204" pitchFamily="34" charset="0"/>
                <a:cs typeface="Arial" panose="020B0604020202020204" pitchFamily="34" charset="0"/>
              </a:rPr>
              <a:t>Raise your hand if you have.		</a:t>
            </a:r>
          </a:p>
          <a:p>
            <a:pPr marL="684213" lvl="1" indent="-342900">
              <a:buClr>
                <a:srgbClr val="00A5A6"/>
              </a:buClr>
              <a:buFont typeface="Arial" panose="020B0604020202020204" pitchFamily="34" charset="0"/>
              <a:buChar char="•"/>
            </a:pPr>
            <a:r>
              <a:rPr lang="en-US" sz="1600" dirty="0">
                <a:solidFill>
                  <a:srgbClr val="00A5A6"/>
                </a:solidFill>
                <a:latin typeface="Arial" panose="020B0604020202020204" pitchFamily="34" charset="0"/>
                <a:cs typeface="Arial" panose="020B0604020202020204" pitchFamily="34" charset="0"/>
              </a:rPr>
              <a:t>Raise your hand if you have NOT heard of human rights.</a:t>
            </a:r>
          </a:p>
          <a:p>
            <a:pPr marL="342900" lvl="0" indent="-342900">
              <a:buClr>
                <a:srgbClr val="00A5A6"/>
              </a:buClr>
              <a:buFont typeface="+mj-lt"/>
              <a:buAutoNum type="arabicPeriod" startAt="2"/>
            </a:pPr>
            <a:endParaRPr lang="en-US" sz="1600" dirty="0">
              <a:solidFill>
                <a:srgbClr val="00A5A6"/>
              </a:solidFill>
              <a:latin typeface="Arial" panose="020B0604020202020204" pitchFamily="34" charset="0"/>
              <a:cs typeface="Arial" panose="020B0604020202020204" pitchFamily="34" charset="0"/>
            </a:endParaRPr>
          </a:p>
          <a:p>
            <a:pPr marL="342900" lvl="0" indent="-342900">
              <a:buClr>
                <a:srgbClr val="00A5A6"/>
              </a:buClr>
              <a:buFont typeface="+mj-lt"/>
              <a:buAutoNum type="arabicPeriod" startAt="3"/>
            </a:pPr>
            <a:r>
              <a:rPr lang="en-US" sz="1800" b="1" dirty="0">
                <a:solidFill>
                  <a:srgbClr val="00A5A6"/>
                </a:solidFill>
                <a:latin typeface="Arial" panose="020B0604020202020204" pitchFamily="34" charset="0"/>
                <a:cs typeface="Arial" panose="020B0604020202020204" pitchFamily="34" charset="0"/>
              </a:rPr>
              <a:t>Do you think you have any Human Rights?</a:t>
            </a:r>
          </a:p>
          <a:p>
            <a:pPr marL="628650" lvl="0" indent="-287338">
              <a:buClr>
                <a:srgbClr val="00A5A6"/>
              </a:buClr>
              <a:buFont typeface="Arial" panose="020B0604020202020204" pitchFamily="34" charset="0"/>
              <a:buChar char="•"/>
            </a:pPr>
            <a:r>
              <a:rPr lang="en-US" sz="1600" dirty="0">
                <a:solidFill>
                  <a:srgbClr val="00A5A6"/>
                </a:solidFill>
                <a:latin typeface="Arial" panose="020B0604020202020204" pitchFamily="34" charset="0"/>
                <a:cs typeface="Arial" panose="020B0604020202020204" pitchFamily="34" charset="0"/>
              </a:rPr>
              <a:t>Raise your hand if you think you do.		</a:t>
            </a:r>
          </a:p>
          <a:p>
            <a:pPr marL="628650" lvl="0" indent="-287338">
              <a:buClr>
                <a:srgbClr val="00A5A6"/>
              </a:buClr>
              <a:buFont typeface="Arial" panose="020B0604020202020204" pitchFamily="34" charset="0"/>
              <a:buChar char="•"/>
            </a:pPr>
            <a:r>
              <a:rPr lang="en-US" sz="1600" dirty="0">
                <a:solidFill>
                  <a:srgbClr val="00A5A6"/>
                </a:solidFill>
                <a:latin typeface="Arial" panose="020B0604020202020204" pitchFamily="34" charset="0"/>
                <a:cs typeface="Arial" panose="020B0604020202020204" pitchFamily="34" charset="0"/>
              </a:rPr>
              <a:t>Raise your hand if you don’t think you have any human rights.</a:t>
            </a:r>
          </a:p>
          <a:p>
            <a:pPr marL="342900" lvl="0" indent="-342900">
              <a:buClr>
                <a:srgbClr val="00A5A6"/>
              </a:buClr>
              <a:buFont typeface="+mj-lt"/>
              <a:buAutoNum type="arabicPeriod" startAt="2"/>
            </a:pPr>
            <a:endParaRPr lang="en-US" sz="1600" dirty="0">
              <a:solidFill>
                <a:srgbClr val="00A5A6"/>
              </a:solidFill>
              <a:latin typeface="Arial" panose="020B0604020202020204" pitchFamily="34" charset="0"/>
              <a:cs typeface="Arial" panose="020B0604020202020204" pitchFamily="34" charset="0"/>
            </a:endParaRPr>
          </a:p>
          <a:p>
            <a:pPr marL="342900" lvl="0" indent="-342900">
              <a:buClr>
                <a:srgbClr val="00A5A6"/>
              </a:buClr>
              <a:buFont typeface="+mj-lt"/>
              <a:buAutoNum type="arabicPeriod" startAt="4"/>
            </a:pPr>
            <a:r>
              <a:rPr lang="en-US" sz="1800" b="1" dirty="0">
                <a:solidFill>
                  <a:srgbClr val="00A5A6"/>
                </a:solidFill>
                <a:latin typeface="Arial" panose="020B0604020202020204" pitchFamily="34" charset="0"/>
                <a:cs typeface="Arial" panose="020B0604020202020204" pitchFamily="34" charset="0"/>
              </a:rPr>
              <a:t>Can anyone tell me any Human Rights you think you have?</a:t>
            </a:r>
          </a:p>
        </p:txBody>
      </p:sp>
      <p:pic>
        <p:nvPicPr>
          <p:cNvPr id="7" name="Google Shape;455;p6" descr="Green checkmark in a box the icon used to indicate a review throughout the presentation">
            <a:extLst>
              <a:ext uri="{FF2B5EF4-FFF2-40B4-BE49-F238E27FC236}">
                <a16:creationId xmlns:a16="http://schemas.microsoft.com/office/drawing/2014/main" id="{02E11F1D-D4A8-4C6E-A6A4-8FD50890F8E3}"/>
              </a:ext>
            </a:extLst>
          </p:cNvPr>
          <p:cNvPicPr preferRelativeResize="0">
            <a:picLocks noChangeAspect="1"/>
          </p:cNvPicPr>
          <p:nvPr/>
        </p:nvPicPr>
        <p:blipFill rotWithShape="1">
          <a:blip r:embed="rId3">
            <a:alphaModFix/>
          </a:blip>
          <a:srcRect l="13592" t="13485" r="15709" b="10028"/>
          <a:stretch/>
        </p:blipFill>
        <p:spPr>
          <a:xfrm>
            <a:off x="8072747" y="146920"/>
            <a:ext cx="822960" cy="890322"/>
          </a:xfrm>
          <a:prstGeom prst="rect">
            <a:avLst/>
          </a:prstGeom>
          <a:noFill/>
          <a:ln>
            <a:noFill/>
          </a:ln>
        </p:spPr>
      </p:pic>
    </p:spTree>
  </p:cSld>
  <p:clrMapOvr>
    <a:masterClrMapping/>
  </p:clrMapOvr>
  <p:transition>
    <p:fade thruBlk="1"/>
  </p:transition>
</p:sld>
</file>

<file path=ppt/theme/theme1.xml><?xml version="1.0" encoding="utf-8"?>
<a:theme xmlns:a="http://schemas.openxmlformats.org/drawingml/2006/main" name="1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120</TotalTime>
  <Words>5680</Words>
  <Application>Microsoft Macintosh PowerPoint</Application>
  <PresentationFormat>On-screen Show (16:9)</PresentationFormat>
  <Paragraphs>575</Paragraphs>
  <Slides>52</Slides>
  <Notes>52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52</vt:i4>
      </vt:variant>
    </vt:vector>
  </HeadingPairs>
  <TitlesOfParts>
    <vt:vector size="57" baseType="lpstr">
      <vt:lpstr>Arial</vt:lpstr>
      <vt:lpstr>Noto Sans Symbols</vt:lpstr>
      <vt:lpstr>Open Sans ExtraBold</vt:lpstr>
      <vt:lpstr>Work Sans</vt:lpstr>
      <vt:lpstr>1_Jacquenetta template</vt:lpstr>
      <vt:lpstr>PowerPoint Presentation</vt:lpstr>
      <vt:lpstr>PowerPoint Presentation</vt:lpstr>
      <vt:lpstr>PowerPoint Presentation</vt:lpstr>
      <vt:lpstr>I Get to Go to School  Lesson 10B</vt:lpstr>
      <vt:lpstr>Learning Points</vt:lpstr>
      <vt:lpstr>Welcome and Warm Up</vt:lpstr>
      <vt:lpstr>PowerPoint Presentation</vt:lpstr>
      <vt:lpstr>This Little Light of Mine</vt:lpstr>
      <vt:lpstr>Questionnaire</vt:lpstr>
      <vt:lpstr>Review</vt:lpstr>
      <vt:lpstr>Why Go to School?</vt:lpstr>
      <vt:lpstr>Why Go to School?</vt:lpstr>
      <vt:lpstr>Jobs and Education</vt:lpstr>
      <vt:lpstr>Who is this person and what are they doing?</vt:lpstr>
      <vt:lpstr>Cook or Chef</vt:lpstr>
      <vt:lpstr>Who is this person and what are they doing?</vt:lpstr>
      <vt:lpstr>Farmer</vt:lpstr>
      <vt:lpstr>Who is this person and what are they doing?</vt:lpstr>
      <vt:lpstr>Airline Pilot</vt:lpstr>
      <vt:lpstr>Who is this person and what are they doing?</vt:lpstr>
      <vt:lpstr>Mechanic</vt:lpstr>
      <vt:lpstr>Who is this person and what are they doing?</vt:lpstr>
      <vt:lpstr>Teacher</vt:lpstr>
      <vt:lpstr>Who are these people and what are they doing?</vt:lpstr>
      <vt:lpstr>Nurse or Doctor</vt:lpstr>
      <vt:lpstr>Who are these people and what are they doing?</vt:lpstr>
      <vt:lpstr>Dentist</vt:lpstr>
      <vt:lpstr>Why Go to School?</vt:lpstr>
      <vt:lpstr>Develop &amp; Discuss:</vt:lpstr>
      <vt:lpstr>Rights and Responsibilities  </vt:lpstr>
      <vt:lpstr>Rights and Responsibilities Activity </vt:lpstr>
      <vt:lpstr>Rights and Responsibilities  </vt:lpstr>
      <vt:lpstr>Rights and Responsibilities</vt:lpstr>
      <vt:lpstr>Rights and Responsibilities</vt:lpstr>
      <vt:lpstr>Learning Points</vt:lpstr>
      <vt:lpstr>Challenge  </vt:lpstr>
      <vt:lpstr>PowerPoint Presentation</vt:lpstr>
      <vt:lpstr>References</vt:lpstr>
      <vt:lpstr>Resources</vt:lpstr>
      <vt:lpstr>Resources</vt:lpstr>
      <vt:lpstr>Universal Declaration of Human Rights Article 26</vt:lpstr>
      <vt:lpstr>Universal Declaration of Human Rights Article 26</vt:lpstr>
      <vt:lpstr>Convention on the Rights of the Child Article 29</vt:lpstr>
      <vt:lpstr>Convention on the Rights of the Child Article 29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Randall Haws</dc:creator>
  <cp:lastModifiedBy>Cynthia Neider</cp:lastModifiedBy>
  <cp:revision>22</cp:revision>
  <dcterms:created xsi:type="dcterms:W3CDTF">2020-03-25T22:36:01Z</dcterms:created>
  <dcterms:modified xsi:type="dcterms:W3CDTF">2020-06-10T03:10:32Z</dcterms:modified>
</cp:coreProperties>
</file>