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31"/>
  </p:notesMasterIdLst>
  <p:sldIdLst>
    <p:sldId id="256" r:id="rId2"/>
    <p:sldId id="300" r:id="rId3"/>
    <p:sldId id="289" r:id="rId4"/>
    <p:sldId id="259" r:id="rId5"/>
    <p:sldId id="312" r:id="rId6"/>
    <p:sldId id="294" r:id="rId7"/>
    <p:sldId id="263" r:id="rId8"/>
    <p:sldId id="260"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93" r:id="rId25"/>
    <p:sldId id="308" r:id="rId26"/>
    <p:sldId id="309" r:id="rId27"/>
    <p:sldId id="310" r:id="rId28"/>
    <p:sldId id="355" r:id="rId29"/>
    <p:sldId id="311" r:id="rId3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7" roundtripDataSignature="AMtx7mgkA8sRjnOGU796x3oKxSWAO/Ip3w=="/>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10"/>
    <p:restoredTop sz="93173" autoAdjust="0"/>
  </p:normalViewPr>
  <p:slideViewPr>
    <p:cSldViewPr snapToGrid="0">
      <p:cViewPr varScale="1">
        <p:scale>
          <a:sx n="114" d="100"/>
          <a:sy n="114" d="100"/>
        </p:scale>
        <p:origin x="384" y="176"/>
      </p:cViewPr>
      <p:guideLst/>
    </p:cSldViewPr>
  </p:slideViewPr>
  <p:notesTextViewPr>
    <p:cViewPr>
      <p:scale>
        <a:sx n="1" d="1"/>
        <a:sy n="1" d="1"/>
      </p:scale>
      <p:origin x="0" y="-4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7" name="Google Shape;137;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837933fa37_1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7" name="Google Shape;207;g837933fa37_1_10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In fact, the United Nations created a set of “rules” that governments and people should follow in order to ensure the life, liberty, and happiness of every human being. We call those rules “rights.” This is a picture of Mrs. Roosevelt holding the document they wrote in 1948. She was in charge, and it’s called the Universal Declaration of Human Rights, and it is the law of the world.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b="1" dirty="0"/>
              <a:t>Ask:</a:t>
            </a:r>
            <a:r>
              <a:rPr lang="en-US" dirty="0"/>
              <a:t> What does it mean when we say “human rights”? What does the word “right” mean?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Write all the answers as the youth respond, using just one or two main words for each answer.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b="1" dirty="0"/>
              <a:t>Say:</a:t>
            </a:r>
            <a:r>
              <a:rPr lang="en-US" dirty="0"/>
              <a:t> This is great. Looking at the things we have written here, can we say that a right is LIKE a rule that exists because it is fair or the correct thing to do? (Yes.)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b="1" dirty="0"/>
              <a:t>Ask:</a:t>
            </a:r>
            <a:r>
              <a:rPr lang="en-US" dirty="0"/>
              <a:t> And what would a HUMAN right be? (A right we have just because we are human beings.)</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5" name="Google Shape;215;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(10 minutes)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Explain: One of the very first rights they wrote about says that we all have the right to live, and to be free, and to feel safe. Let’s read it together.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i="1"/>
              <a:t>Everyone has the right to life, liberty and security of person.</a:t>
            </a:r>
            <a:endParaRPr i="1"/>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Ask: How can we help each other do that? (Accept all answers.)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73c87fc1ab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3" name="Google Shape;223;g73c87fc1ab_0_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I’m going to tell you the true story of Katje, a young girl living in Holland after the war ended. Even though the war was over, there were hungry people and children everywhere.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Tell or read the following story.</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Holland is a little country in Europe that is famous for its beautiful tulips and big windmills. But in 1945 at the end of World War Two, long before you were born, the country was in ruins and the Dutch people didn’t have very much food or warm clothing because of all the fighting and destruction.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One day shortly after the war had ended, the postman in Katje’s town came racing along on his bike, very excited and shouting, “I have a box for Katje! I have a box for Katje from America!”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Twelve-year-old Katje was shocked – she didn’t know anyone in America. She quickly opened the box, and was even more surprised to find amazing treasures: a bar of soap, warm socks and a chocolate candy bar! At the time, those items were very scarce in Holland.</a:t>
            </a:r>
            <a:endParaRPr/>
          </a:p>
        </p:txBody>
      </p:sp>
      <p:sp>
        <p:nvSpPr>
          <p:cNvPr id="235" name="Google Shape;235;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Quickly before she could change her mind, Katje broke the candy bar into three pieces and gave one to her mother and one to the postman and had one for herself. For several moments the three of them savored the almost forgotten taste. Then she gave the postman the warm socks for his cold feet and her mama the bar of soap. Katje reached into the box one more time and found a note that said, “Dear Dutch friend, I hope these gifts brighten your day. From your American friend, Rosie.”</a:t>
            </a:r>
            <a:endParaRPr/>
          </a:p>
        </p:txBody>
      </p:sp>
      <p:sp>
        <p:nvSpPr>
          <p:cNvPr id="248" name="Google Shape;24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73c87fc1ab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Katje immediately wrote back to say thank you and to tell Rosie how happy the gifts had made her. She explained that the chocolate was delicious. Sugar was not found in their town anymore and anything sweet was precious. She told Rosie that she had given the warm socks to her friend the postman for his cold feet. Also, she had given her mama the heavenly bar of soap to use instead of the rough homemade soap they had.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Much to Katje’s surprise and delight, Rosie wrote back and sent another box and asked about life in Holland. And that’s how a wonderful friendship began through letters. </a:t>
            </a:r>
            <a:endParaRPr/>
          </a:p>
        </p:txBody>
      </p:sp>
      <p:sp>
        <p:nvSpPr>
          <p:cNvPr id="260" name="Google Shape;260;g73c87fc1ab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73c87fc1ab_0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Katje told Rosie about the things she didn’t have, and Rosie started sending what she needed, because at this time America was not in need like Holland. Rosie sent more boxes. Each box was bigger than the last one, containing more useful and valuable items. Katje was always grateful and always shared what was in the box with all her neighbors who were just as poor as she was.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Rosie told her friends and neighbors about Katje and her town, and pretty soon those people wanted to help the families in Holland, too, and they started sending boxes of food and clothing.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Katje was overjoyed, and the whole town was so thankful for those wonderful boxes sent to them during the cold harsh winter months. </a:t>
            </a:r>
            <a:endParaRPr/>
          </a:p>
        </p:txBody>
      </p:sp>
      <p:sp>
        <p:nvSpPr>
          <p:cNvPr id="272" name="Google Shape;272;g73c87fc1ab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73c87fc1ab_0_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When spring finally arrived, Katje and her neighbors tried to think of some way to thank their generous friends in America. Poor as they were, surely there must be something they could send to show their gratitude. As they looked around, they noticed all the tulips in bloom everywhere, bursting with beautiful shades of red and yellow and pink.</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 “That’s it!” Katje exclaimed. “We’ll send them a box of tulips.”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And so it was that a few weeks later, the mailman in Rosie’s town in America was excited to tell her that he had a box from Holland for her.</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Everyone gathered round to see what could be in the box. They were totally enchanted to find it filled with tulip BULBS. Not flowers, but the bulbs that would grow into flowers the next spring. </a:t>
            </a:r>
            <a:endParaRPr/>
          </a:p>
        </p:txBody>
      </p:sp>
      <p:sp>
        <p:nvSpPr>
          <p:cNvPr id="284" name="Google Shape;284;g73c87fc1ab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73c87fc1ab_0_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Rosie and her friends were excited at the thought of beautiful tulips from Holland. They planted the bulbs all over town, and sure enough, colorful tulips popped up the following year as if by magic, here and there and everywhere!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But that’s not the end of the story. The best part of all is that those tulips have been blooming in the spring in that little town in America every year since then. They are a reminder of a young woman’s small act of sharing that turned out to help an entire town during a difficult winter in Holland all those many years ago.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i="1"/>
              <a:t>Adapted and retold from: Fleming, Candace. Boxes for Katje. Melanie Kroupa Books, 2003.</a:t>
            </a:r>
            <a:endParaRPr i="1"/>
          </a:p>
        </p:txBody>
      </p:sp>
      <p:sp>
        <p:nvSpPr>
          <p:cNvPr id="296" name="Google Shape;296;g73c87fc1ab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8" name="Google Shape;308;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Ask: What does this story mean to you?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Give the youth time to think about it. If no one answers right away, be patient and count to 5 to yourself before asking: </a:t>
            </a:r>
            <a:endParaRPr dirty="0"/>
          </a:p>
          <a:p>
            <a:pPr marL="0" lvl="0" indent="0" algn="l" rtl="0">
              <a:lnSpc>
                <a:spcPct val="100000"/>
              </a:lnSpc>
              <a:spcBef>
                <a:spcPts val="0"/>
              </a:spcBef>
              <a:spcAft>
                <a:spcPts val="0"/>
              </a:spcAft>
              <a:buSzPts val="1400"/>
              <a:buNone/>
            </a:pPr>
            <a:endParaRPr dirty="0"/>
          </a:p>
          <a:p>
            <a:pPr marL="457200" lvl="0" indent="-317500" algn="l" rtl="0">
              <a:lnSpc>
                <a:spcPct val="100000"/>
              </a:lnSpc>
              <a:spcBef>
                <a:spcPts val="0"/>
              </a:spcBef>
              <a:spcAft>
                <a:spcPts val="0"/>
              </a:spcAft>
              <a:buSzPts val="1400"/>
              <a:buChar char="●"/>
            </a:pPr>
            <a:r>
              <a:rPr lang="en-US" dirty="0"/>
              <a:t>Besides two young girls writing to each other, what else is this story about? (Little things we do for each other can make a big difference and help us feel safe.) </a:t>
            </a:r>
            <a:endParaRPr dirty="0"/>
          </a:p>
          <a:p>
            <a:pPr marL="457200" lvl="0" indent="-317500" algn="l" rtl="0">
              <a:lnSpc>
                <a:spcPct val="100000"/>
              </a:lnSpc>
              <a:spcBef>
                <a:spcPts val="0"/>
              </a:spcBef>
              <a:spcAft>
                <a:spcPts val="0"/>
              </a:spcAft>
              <a:buSzPts val="1400"/>
              <a:buChar char="●"/>
            </a:pPr>
            <a:r>
              <a:rPr lang="en-US" dirty="0"/>
              <a:t>Why did Rosie’s small box make a big difference for the people where </a:t>
            </a:r>
            <a:r>
              <a:rPr lang="en-US" dirty="0" err="1"/>
              <a:t>Katje</a:t>
            </a:r>
            <a:r>
              <a:rPr lang="en-US" dirty="0"/>
              <a:t> lived? (</a:t>
            </a:r>
            <a:r>
              <a:rPr lang="en-US" dirty="0" err="1"/>
              <a:t>Katje</a:t>
            </a:r>
            <a:r>
              <a:rPr lang="en-US" dirty="0"/>
              <a:t> was willing to help other people and she shared the things that Rosie sent.) </a:t>
            </a:r>
            <a:endParaRPr dirty="0"/>
          </a:p>
          <a:p>
            <a:pPr marL="457200" lvl="0" indent="-317500" algn="l" rtl="0">
              <a:lnSpc>
                <a:spcPct val="100000"/>
              </a:lnSpc>
              <a:spcBef>
                <a:spcPts val="0"/>
              </a:spcBef>
              <a:spcAft>
                <a:spcPts val="0"/>
              </a:spcAft>
              <a:buSzPts val="1400"/>
              <a:buChar char="●"/>
            </a:pPr>
            <a:r>
              <a:rPr lang="en-US" dirty="0"/>
              <a:t>How do you know that Rosie wanted to help people who were suffering? (She sent something useful even though it was small and even though she didn’t know who would receive her box.)</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5" name="Google Shape;315;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400" b="1"/>
              <a:t>CONCLUSION </a:t>
            </a:r>
            <a:r>
              <a:rPr lang="en-US"/>
              <a:t>(5 minutes)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Explain</a:t>
            </a:r>
            <a:r>
              <a:rPr lang="en-US"/>
              <a:t>: Lots of people wanted to help after the war, but even more than that, they wanted an assurance that the hatred and violence that occurred between people and governments would never happen again. They wanted to live in freedom and safety. </a:t>
            </a:r>
            <a:endParaRPr/>
          </a:p>
          <a:p>
            <a:pPr marL="0" lvl="0" indent="0" algn="l" rtl="0">
              <a:lnSpc>
                <a:spcPct val="100000"/>
              </a:lnSpc>
              <a:spcBef>
                <a:spcPts val="0"/>
              </a:spcBef>
              <a:spcAft>
                <a:spcPts val="0"/>
              </a:spcAft>
              <a:buSzPts val="1400"/>
              <a:buNone/>
            </a:pPr>
            <a:endParaRPr/>
          </a:p>
          <a:p>
            <a:pPr marL="0" lvl="0" indent="457200" algn="l" rtl="0">
              <a:lnSpc>
                <a:spcPct val="100000"/>
              </a:lnSpc>
              <a:spcBef>
                <a:spcPts val="0"/>
              </a:spcBef>
              <a:spcAft>
                <a:spcPts val="0"/>
              </a:spcAft>
              <a:buSzPts val="1400"/>
              <a:buNone/>
            </a:pPr>
            <a:r>
              <a:rPr lang="en-US"/>
              <a:t>• Next time we’re going to talk more about human rights and what the leaders of the world did to try and make sure that everyone could live together in freedom and safety. You’re going to love learning about them! </a:t>
            </a:r>
            <a:endParaRPr/>
          </a:p>
          <a:p>
            <a:pPr marL="0" lvl="0" indent="457200" algn="l" rtl="0">
              <a:lnSpc>
                <a:spcPct val="100000"/>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7fb12a500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4" name="Google Shape;324;g7fb12a500b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400" b="1"/>
              <a:t>CONCLUSION Continued </a:t>
            </a:r>
            <a:r>
              <a:rPr lang="en-US"/>
              <a:t>(5 minutes) </a:t>
            </a:r>
            <a:endParaRPr/>
          </a:p>
          <a:p>
            <a:pPr marL="0" lvl="0" indent="457200" algn="l" rtl="0">
              <a:lnSpc>
                <a:spcPct val="100000"/>
              </a:lnSpc>
              <a:spcBef>
                <a:spcPts val="0"/>
              </a:spcBef>
              <a:spcAft>
                <a:spcPts val="0"/>
              </a:spcAft>
              <a:buSzPts val="1400"/>
              <a:buNone/>
            </a:pPr>
            <a:endParaRPr/>
          </a:p>
          <a:p>
            <a:pPr marL="0" lvl="0" indent="457200" algn="l" rtl="0">
              <a:lnSpc>
                <a:spcPct val="100000"/>
              </a:lnSpc>
              <a:spcBef>
                <a:spcPts val="0"/>
              </a:spcBef>
              <a:spcAft>
                <a:spcPts val="0"/>
              </a:spcAft>
              <a:buSzPts val="1400"/>
              <a:buNone/>
            </a:pPr>
            <a:r>
              <a:rPr lang="en-US"/>
              <a:t>• Don’t forget today’s message: The little things that we do for each other can make a big difference in making us feel happy and safe because we know somebody cares.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2" name="Google Shape;332;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400" b="1"/>
              <a:t>CHALLENGE </a:t>
            </a:r>
            <a:endParaRPr sz="1400" b="1"/>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Say</a:t>
            </a:r>
            <a:r>
              <a:rPr lang="en-US"/>
              <a:t>: I have two things for you to do this week. </a:t>
            </a:r>
            <a:endParaRPr/>
          </a:p>
          <a:p>
            <a:pPr marL="0" lvl="0" indent="457200" algn="l" rtl="0">
              <a:lnSpc>
                <a:spcPct val="100000"/>
              </a:lnSpc>
              <a:spcBef>
                <a:spcPts val="0"/>
              </a:spcBef>
              <a:spcAft>
                <a:spcPts val="0"/>
              </a:spcAft>
              <a:buSzPts val="1400"/>
              <a:buNone/>
            </a:pPr>
            <a:r>
              <a:rPr lang="en-US"/>
              <a:t>1. Tell your family and friends about Katje’s boxes in Holland, and why there are tulips in Rosie’s town in America even today, more than 70 years later. </a:t>
            </a:r>
            <a:endParaRPr/>
          </a:p>
          <a:p>
            <a:pPr marL="0" lvl="0" indent="457200" algn="l" rtl="0">
              <a:lnSpc>
                <a:spcPct val="100000"/>
              </a:lnSpc>
              <a:spcBef>
                <a:spcPts val="0"/>
              </a:spcBef>
              <a:spcAft>
                <a:spcPts val="0"/>
              </a:spcAft>
              <a:buSzPts val="1400"/>
              <a:buNone/>
            </a:pPr>
            <a:r>
              <a:rPr lang="en-US"/>
              <a:t>2. Think of one small thing that you could do for somebody in your family or for someone else you know – one small thing that would make their life happier, even if it’s just for one moment – and then do it. </a:t>
            </a:r>
            <a:endParaRPr/>
          </a:p>
          <a:p>
            <a:pPr marL="0" lvl="0" indent="45720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Say</a:t>
            </a:r>
            <a:r>
              <a:rPr lang="en-US"/>
              <a:t>: See you next time. </a:t>
            </a:r>
            <a:endParaRPr/>
          </a:p>
          <a:p>
            <a:pPr marL="0" lvl="0" indent="0" algn="l" rtl="0">
              <a:lnSpc>
                <a:spcPct val="100000"/>
              </a:lnSpc>
              <a:spcBef>
                <a:spcPts val="0"/>
              </a:spcBef>
              <a:spcAft>
                <a:spcPts val="0"/>
              </a:spcAft>
              <a:buSzPts val="1400"/>
              <a:buNone/>
            </a:pPr>
            <a:r>
              <a:rPr lang="en-US"/>
              <a:t>(If appropriate, say: Be sure and invite your friends to join us.)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i="1"/>
              <a:t>Image by VictorianLady on Pixabay</a:t>
            </a:r>
            <a:endParaRPr i="1"/>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351" name="Google Shape;351;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227176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14300" indent="0">
              <a:buNone/>
            </a:pPr>
            <a:r>
              <a:rPr lang="en-US" sz="1100" b="0" dirty="0"/>
              <a:t>What are the children doing? </a:t>
            </a:r>
          </a:p>
          <a:p>
            <a:pPr marL="114300" indent="0">
              <a:buNone/>
            </a:pPr>
            <a:r>
              <a:rPr lang="en-US" sz="1100" b="0" dirty="0"/>
              <a:t>Do they look happy? </a:t>
            </a:r>
          </a:p>
          <a:p>
            <a:pPr marL="114300" indent="0">
              <a:buNone/>
            </a:pPr>
            <a:r>
              <a:rPr lang="en-US" sz="1100" b="0" dirty="0"/>
              <a:t>They are bouncing for joy, capturing the happiness and excitement that freedom offers to each of us</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254704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2826980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8" name="Google Shape;15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9" name="Google Shape;18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Pass the Talking Stick from Youth to Youth as they speak.</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837933fa37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 name="Google Shape;165;g837933fa37_1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 name="Google Shape;197;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Say:</a:t>
            </a:r>
            <a:r>
              <a:rPr lang="en-US" dirty="0"/>
              <a:t> Over the next few weeks, we will be learning exciting new information about human rights -– about the rights you and everyone else on earth have, and about a very important document called the Universal Declaration of Human rights.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b="1" dirty="0"/>
              <a:t>Ask:</a:t>
            </a:r>
            <a:r>
              <a:rPr lang="en-US" dirty="0"/>
              <a:t> Raise your hand if you have ever heard of the United Nations.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b="1" dirty="0"/>
              <a:t>Say:</a:t>
            </a:r>
            <a:r>
              <a:rPr lang="en-US" dirty="0"/>
              <a:t> This is a picture of the United Nations and the flags from all the countries in the world who are members of the United Nations, also known as the UN. The UN is an important organization that was created many, many years ago, long before you were born, at the end of a terrible war called World War Two. The war destroyed cities and towns all over the world, and many people died. When it was over, the people who survived wanted to make sure it would never happen again. So they got together and organized the United Nations. It still exists today. The main purpose of the UN (or United Nations) is to help humanity live and work together for everyone’s benefit, and to declare the value of every person on earth to the whole world.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b="1" dirty="0"/>
              <a:t>Point to the Class Rules and say: </a:t>
            </a:r>
            <a:r>
              <a:rPr lang="en-US" dirty="0"/>
              <a:t>We have class rules to help us have more order and do things in the right way. </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58"/>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58"/>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58"/>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58"/>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9"/>
        <p:cNvGrpSpPr/>
        <p:nvPr/>
      </p:nvGrpSpPr>
      <p:grpSpPr>
        <a:xfrm>
          <a:off x="0" y="0"/>
          <a:ext cx="0" cy="0"/>
          <a:chOff x="0" y="0"/>
          <a:chExt cx="0" cy="0"/>
        </a:xfrm>
      </p:grpSpPr>
      <p:sp>
        <p:nvSpPr>
          <p:cNvPr id="80" name="Google Shape;80;p4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422644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
        <p:cNvGrpSpPr/>
        <p:nvPr/>
      </p:nvGrpSpPr>
      <p:grpSpPr>
        <a:xfrm>
          <a:off x="0" y="0"/>
          <a:ext cx="0" cy="0"/>
          <a:chOff x="0" y="0"/>
          <a:chExt cx="0" cy="0"/>
        </a:xfrm>
      </p:grpSpPr>
      <p:sp>
        <p:nvSpPr>
          <p:cNvPr id="17" name="Google Shape;17;p59"/>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59"/>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9" name="Google Shape;19;p59"/>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20"/>
        <p:cNvGrpSpPr/>
        <p:nvPr/>
      </p:nvGrpSpPr>
      <p:grpSpPr>
        <a:xfrm>
          <a:off x="0" y="0"/>
          <a:ext cx="0" cy="0"/>
          <a:chOff x="0" y="0"/>
          <a:chExt cx="0" cy="0"/>
        </a:xfrm>
      </p:grpSpPr>
      <p:sp>
        <p:nvSpPr>
          <p:cNvPr id="21" name="Google Shape;21;p60"/>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60"/>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 name="Google Shape;23;p60"/>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4" name="Google Shape;24;p60"/>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30"/>
        <p:cNvGrpSpPr/>
        <p:nvPr/>
      </p:nvGrpSpPr>
      <p:grpSpPr>
        <a:xfrm>
          <a:off x="0" y="0"/>
          <a:ext cx="0" cy="0"/>
          <a:chOff x="0" y="0"/>
          <a:chExt cx="0" cy="0"/>
        </a:xfrm>
      </p:grpSpPr>
      <p:sp>
        <p:nvSpPr>
          <p:cNvPr id="31" name="Google Shape;31;p62"/>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62"/>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62"/>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6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5" name="Google Shape;35;p62"/>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36"/>
        <p:cNvGrpSpPr/>
        <p:nvPr/>
      </p:nvGrpSpPr>
      <p:grpSpPr>
        <a:xfrm>
          <a:off x="0" y="0"/>
          <a:ext cx="0" cy="0"/>
          <a:chOff x="0" y="0"/>
          <a:chExt cx="0" cy="0"/>
        </a:xfrm>
      </p:grpSpPr>
      <p:sp>
        <p:nvSpPr>
          <p:cNvPr id="37" name="Google Shape;37;p63"/>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63"/>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63"/>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 name="Google Shape;40;p6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63"/>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48"/>
        <p:cNvGrpSpPr/>
        <p:nvPr/>
      </p:nvGrpSpPr>
      <p:grpSpPr>
        <a:xfrm>
          <a:off x="0" y="0"/>
          <a:ext cx="0" cy="0"/>
          <a:chOff x="0" y="0"/>
          <a:chExt cx="0" cy="0"/>
        </a:xfrm>
      </p:grpSpPr>
      <p:sp>
        <p:nvSpPr>
          <p:cNvPr id="49" name="Google Shape;49;p65"/>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65"/>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65"/>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65"/>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3" name="Google Shape;53;p65"/>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65"/>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55"/>
        <p:cNvGrpSpPr/>
        <p:nvPr/>
      </p:nvGrpSpPr>
      <p:grpSpPr>
        <a:xfrm>
          <a:off x="0" y="0"/>
          <a:ext cx="0" cy="0"/>
          <a:chOff x="0" y="0"/>
          <a:chExt cx="0" cy="0"/>
        </a:xfrm>
      </p:grpSpPr>
      <p:sp>
        <p:nvSpPr>
          <p:cNvPr id="56" name="Google Shape;56;p66"/>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66"/>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66"/>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6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0" name="Google Shape;60;p66"/>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66"/>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2"/>
        <p:cNvGrpSpPr/>
        <p:nvPr/>
      </p:nvGrpSpPr>
      <p:grpSpPr>
        <a:xfrm>
          <a:off x="0" y="0"/>
          <a:ext cx="0" cy="0"/>
          <a:chOff x="0" y="0"/>
          <a:chExt cx="0" cy="0"/>
        </a:xfrm>
      </p:grpSpPr>
      <p:sp>
        <p:nvSpPr>
          <p:cNvPr id="63" name="Google Shape;63;p67"/>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67"/>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5" name="Google Shape;65;p67"/>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67"/>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7" name="Google Shape;67;p67"/>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6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046897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5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57"/>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SzPts val="1400"/>
              <a:buNone/>
              <a:defRPr sz="40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 name="Google Shape;8;p57"/>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0A5A6"/>
              </a:buClr>
              <a:buSzPts val="2400"/>
              <a:buFont typeface="Noto Sans Symbols"/>
              <a:buChar char="▪"/>
              <a:defRPr sz="2400" b="1" i="0" u="none" strike="noStrike" cap="none">
                <a:solidFill>
                  <a:srgbClr val="00A5A6"/>
                </a:solidFill>
                <a:latin typeface="Arial"/>
                <a:ea typeface="Arial"/>
                <a:cs typeface="Arial"/>
                <a:sym typeface="Arial"/>
              </a:defRPr>
            </a:lvl1pPr>
            <a:lvl2pPr marL="914400" marR="0" lvl="1" indent="-355600" algn="l" rtl="0">
              <a:lnSpc>
                <a:spcPct val="100000"/>
              </a:lnSpc>
              <a:spcBef>
                <a:spcPts val="0"/>
              </a:spcBef>
              <a:spcAft>
                <a:spcPts val="0"/>
              </a:spcAft>
              <a:buClr>
                <a:srgbClr val="00A5A6"/>
              </a:buClr>
              <a:buSzPts val="2000"/>
              <a:buFont typeface="Arial"/>
              <a:buChar char="•"/>
              <a:defRPr sz="2000" b="1" i="0" u="none" strike="noStrike" cap="none">
                <a:solidFill>
                  <a:srgbClr val="00A5A6"/>
                </a:solidFill>
                <a:latin typeface="Arial"/>
                <a:ea typeface="Arial"/>
                <a:cs typeface="Arial"/>
                <a:sym typeface="Arial"/>
              </a:defRPr>
            </a:lvl2pPr>
            <a:lvl3pPr marL="1371600" marR="0" lvl="2"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3pPr>
            <a:lvl4pPr marL="1828800" marR="0" lvl="3"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4pPr>
            <a:lvl5pPr marL="2286000" marR="0" lvl="4"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 name="Google Shape;9;p57"/>
          <p:cNvSpPr/>
          <p:nvPr/>
        </p:nvSpPr>
        <p:spPr>
          <a:xfrm>
            <a:off x="91440" y="57150"/>
            <a:ext cx="8961120" cy="5029200"/>
          </a:xfrm>
          <a:prstGeom prst="frame">
            <a:avLst>
              <a:gd name="adj1" fmla="val 1839"/>
            </a:avLst>
          </a:pr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57" descr="Logo for the Geneva Office for Human Rights Education (3 brown dots over a v with the letters GO-HRE on a white circle)"/>
          <p:cNvPicPr preferRelativeResize="0"/>
          <p:nvPr/>
        </p:nvPicPr>
        <p:blipFill rotWithShape="1">
          <a:blip r:embed="rId12">
            <a:alphaModFix/>
          </a:blip>
          <a:srcRect/>
          <a:stretch/>
        </p:blipFill>
        <p:spPr>
          <a:xfrm>
            <a:off x="8620107" y="4653741"/>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6" r:id="rId6"/>
    <p:sldLayoutId id="2147483657" r:id="rId7"/>
    <p:sldLayoutId id="2147483658" r:id="rId8"/>
    <p:sldLayoutId id="2147483685" r:id="rId9"/>
    <p:sldLayoutId id="2147483686"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s://www.youtube.com/watch?v=W_4vgwnbAfE" TargetMode="Externa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s://www.youtube.com/watch?v=W_4vgwnbAfE"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39" name="Google Shape;139;p56"/>
          <p:cNvPicPr preferRelativeResize="0">
            <a:picLocks noGrp="1"/>
          </p:cNvPicPr>
          <p:nvPr>
            <p:ph type="body" idx="1"/>
          </p:nvPr>
        </p:nvPicPr>
        <p:blipFill rotWithShape="1">
          <a:blip r:embed="rId3">
            <a:alphaModFix/>
          </a:blip>
          <a:srcRect b="8936"/>
          <a:stretch/>
        </p:blipFill>
        <p:spPr>
          <a:xfrm>
            <a:off x="732997" y="351329"/>
            <a:ext cx="3881774" cy="4572000"/>
          </a:xfrm>
          <a:prstGeom prst="rect">
            <a:avLst/>
          </a:prstGeom>
          <a:noFill/>
          <a:ln>
            <a:noFill/>
          </a:ln>
          <a:effectLst>
            <a:outerShdw blurRad="50800" dist="38100" dir="2700000" algn="tl" rotWithShape="0">
              <a:srgbClr val="000000">
                <a:alpha val="40000"/>
              </a:srgbClr>
            </a:outerShdw>
          </a:effectLst>
        </p:spPr>
      </p:pic>
      <p:sp>
        <p:nvSpPr>
          <p:cNvPr id="140" name="Google Shape;140;p56"/>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a:t>
            </a:fld>
            <a:endParaRPr sz="1200" b="1" i="0" u="none" strike="noStrike" cap="none">
              <a:solidFill>
                <a:srgbClr val="0B4860"/>
              </a:solidFill>
              <a:latin typeface="Arial"/>
              <a:ea typeface="Arial"/>
              <a:cs typeface="Arial"/>
              <a:sym typeface="Arial"/>
            </a:endParaRPr>
          </a:p>
        </p:txBody>
      </p:sp>
      <p:pic>
        <p:nvPicPr>
          <p:cNvPr id="141" name="Google Shape;141;p56"/>
          <p:cNvPicPr preferRelativeResize="0">
            <a:picLocks noGrp="1"/>
          </p:cNvPicPr>
          <p:nvPr>
            <p:ph type="body" idx="2"/>
          </p:nvPr>
        </p:nvPicPr>
        <p:blipFill rotWithShape="1">
          <a:blip r:embed="rId4">
            <a:alphaModFix/>
          </a:blip>
          <a:srcRect/>
          <a:stretch/>
        </p:blipFill>
        <p:spPr>
          <a:xfrm>
            <a:off x="5735783" y="386234"/>
            <a:ext cx="2396836" cy="4526430"/>
          </a:xfrm>
          <a:prstGeom prst="rect">
            <a:avLst/>
          </a:prstGeom>
          <a:noFill/>
          <a:ln>
            <a:noFill/>
          </a:ln>
        </p:spPr>
      </p:pic>
      <p:sp>
        <p:nvSpPr>
          <p:cNvPr id="142" name="Google Shape;142;p56"/>
          <p:cNvSpPr txBox="1"/>
          <p:nvPr/>
        </p:nvSpPr>
        <p:spPr>
          <a:xfrm>
            <a:off x="6359238" y="3002986"/>
            <a:ext cx="1149926" cy="523220"/>
          </a:xfrm>
          <a:prstGeom prst="rect">
            <a:avLst/>
          </a:prstGeom>
          <a:solidFill>
            <a:schemeClr val="lt1"/>
          </a:solid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YOUTH</a:t>
            </a:r>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AGES 11-16</a:t>
            </a:r>
            <a:endParaRP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g837933fa37_1_107"/>
          <p:cNvSpPr txBox="1">
            <a:spLocks noGrp="1"/>
          </p:cNvSpPr>
          <p:nvPr>
            <p:ph type="body" idx="1"/>
          </p:nvPr>
        </p:nvSpPr>
        <p:spPr>
          <a:xfrm>
            <a:off x="732997" y="1187786"/>
            <a:ext cx="3802066" cy="3554563"/>
          </a:xfrm>
          <a:prstGeom prst="rect">
            <a:avLst/>
          </a:prstGeom>
          <a:noFill/>
          <a:ln>
            <a:noFill/>
          </a:ln>
        </p:spPr>
        <p:txBody>
          <a:bodyPr spcFirstLastPara="1" wrap="square" lIns="91425" tIns="91425" rIns="91425" bIns="91425" anchor="ctr" anchorCtr="0">
            <a:noAutofit/>
          </a:bodyPr>
          <a:lstStyle/>
          <a:p>
            <a:pPr marL="342900" lvl="0" indent="-342900" algn="l" rtl="0">
              <a:spcBef>
                <a:spcPts val="600"/>
              </a:spcBef>
              <a:spcAft>
                <a:spcPts val="0"/>
              </a:spcAft>
              <a:buSzPts val="2220"/>
              <a:buChar char="▪"/>
            </a:pPr>
            <a:r>
              <a:rPr lang="en-US" dirty="0"/>
              <a:t>The United Nations created a list of human rights.</a:t>
            </a:r>
            <a:endParaRPr dirty="0"/>
          </a:p>
          <a:p>
            <a:pPr marL="342900" lvl="0" indent="-342900" algn="l" rtl="0">
              <a:spcBef>
                <a:spcPts val="600"/>
              </a:spcBef>
              <a:spcAft>
                <a:spcPts val="0"/>
              </a:spcAft>
              <a:buSzPts val="2220"/>
              <a:buChar char="▪"/>
            </a:pPr>
            <a:r>
              <a:rPr lang="en-US" dirty="0"/>
              <a:t>Human rights are rights we all have just because we are human beings.</a:t>
            </a:r>
            <a:endParaRPr dirty="0"/>
          </a:p>
        </p:txBody>
      </p:sp>
      <p:sp>
        <p:nvSpPr>
          <p:cNvPr id="210" name="Google Shape;210;g837933fa37_1_10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10</a:t>
            </a:fld>
            <a:endParaRPr sz="900">
              <a:solidFill>
                <a:srgbClr val="00A5A6"/>
              </a:solidFill>
            </a:endParaRPr>
          </a:p>
        </p:txBody>
      </p:sp>
      <p:pic>
        <p:nvPicPr>
          <p:cNvPr id="211" name="Google Shape;211;g837933fa37_1_107" descr="Picture of a stick figure boy with hands on hips used as the introduction logo in the lessons."/>
          <p:cNvPicPr preferRelativeResize="0"/>
          <p:nvPr/>
        </p:nvPicPr>
        <p:blipFill rotWithShape="1">
          <a:blip r:embed="rId3">
            <a:alphaModFix/>
          </a:blip>
          <a:srcRect/>
          <a:stretch/>
        </p:blipFill>
        <p:spPr>
          <a:xfrm>
            <a:off x="8056484" y="202424"/>
            <a:ext cx="464654" cy="985362"/>
          </a:xfrm>
          <a:prstGeom prst="rect">
            <a:avLst/>
          </a:prstGeom>
          <a:noFill/>
          <a:ln>
            <a:noFill/>
          </a:ln>
        </p:spPr>
      </p:pic>
      <p:pic>
        <p:nvPicPr>
          <p:cNvPr id="212" name="Google Shape;212;g837933fa37_1_107"/>
          <p:cNvPicPr preferRelativeResize="0"/>
          <p:nvPr/>
        </p:nvPicPr>
        <p:blipFill rotWithShape="1">
          <a:blip r:embed="rId4"/>
          <a:srcRect/>
          <a:stretch/>
        </p:blipFill>
        <p:spPr>
          <a:xfrm>
            <a:off x="4535076" y="2067468"/>
            <a:ext cx="3657600" cy="2241040"/>
          </a:xfrm>
          <a:prstGeom prst="rect">
            <a:avLst/>
          </a:prstGeom>
          <a:noFill/>
          <a:ln>
            <a:noFill/>
          </a:ln>
        </p:spPr>
      </p:pic>
      <p:sp>
        <p:nvSpPr>
          <p:cNvPr id="6" name="Google Shape;218;p15">
            <a:extLst>
              <a:ext uri="{FF2B5EF4-FFF2-40B4-BE49-F238E27FC236}">
                <a16:creationId xmlns:a16="http://schemas.microsoft.com/office/drawing/2014/main" id="{87356046-D557-4B75-86EE-F9589A474665}"/>
              </a:ext>
            </a:extLst>
          </p:cNvPr>
          <p:cNvSpPr txBox="1">
            <a:spLocks noGrp="1"/>
          </p:cNvSpPr>
          <p:nvPr>
            <p:ph type="title"/>
          </p:nvPr>
        </p:nvSpPr>
        <p:spPr>
          <a:xfrm>
            <a:off x="869149" y="530359"/>
            <a:ext cx="7666413" cy="914400"/>
          </a:xfrm>
        </p:spPr>
        <p:txBody>
          <a:bodyPr/>
          <a:lstStyle/>
          <a:p>
            <a:pPr lvl="0"/>
            <a:r>
              <a:rPr lang="en-US"/>
              <a:t>A Short History of the UDHR</a:t>
            </a:r>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14"/>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Clr>
                <a:srgbClr val="000000"/>
              </a:buClr>
              <a:buSzPts val="3600"/>
              <a:buFont typeface="Arial"/>
              <a:buNone/>
            </a:pPr>
            <a:r>
              <a:rPr lang="en-US"/>
              <a:t>UDHR Article #3</a:t>
            </a:r>
            <a:endParaRPr/>
          </a:p>
        </p:txBody>
      </p:sp>
      <p:sp>
        <p:nvSpPr>
          <p:cNvPr id="218" name="Google Shape;218;p14"/>
          <p:cNvSpPr txBox="1">
            <a:spLocks noGrp="1"/>
          </p:cNvSpPr>
          <p:nvPr>
            <p:ph type="body" idx="1"/>
          </p:nvPr>
        </p:nvSpPr>
        <p:spPr>
          <a:prstGeom prst="rect">
            <a:avLst/>
          </a:prstGeom>
          <a:noFill/>
          <a:ln>
            <a:noFill/>
          </a:ln>
        </p:spPr>
        <p:txBody>
          <a:bodyPr spcFirstLastPara="1" wrap="square" lIns="91425" tIns="91425" rIns="91425" bIns="91425" anchor="t" anchorCtr="0">
            <a:normAutofit/>
          </a:bodyPr>
          <a:lstStyle/>
          <a:p>
            <a:pPr marL="0" lvl="0" indent="0" algn="l" rtl="0">
              <a:lnSpc>
                <a:spcPct val="100000"/>
              </a:lnSpc>
              <a:spcBef>
                <a:spcPts val="600"/>
              </a:spcBef>
              <a:spcAft>
                <a:spcPts val="0"/>
              </a:spcAft>
              <a:buSzPts val="2400"/>
              <a:buNone/>
            </a:pPr>
            <a:endParaRPr dirty="0"/>
          </a:p>
          <a:p>
            <a:pPr marL="0" lvl="0" indent="0" algn="l" rtl="0">
              <a:lnSpc>
                <a:spcPct val="100000"/>
              </a:lnSpc>
              <a:spcBef>
                <a:spcPts val="600"/>
              </a:spcBef>
              <a:spcAft>
                <a:spcPts val="0"/>
              </a:spcAft>
              <a:buSzPts val="2400"/>
              <a:buNone/>
            </a:pPr>
            <a:r>
              <a:rPr lang="en-US" dirty="0"/>
              <a:t>Everyone has the right to life, liberty and security of person.</a:t>
            </a:r>
            <a:br>
              <a:rPr lang="en-US" dirty="0"/>
            </a:br>
            <a:endParaRPr dirty="0"/>
          </a:p>
        </p:txBody>
      </p:sp>
      <p:pic>
        <p:nvPicPr>
          <p:cNvPr id="220" name="Google Shape;220;p14" descr="A close up of a logo&#10;&#10;Description automatically generated"/>
          <p:cNvPicPr preferRelativeResize="0">
            <a:picLocks noGrp="1"/>
          </p:cNvPicPr>
          <p:nvPr>
            <p:ph type="body" idx="2"/>
          </p:nvPr>
        </p:nvPicPr>
        <p:blipFill rotWithShape="1">
          <a:blip r:embed="rId3">
            <a:alphaModFix/>
          </a:blip>
          <a:srcRect l="20072" t="19383" r="18354" b="19044"/>
          <a:stretch/>
        </p:blipFill>
        <p:spPr>
          <a:xfrm>
            <a:off x="5667502" y="1760954"/>
            <a:ext cx="1914000" cy="1914000"/>
          </a:xfrm>
          <a:prstGeom prst="rect">
            <a:avLst/>
          </a:prstGeom>
          <a:noFill/>
          <a:ln w="9525" cap="flat" cmpd="sng">
            <a:solidFill>
              <a:srgbClr val="0B4860"/>
            </a:solidFill>
            <a:prstDash val="solid"/>
            <a:round/>
            <a:headEnd type="none" w="sm" len="sm"/>
            <a:tailEnd type="none" w="sm" len="sm"/>
          </a:ln>
          <a:effectLst>
            <a:outerShdw blurRad="50800" dist="38100" dir="2700000" algn="tl" rotWithShape="0">
              <a:srgbClr val="000000">
                <a:alpha val="40000"/>
              </a:srgbClr>
            </a:outerShdw>
          </a:effectLst>
        </p:spPr>
      </p:pic>
      <p:sp>
        <p:nvSpPr>
          <p:cNvPr id="219" name="Google Shape;219;p14"/>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11</a:t>
            </a:fld>
            <a:endParaRPr sz="900">
              <a:solidFill>
                <a:srgbClr val="00A5A6"/>
              </a:solidFill>
            </a:endParaRPr>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g73c87fc1ab_0_4"/>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Boxes for Katje</a:t>
            </a:r>
            <a:endParaRPr/>
          </a:p>
        </p:txBody>
      </p:sp>
      <p:pic>
        <p:nvPicPr>
          <p:cNvPr id="227" name="Google Shape;227;g73c87fc1ab_0_4" descr="Stick figures of three kids running the icon for Develop and Discuss throughout the presentation"/>
          <p:cNvPicPr preferRelativeResize="0">
            <a:picLocks noGrp="1"/>
          </p:cNvPicPr>
          <p:nvPr>
            <p:ph type="body" idx="1"/>
          </p:nvPr>
        </p:nvPicPr>
        <p:blipFill rotWithShape="1">
          <a:blip r:embed="rId3">
            <a:alphaModFix/>
          </a:blip>
          <a:srcRect/>
          <a:stretch/>
        </p:blipFill>
        <p:spPr>
          <a:xfrm>
            <a:off x="2873612" y="2083412"/>
            <a:ext cx="3657600" cy="1989900"/>
          </a:xfrm>
          <a:prstGeom prst="rect">
            <a:avLst/>
          </a:prstGeom>
          <a:noFill/>
          <a:ln>
            <a:noFill/>
          </a:ln>
        </p:spPr>
      </p:pic>
      <p:sp>
        <p:nvSpPr>
          <p:cNvPr id="226" name="Google Shape;226;g73c87fc1ab_0_4"/>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12</a:t>
            </a:fld>
            <a:endParaRPr sz="900">
              <a:solidFill>
                <a:srgbClr val="00A5A6"/>
              </a:solidFill>
            </a:endParaRPr>
          </a:p>
        </p:txBody>
      </p:sp>
      <p:grpSp>
        <p:nvGrpSpPr>
          <p:cNvPr id="228" name="Google Shape;228;g73c87fc1ab_0_4" descr="Icon of a book indicating a story that will be told here"/>
          <p:cNvGrpSpPr/>
          <p:nvPr/>
        </p:nvGrpSpPr>
        <p:grpSpPr>
          <a:xfrm>
            <a:off x="8136518" y="296533"/>
            <a:ext cx="731534" cy="457197"/>
            <a:chOff x="1926350" y="995225"/>
            <a:chExt cx="428650" cy="356600"/>
          </a:xfrm>
        </p:grpSpPr>
        <p:sp>
          <p:nvSpPr>
            <p:cNvPr id="229" name="Google Shape;229;g73c87fc1ab_0_4"/>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g73c87fc1ab_0_4"/>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1" name="Google Shape;231;g73c87fc1ab_0_4"/>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g73c87fc1ab_0_4"/>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0"/>
          <p:cNvSpPr txBox="1">
            <a:spLocks noGrp="1"/>
          </p:cNvSpPr>
          <p:nvPr>
            <p:ph type="title"/>
          </p:nvPr>
        </p:nvSpPr>
        <p:spPr>
          <a:xfrm>
            <a:off x="652195" y="330850"/>
            <a:ext cx="7666413" cy="9144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en-US" dirty="0"/>
              <a:t>Boxes for </a:t>
            </a:r>
            <a:r>
              <a:rPr lang="en-US" dirty="0" err="1"/>
              <a:t>Katje</a:t>
            </a:r>
            <a:endParaRPr dirty="0"/>
          </a:p>
        </p:txBody>
      </p:sp>
      <p:sp>
        <p:nvSpPr>
          <p:cNvPr id="238" name="Google Shape;238;p2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13</a:t>
            </a:fld>
            <a:endParaRPr>
              <a:solidFill>
                <a:srgbClr val="00A5A6"/>
              </a:solidFill>
            </a:endParaRPr>
          </a:p>
        </p:txBody>
      </p:sp>
      <p:grpSp>
        <p:nvGrpSpPr>
          <p:cNvPr id="239" name="Google Shape;239;p20" descr="Icon of a book indicating a story that will be told here"/>
          <p:cNvGrpSpPr/>
          <p:nvPr/>
        </p:nvGrpSpPr>
        <p:grpSpPr>
          <a:xfrm>
            <a:off x="8136455" y="296542"/>
            <a:ext cx="731520" cy="457200"/>
            <a:chOff x="1926350" y="995225"/>
            <a:chExt cx="428650" cy="356600"/>
          </a:xfrm>
        </p:grpSpPr>
        <p:sp>
          <p:nvSpPr>
            <p:cNvPr id="240" name="Google Shape;240;p20"/>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1" name="Google Shape;241;p20"/>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p20"/>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20"/>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44" name="Google Shape;244;p20"/>
          <p:cNvPicPr preferRelativeResize="0"/>
          <p:nvPr/>
        </p:nvPicPr>
        <p:blipFill rotWithShape="1">
          <a:blip r:embed="rId3">
            <a:alphaModFix/>
          </a:blip>
          <a:srcRect/>
          <a:stretch/>
        </p:blipFill>
        <p:spPr>
          <a:xfrm>
            <a:off x="729333" y="1344075"/>
            <a:ext cx="3809242" cy="3468575"/>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245" name="Google Shape;245;p20"/>
          <p:cNvPicPr preferRelativeResize="0"/>
          <p:nvPr/>
        </p:nvPicPr>
        <p:blipFill rotWithShape="1">
          <a:blip r:embed="rId4">
            <a:alphaModFix/>
          </a:blip>
          <a:srcRect/>
          <a:stretch/>
        </p:blipFill>
        <p:spPr>
          <a:xfrm>
            <a:off x="4690975" y="1344084"/>
            <a:ext cx="3776640" cy="339394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2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14</a:t>
            </a:fld>
            <a:endParaRPr>
              <a:solidFill>
                <a:srgbClr val="00A5A6"/>
              </a:solidFill>
            </a:endParaRPr>
          </a:p>
        </p:txBody>
      </p:sp>
      <p:grpSp>
        <p:nvGrpSpPr>
          <p:cNvPr id="251" name="Google Shape;251;p21" descr="Icon of a book indicating a story that will be told here"/>
          <p:cNvGrpSpPr/>
          <p:nvPr/>
        </p:nvGrpSpPr>
        <p:grpSpPr>
          <a:xfrm>
            <a:off x="8136455" y="296542"/>
            <a:ext cx="731520" cy="457200"/>
            <a:chOff x="1926350" y="995225"/>
            <a:chExt cx="428650" cy="356600"/>
          </a:xfrm>
        </p:grpSpPr>
        <p:sp>
          <p:nvSpPr>
            <p:cNvPr id="252" name="Google Shape;252;p21"/>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3" name="Google Shape;253;p21"/>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4" name="Google Shape;254;p21"/>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5" name="Google Shape;255;p21"/>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56" name="Google Shape;256;p21"/>
          <p:cNvPicPr preferRelativeResize="0"/>
          <p:nvPr/>
        </p:nvPicPr>
        <p:blipFill rotWithShape="1">
          <a:blip r:embed="rId3">
            <a:alphaModFix/>
          </a:blip>
          <a:srcRect l="2258" t="1963" r="2449" b="1779"/>
          <a:stretch/>
        </p:blipFill>
        <p:spPr>
          <a:xfrm>
            <a:off x="733000" y="1105000"/>
            <a:ext cx="3647525" cy="3328151"/>
          </a:xfrm>
          <a:prstGeom prst="rect">
            <a:avLst/>
          </a:prstGeom>
          <a:noFill/>
          <a:ln>
            <a:noFill/>
          </a:ln>
        </p:spPr>
      </p:pic>
      <p:pic>
        <p:nvPicPr>
          <p:cNvPr id="257" name="Google Shape;257;p21"/>
          <p:cNvPicPr preferRelativeResize="0"/>
          <p:nvPr/>
        </p:nvPicPr>
        <p:blipFill rotWithShape="1">
          <a:blip r:embed="rId4">
            <a:alphaModFix/>
          </a:blip>
          <a:srcRect l="3484" t="1963" r="4066" b="1779"/>
          <a:stretch/>
        </p:blipFill>
        <p:spPr>
          <a:xfrm>
            <a:off x="4775175" y="1105000"/>
            <a:ext cx="3515076" cy="3328150"/>
          </a:xfrm>
          <a:prstGeom prst="rect">
            <a:avLst/>
          </a:prstGeom>
          <a:noFill/>
          <a:ln>
            <a:noFill/>
          </a:ln>
        </p:spPr>
      </p:pic>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g73c87fc1ab_0_24"/>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15</a:t>
            </a:fld>
            <a:endParaRPr>
              <a:solidFill>
                <a:srgbClr val="00A5A6"/>
              </a:solidFill>
            </a:endParaRPr>
          </a:p>
        </p:txBody>
      </p:sp>
      <p:grpSp>
        <p:nvGrpSpPr>
          <p:cNvPr id="263" name="Google Shape;263;g73c87fc1ab_0_24" descr="Icon of a book indicating a story that will be told here"/>
          <p:cNvGrpSpPr/>
          <p:nvPr/>
        </p:nvGrpSpPr>
        <p:grpSpPr>
          <a:xfrm>
            <a:off x="8136518" y="296533"/>
            <a:ext cx="731534" cy="457197"/>
            <a:chOff x="1926350" y="995225"/>
            <a:chExt cx="428650" cy="356600"/>
          </a:xfrm>
        </p:grpSpPr>
        <p:sp>
          <p:nvSpPr>
            <p:cNvPr id="264" name="Google Shape;264;g73c87fc1ab_0_24"/>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5" name="Google Shape;265;g73c87fc1ab_0_24"/>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g73c87fc1ab_0_24"/>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g73c87fc1ab_0_24"/>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68" name="Google Shape;268;g73c87fc1ab_0_24"/>
          <p:cNvPicPr preferRelativeResize="0"/>
          <p:nvPr/>
        </p:nvPicPr>
        <p:blipFill rotWithShape="1">
          <a:blip r:embed="rId3">
            <a:alphaModFix/>
          </a:blip>
          <a:srcRect/>
          <a:stretch/>
        </p:blipFill>
        <p:spPr>
          <a:xfrm>
            <a:off x="548825" y="1009225"/>
            <a:ext cx="3896899" cy="3536850"/>
          </a:xfrm>
          <a:prstGeom prst="rect">
            <a:avLst/>
          </a:prstGeom>
          <a:noFill/>
          <a:ln>
            <a:noFill/>
          </a:ln>
        </p:spPr>
      </p:pic>
      <p:pic>
        <p:nvPicPr>
          <p:cNvPr id="269" name="Google Shape;269;g73c87fc1ab_0_24"/>
          <p:cNvPicPr preferRelativeResize="0"/>
          <p:nvPr/>
        </p:nvPicPr>
        <p:blipFill rotWithShape="1">
          <a:blip r:embed="rId4">
            <a:alphaModFix/>
          </a:blip>
          <a:srcRect/>
          <a:stretch/>
        </p:blipFill>
        <p:spPr>
          <a:xfrm>
            <a:off x="4679975" y="1016750"/>
            <a:ext cx="3896900" cy="3521793"/>
          </a:xfrm>
          <a:prstGeom prst="rect">
            <a:avLst/>
          </a:prstGeom>
          <a:noFill/>
          <a:ln>
            <a:noFill/>
          </a:ln>
        </p:spPr>
      </p:pic>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g73c87fc1ab_0_35"/>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16</a:t>
            </a:fld>
            <a:endParaRPr>
              <a:solidFill>
                <a:srgbClr val="00A5A6"/>
              </a:solidFill>
            </a:endParaRPr>
          </a:p>
        </p:txBody>
      </p:sp>
      <p:grpSp>
        <p:nvGrpSpPr>
          <p:cNvPr id="275" name="Google Shape;275;g73c87fc1ab_0_35" descr="Icon of a book indicating a story that will be told here"/>
          <p:cNvGrpSpPr/>
          <p:nvPr/>
        </p:nvGrpSpPr>
        <p:grpSpPr>
          <a:xfrm>
            <a:off x="8136518" y="296533"/>
            <a:ext cx="731534" cy="457197"/>
            <a:chOff x="1926350" y="995225"/>
            <a:chExt cx="428650" cy="356600"/>
          </a:xfrm>
        </p:grpSpPr>
        <p:sp>
          <p:nvSpPr>
            <p:cNvPr id="276" name="Google Shape;276;g73c87fc1ab_0_35"/>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7" name="Google Shape;277;g73c87fc1ab_0_35"/>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8" name="Google Shape;278;g73c87fc1ab_0_35"/>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9" name="Google Shape;279;g73c87fc1ab_0_35"/>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80" name="Google Shape;280;g73c87fc1ab_0_35"/>
          <p:cNvPicPr preferRelativeResize="0"/>
          <p:nvPr/>
        </p:nvPicPr>
        <p:blipFill rotWithShape="1">
          <a:blip r:embed="rId3">
            <a:alphaModFix/>
          </a:blip>
          <a:srcRect/>
          <a:stretch/>
        </p:blipFill>
        <p:spPr>
          <a:xfrm>
            <a:off x="404125" y="933975"/>
            <a:ext cx="4054149" cy="3664975"/>
          </a:xfrm>
          <a:prstGeom prst="rect">
            <a:avLst/>
          </a:prstGeom>
          <a:noFill/>
          <a:ln>
            <a:noFill/>
          </a:ln>
        </p:spPr>
      </p:pic>
      <p:pic>
        <p:nvPicPr>
          <p:cNvPr id="281" name="Google Shape;281;g73c87fc1ab_0_35"/>
          <p:cNvPicPr preferRelativeResize="0"/>
          <p:nvPr/>
        </p:nvPicPr>
        <p:blipFill rotWithShape="1">
          <a:blip r:embed="rId4">
            <a:alphaModFix/>
          </a:blip>
          <a:srcRect/>
          <a:stretch/>
        </p:blipFill>
        <p:spPr>
          <a:xfrm>
            <a:off x="4578604" y="933975"/>
            <a:ext cx="4070972" cy="3664975"/>
          </a:xfrm>
          <a:prstGeom prst="rect">
            <a:avLst/>
          </a:prstGeom>
          <a:noFill/>
          <a:ln>
            <a:noFill/>
          </a:ln>
        </p:spPr>
      </p:pic>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g73c87fc1ab_0_46"/>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17</a:t>
            </a:fld>
            <a:endParaRPr>
              <a:solidFill>
                <a:srgbClr val="00A5A6"/>
              </a:solidFill>
            </a:endParaRPr>
          </a:p>
        </p:txBody>
      </p:sp>
      <p:grpSp>
        <p:nvGrpSpPr>
          <p:cNvPr id="287" name="Google Shape;287;g73c87fc1ab_0_46" descr="Icon of a book indicating a story that will be told here"/>
          <p:cNvGrpSpPr/>
          <p:nvPr/>
        </p:nvGrpSpPr>
        <p:grpSpPr>
          <a:xfrm>
            <a:off x="8136518" y="296533"/>
            <a:ext cx="731534" cy="457197"/>
            <a:chOff x="1926350" y="995225"/>
            <a:chExt cx="428650" cy="356600"/>
          </a:xfrm>
        </p:grpSpPr>
        <p:sp>
          <p:nvSpPr>
            <p:cNvPr id="288" name="Google Shape;288;g73c87fc1ab_0_46"/>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9" name="Google Shape;289;g73c87fc1ab_0_46"/>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0" name="Google Shape;290;g73c87fc1ab_0_46"/>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1" name="Google Shape;291;g73c87fc1ab_0_46"/>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92" name="Google Shape;292;g73c87fc1ab_0_46"/>
          <p:cNvPicPr preferRelativeResize="0"/>
          <p:nvPr/>
        </p:nvPicPr>
        <p:blipFill rotWithShape="1">
          <a:blip r:embed="rId3">
            <a:alphaModFix/>
          </a:blip>
          <a:srcRect/>
          <a:stretch/>
        </p:blipFill>
        <p:spPr>
          <a:xfrm>
            <a:off x="499875" y="941875"/>
            <a:ext cx="4057401" cy="3657076"/>
          </a:xfrm>
          <a:prstGeom prst="rect">
            <a:avLst/>
          </a:prstGeom>
          <a:noFill/>
          <a:ln>
            <a:noFill/>
          </a:ln>
        </p:spPr>
      </p:pic>
      <p:pic>
        <p:nvPicPr>
          <p:cNvPr id="293" name="Google Shape;293;g73c87fc1ab_0_46"/>
          <p:cNvPicPr preferRelativeResize="0"/>
          <p:nvPr/>
        </p:nvPicPr>
        <p:blipFill rotWithShape="1">
          <a:blip r:embed="rId4">
            <a:alphaModFix/>
          </a:blip>
          <a:srcRect/>
          <a:stretch/>
        </p:blipFill>
        <p:spPr>
          <a:xfrm>
            <a:off x="4675675" y="942413"/>
            <a:ext cx="4057401" cy="3656012"/>
          </a:xfrm>
          <a:prstGeom prst="rect">
            <a:avLst/>
          </a:prstGeom>
          <a:noFill/>
          <a:ln>
            <a:noFill/>
          </a:ln>
        </p:spPr>
      </p:pic>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73c87fc1ab_0_6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18</a:t>
            </a:fld>
            <a:endParaRPr>
              <a:solidFill>
                <a:srgbClr val="00A5A6"/>
              </a:solidFill>
            </a:endParaRPr>
          </a:p>
        </p:txBody>
      </p:sp>
      <p:grpSp>
        <p:nvGrpSpPr>
          <p:cNvPr id="299" name="Google Shape;299;g73c87fc1ab_0_61" descr="Icon of a book indicating a story that will be told here"/>
          <p:cNvGrpSpPr/>
          <p:nvPr/>
        </p:nvGrpSpPr>
        <p:grpSpPr>
          <a:xfrm>
            <a:off x="8136518" y="296533"/>
            <a:ext cx="731534" cy="457197"/>
            <a:chOff x="1926350" y="995225"/>
            <a:chExt cx="428650" cy="356600"/>
          </a:xfrm>
        </p:grpSpPr>
        <p:sp>
          <p:nvSpPr>
            <p:cNvPr id="300" name="Google Shape;300;g73c87fc1ab_0_61"/>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1" name="Google Shape;301;g73c87fc1ab_0_61"/>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2" name="Google Shape;302;g73c87fc1ab_0_61"/>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3" name="Google Shape;303;g73c87fc1ab_0_61"/>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304" name="Google Shape;304;g73c87fc1ab_0_61"/>
          <p:cNvPicPr preferRelativeResize="0"/>
          <p:nvPr/>
        </p:nvPicPr>
        <p:blipFill rotWithShape="1">
          <a:blip r:embed="rId3">
            <a:alphaModFix/>
          </a:blip>
          <a:srcRect/>
          <a:stretch/>
        </p:blipFill>
        <p:spPr>
          <a:xfrm>
            <a:off x="5274525" y="973450"/>
            <a:ext cx="2601404" cy="3468551"/>
          </a:xfrm>
          <a:prstGeom prst="rect">
            <a:avLst/>
          </a:prstGeom>
          <a:noFill/>
          <a:ln>
            <a:noFill/>
          </a:ln>
        </p:spPr>
      </p:pic>
      <p:pic>
        <p:nvPicPr>
          <p:cNvPr id="305" name="Google Shape;305;g73c87fc1ab_0_61"/>
          <p:cNvPicPr preferRelativeResize="0"/>
          <p:nvPr/>
        </p:nvPicPr>
        <p:blipFill rotWithShape="1">
          <a:blip r:embed="rId4">
            <a:alphaModFix/>
          </a:blip>
          <a:srcRect/>
          <a:stretch/>
        </p:blipFill>
        <p:spPr>
          <a:xfrm>
            <a:off x="733000" y="973450"/>
            <a:ext cx="3861997" cy="3468550"/>
          </a:xfrm>
          <a:prstGeom prst="rect">
            <a:avLst/>
          </a:prstGeom>
          <a:noFill/>
          <a:ln>
            <a:noFill/>
          </a:ln>
        </p:spPr>
      </p:pic>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16"/>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Discussion</a:t>
            </a:r>
            <a:endParaRPr dirty="0"/>
          </a:p>
        </p:txBody>
      </p:sp>
      <p:pic>
        <p:nvPicPr>
          <p:cNvPr id="312" name="Google Shape;312;p16" descr="Stick figures of two kids running the icon for discussion throughout the presentation"/>
          <p:cNvPicPr preferRelativeResize="0">
            <a:picLocks noGrp="1" noChangeAspect="1"/>
          </p:cNvPicPr>
          <p:nvPr>
            <p:ph type="body" idx="1"/>
          </p:nvPr>
        </p:nvPicPr>
        <p:blipFill rotWithShape="1">
          <a:blip r:embed="rId3">
            <a:alphaModFix/>
          </a:blip>
          <a:srcRect/>
          <a:stretch/>
        </p:blipFill>
        <p:spPr>
          <a:xfrm>
            <a:off x="5581559" y="1793214"/>
            <a:ext cx="2743200" cy="2570295"/>
          </a:xfrm>
          <a:prstGeom prst="rect">
            <a:avLst/>
          </a:prstGeom>
          <a:noFill/>
          <a:ln>
            <a:noFill/>
          </a:ln>
        </p:spPr>
      </p:pic>
      <p:sp>
        <p:nvSpPr>
          <p:cNvPr id="311" name="Google Shape;311;p16"/>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19</a:t>
            </a:fld>
            <a:endParaRPr sz="900">
              <a:solidFill>
                <a:srgbClr val="00A5A6"/>
              </a:solidFill>
            </a:endParaRPr>
          </a:p>
        </p:txBody>
      </p:sp>
      <p:sp>
        <p:nvSpPr>
          <p:cNvPr id="5" name="Google Shape;218;p14">
            <a:extLst>
              <a:ext uri="{FF2B5EF4-FFF2-40B4-BE49-F238E27FC236}">
                <a16:creationId xmlns:a16="http://schemas.microsoft.com/office/drawing/2014/main" id="{876C7E38-43C3-4ED5-BCE1-86F9E84DC470}"/>
              </a:ext>
            </a:extLst>
          </p:cNvPr>
          <p:cNvSpPr txBox="1">
            <a:spLocks/>
          </p:cNvSpPr>
          <p:nvPr/>
        </p:nvSpPr>
        <p:spPr>
          <a:xfrm>
            <a:off x="877463" y="530359"/>
            <a:ext cx="3751098" cy="4102363"/>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rgbClr val="00A5A6"/>
              </a:buClr>
              <a:buSzPts val="1800"/>
              <a:buFont typeface="Noto Sans Symbols"/>
              <a:buChar char="▪"/>
              <a:defRPr sz="2400" b="1" i="0" u="none" strike="noStrike" cap="none">
                <a:solidFill>
                  <a:srgbClr val="00A5A6"/>
                </a:solidFill>
                <a:latin typeface="Arial"/>
                <a:ea typeface="Arial"/>
                <a:cs typeface="Arial"/>
                <a:sym typeface="Arial"/>
              </a:defRPr>
            </a:lvl1pPr>
            <a:lvl2pPr marL="914400" marR="0" lvl="1" indent="-355600" algn="l" rtl="0">
              <a:lnSpc>
                <a:spcPct val="100000"/>
              </a:lnSpc>
              <a:spcBef>
                <a:spcPts val="0"/>
              </a:spcBef>
              <a:spcAft>
                <a:spcPts val="0"/>
              </a:spcAft>
              <a:buClr>
                <a:srgbClr val="00A5A6"/>
              </a:buClr>
              <a:buSzPts val="2000"/>
              <a:buFont typeface="Arial"/>
              <a:buChar char="•"/>
              <a:defRPr sz="2000" b="1" i="0" u="none" strike="noStrike" cap="none">
                <a:solidFill>
                  <a:srgbClr val="00A5A6"/>
                </a:solidFill>
                <a:latin typeface="Arial"/>
                <a:ea typeface="Arial"/>
                <a:cs typeface="Arial"/>
                <a:sym typeface="Arial"/>
              </a:defRPr>
            </a:lvl2pPr>
            <a:lvl3pPr marL="1371600" marR="0" lvl="2"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3pPr>
            <a:lvl4pPr marL="1828800" marR="0" lvl="3"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4pPr>
            <a:lvl5pPr marL="2286000" marR="0" lvl="4"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indent="0">
              <a:spcBef>
                <a:spcPts val="600"/>
              </a:spcBef>
              <a:buSzPts val="2400"/>
              <a:buFont typeface="Noto Sans Symbols"/>
              <a:buNone/>
            </a:pPr>
            <a:endParaRPr lang="en-US" sz="2800" dirty="0"/>
          </a:p>
          <a:p>
            <a:pPr marL="0" indent="0">
              <a:spcBef>
                <a:spcPts val="600"/>
              </a:spcBef>
              <a:buSzPts val="2400"/>
              <a:buFont typeface="Noto Sans Symbols"/>
              <a:buNone/>
            </a:pPr>
            <a:r>
              <a:rPr lang="en-US" sz="2800" dirty="0"/>
              <a:t>What does the story of </a:t>
            </a:r>
            <a:r>
              <a:rPr lang="en-US" sz="2800" dirty="0" err="1"/>
              <a:t>Katje</a:t>
            </a:r>
            <a:r>
              <a:rPr lang="en-US" sz="2800" dirty="0"/>
              <a:t> mean to you?</a:t>
            </a:r>
            <a:br>
              <a:rPr lang="en-US" dirty="0"/>
            </a:br>
            <a:endParaRPr lang="en-US" dirty="0"/>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4261096566"/>
              </p:ext>
            </p:extLst>
          </p:nvPr>
        </p:nvGraphicFramePr>
        <p:xfrm>
          <a:off x="365760" y="1371598"/>
          <a:ext cx="8412480" cy="3248892"/>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812223">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Make a Class Roll with a  list of class members for keeping track of attendance.</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812223">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Class Rules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The Class Rules chart should be simple and written in big letters. Post the chart so the youth can see it.</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812223">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You can hold up the talking stick instead of passing around if the group is too large. Use the talking stick when students want to say something.</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r h="812223">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Don't forget to fill out the notes and reflections section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26927212"/>
                  </a:ext>
                </a:extLst>
              </a:tr>
            </a:tbl>
          </a:graphicData>
        </a:graphic>
      </p:graphicFrame>
    </p:spTree>
    <p:extLst>
      <p:ext uri="{BB962C8B-B14F-4D97-AF65-F5344CB8AC3E}">
        <p14:creationId xmlns:p14="http://schemas.microsoft.com/office/powerpoint/2010/main" val="28137825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22"/>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Conclusion </a:t>
            </a:r>
            <a:endParaRPr dirty="0"/>
          </a:p>
        </p:txBody>
      </p:sp>
      <p:sp>
        <p:nvSpPr>
          <p:cNvPr id="318" name="Google Shape;318;p22"/>
          <p:cNvSpPr txBox="1">
            <a:spLocks noGrp="1"/>
          </p:cNvSpPr>
          <p:nvPr>
            <p:ph type="body" idx="1"/>
          </p:nvPr>
        </p:nvSpPr>
        <p:spPr>
          <a:xfrm>
            <a:off x="732998" y="691376"/>
            <a:ext cx="5313240" cy="3941224"/>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600"/>
              </a:spcBef>
              <a:spcAft>
                <a:spcPts val="0"/>
              </a:spcAft>
              <a:buSzPts val="2400"/>
              <a:buNone/>
            </a:pPr>
            <a:r>
              <a:rPr lang="en-US" dirty="0"/>
              <a:t>People want to live in freedom and safety. Next time we will learn more about: </a:t>
            </a:r>
            <a:endParaRPr dirty="0"/>
          </a:p>
          <a:p>
            <a:pPr marL="457200" lvl="0" indent="-342900" algn="l" rtl="0">
              <a:lnSpc>
                <a:spcPct val="100000"/>
              </a:lnSpc>
              <a:spcBef>
                <a:spcPts val="600"/>
              </a:spcBef>
              <a:spcAft>
                <a:spcPts val="0"/>
              </a:spcAft>
              <a:buSzPts val="1800"/>
              <a:buChar char="▪"/>
            </a:pPr>
            <a:r>
              <a:rPr lang="en-US" dirty="0"/>
              <a:t>Human Rights</a:t>
            </a:r>
            <a:endParaRPr dirty="0"/>
          </a:p>
          <a:p>
            <a:pPr marL="457200" lvl="0" indent="-342900" algn="l" rtl="0">
              <a:lnSpc>
                <a:spcPct val="100000"/>
              </a:lnSpc>
              <a:spcBef>
                <a:spcPts val="0"/>
              </a:spcBef>
              <a:spcAft>
                <a:spcPts val="0"/>
              </a:spcAft>
              <a:buSzPts val="1800"/>
              <a:buChar char="▪"/>
            </a:pPr>
            <a:r>
              <a:rPr lang="en-US" dirty="0"/>
              <a:t>What world leaders did to try and make sure everyone can live in freedom and safety</a:t>
            </a:r>
            <a:endParaRPr dirty="0"/>
          </a:p>
        </p:txBody>
      </p:sp>
      <p:pic>
        <p:nvPicPr>
          <p:cNvPr id="319" name="Google Shape;319;p22" descr="Four stick children holding stars"/>
          <p:cNvPicPr preferRelativeResize="0">
            <a:picLocks noGrp="1"/>
          </p:cNvPicPr>
          <p:nvPr>
            <p:ph type="body" idx="2"/>
          </p:nvPr>
        </p:nvPicPr>
        <p:blipFill rotWithShape="1">
          <a:blip r:embed="rId3">
            <a:alphaModFix/>
          </a:blip>
          <a:srcRect/>
          <a:stretch/>
        </p:blipFill>
        <p:spPr>
          <a:xfrm>
            <a:off x="7536622" y="244477"/>
            <a:ext cx="1268700" cy="1014900"/>
          </a:xfrm>
          <a:prstGeom prst="rect">
            <a:avLst/>
          </a:prstGeom>
          <a:noFill/>
          <a:ln>
            <a:noFill/>
          </a:ln>
        </p:spPr>
      </p:pic>
      <p:sp>
        <p:nvSpPr>
          <p:cNvPr id="320" name="Google Shape;320;p22"/>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20</a:t>
            </a:fld>
            <a:endParaRPr sz="900">
              <a:solidFill>
                <a:srgbClr val="00A5A6"/>
              </a:solidFill>
            </a:endParaRPr>
          </a:p>
        </p:txBody>
      </p:sp>
      <p:pic>
        <p:nvPicPr>
          <p:cNvPr id="321" name="Google Shape;321;p22"/>
          <p:cNvPicPr preferRelativeResize="0">
            <a:picLocks noChangeAspect="1"/>
          </p:cNvPicPr>
          <p:nvPr/>
        </p:nvPicPr>
        <p:blipFill rotWithShape="1">
          <a:blip r:embed="rId4"/>
          <a:srcRect/>
          <a:stretch/>
        </p:blipFill>
        <p:spPr>
          <a:xfrm>
            <a:off x="6799372" y="3516839"/>
            <a:ext cx="1371600" cy="1176983"/>
          </a:xfrm>
          <a:prstGeom prst="rect">
            <a:avLst/>
          </a:prstGeom>
          <a:noFill/>
          <a:ln>
            <a:noFill/>
          </a:ln>
        </p:spPr>
      </p:pic>
      <p:pic>
        <p:nvPicPr>
          <p:cNvPr id="7" name="Google Shape;204;p10">
            <a:extLst>
              <a:ext uri="{FF2B5EF4-FFF2-40B4-BE49-F238E27FC236}">
                <a16:creationId xmlns:a16="http://schemas.microsoft.com/office/drawing/2014/main" id="{A9C1B163-970E-48DA-A47B-6336BCF7F2CE}"/>
              </a:ext>
            </a:extLst>
          </p:cNvPr>
          <p:cNvPicPr preferRelativeResize="0">
            <a:picLocks noChangeAspect="1"/>
          </p:cNvPicPr>
          <p:nvPr/>
        </p:nvPicPr>
        <p:blipFill rotWithShape="1">
          <a:blip r:embed="rId5">
            <a:alphaModFix/>
          </a:blip>
          <a:srcRect/>
          <a:stretch/>
        </p:blipFill>
        <p:spPr>
          <a:xfrm>
            <a:off x="6355315" y="1959857"/>
            <a:ext cx="2259713" cy="137160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g7fb12a500b_1_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endParaRPr dirty="0"/>
          </a:p>
          <a:p>
            <a:pPr marL="0" lvl="0" indent="0" algn="l" rtl="0">
              <a:lnSpc>
                <a:spcPct val="100000"/>
              </a:lnSpc>
              <a:spcBef>
                <a:spcPts val="0"/>
              </a:spcBef>
              <a:spcAft>
                <a:spcPts val="0"/>
              </a:spcAft>
              <a:buSzPts val="3600"/>
              <a:buNone/>
            </a:pPr>
            <a:endParaRPr dirty="0"/>
          </a:p>
          <a:p>
            <a:pPr marL="0" lvl="0" indent="0" algn="l" rtl="0">
              <a:lnSpc>
                <a:spcPct val="100000"/>
              </a:lnSpc>
              <a:spcBef>
                <a:spcPts val="0"/>
              </a:spcBef>
              <a:spcAft>
                <a:spcPts val="0"/>
              </a:spcAft>
              <a:buSzPts val="3600"/>
              <a:buNone/>
            </a:pPr>
            <a:endParaRPr dirty="0"/>
          </a:p>
          <a:p>
            <a:pPr marL="0" lvl="0" indent="0" algn="l" rtl="0">
              <a:lnSpc>
                <a:spcPct val="100000"/>
              </a:lnSpc>
              <a:spcBef>
                <a:spcPts val="0"/>
              </a:spcBef>
              <a:spcAft>
                <a:spcPts val="0"/>
              </a:spcAft>
              <a:buSzPts val="3600"/>
              <a:buNone/>
            </a:pPr>
            <a:r>
              <a:rPr lang="en-US" dirty="0"/>
              <a:t>Don’t forget today’s message:</a:t>
            </a:r>
            <a:endParaRPr dirty="0"/>
          </a:p>
        </p:txBody>
      </p:sp>
      <p:sp>
        <p:nvSpPr>
          <p:cNvPr id="327" name="Google Shape;327;g7fb12a500b_1_0"/>
          <p:cNvSpPr txBox="1">
            <a:spLocks noGrp="1"/>
          </p:cNvSpPr>
          <p:nvPr>
            <p:ph type="body" idx="1"/>
          </p:nvPr>
        </p:nvSpPr>
        <p:spPr>
          <a:xfrm>
            <a:off x="732997" y="1451011"/>
            <a:ext cx="6981310" cy="3613705"/>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600"/>
              </a:spcBef>
              <a:spcAft>
                <a:spcPts val="0"/>
              </a:spcAft>
              <a:buSzPts val="1800"/>
              <a:buNone/>
            </a:pPr>
            <a:r>
              <a:rPr lang="en-US" sz="2800" i="1" dirty="0"/>
              <a:t>The little things that we do for each other can make a big difference in making us feel happy and safe because we know somebody cares.</a:t>
            </a:r>
            <a:endParaRPr sz="2800" i="1" dirty="0"/>
          </a:p>
          <a:p>
            <a:pPr marL="0" lvl="0" indent="0" algn="l" rtl="0">
              <a:lnSpc>
                <a:spcPct val="100000"/>
              </a:lnSpc>
              <a:spcBef>
                <a:spcPts val="600"/>
              </a:spcBef>
              <a:spcAft>
                <a:spcPts val="0"/>
              </a:spcAft>
              <a:buSzPts val="1800"/>
              <a:buNone/>
            </a:pPr>
            <a:endParaRPr dirty="0"/>
          </a:p>
        </p:txBody>
      </p:sp>
      <p:pic>
        <p:nvPicPr>
          <p:cNvPr id="329" name="Google Shape;329;g7fb12a500b_1_0" descr="Four stick children holding stars"/>
          <p:cNvPicPr preferRelativeResize="0">
            <a:picLocks noGrp="1"/>
          </p:cNvPicPr>
          <p:nvPr>
            <p:ph type="body" idx="2"/>
          </p:nvPr>
        </p:nvPicPr>
        <p:blipFill rotWithShape="1">
          <a:blip r:embed="rId3">
            <a:alphaModFix/>
          </a:blip>
          <a:srcRect/>
          <a:stretch/>
        </p:blipFill>
        <p:spPr>
          <a:xfrm>
            <a:off x="7536622" y="244477"/>
            <a:ext cx="1268700" cy="1014900"/>
          </a:xfrm>
          <a:prstGeom prst="rect">
            <a:avLst/>
          </a:prstGeom>
          <a:noFill/>
          <a:ln>
            <a:noFill/>
          </a:ln>
        </p:spPr>
      </p:pic>
      <p:sp>
        <p:nvSpPr>
          <p:cNvPr id="328" name="Google Shape;328;g7fb12a500b_1_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21</a:t>
            </a:fld>
            <a:endParaRPr sz="900">
              <a:solidFill>
                <a:srgbClr val="00A5A6"/>
              </a:solidFill>
            </a:endParaRPr>
          </a:p>
        </p:txBody>
      </p:sp>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23"/>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Challenge</a:t>
            </a:r>
            <a:endParaRPr/>
          </a:p>
        </p:txBody>
      </p:sp>
      <p:sp>
        <p:nvSpPr>
          <p:cNvPr id="335" name="Google Shape;335;p23"/>
          <p:cNvSpPr txBox="1">
            <a:spLocks noGrp="1"/>
          </p:cNvSpPr>
          <p:nvPr>
            <p:ph type="body" idx="1"/>
          </p:nvPr>
        </p:nvSpPr>
        <p:spPr>
          <a:prstGeom prst="rect">
            <a:avLst/>
          </a:prstGeom>
          <a:noFill/>
          <a:ln>
            <a:noFill/>
          </a:ln>
        </p:spPr>
        <p:txBody>
          <a:bodyPr spcFirstLastPara="1" wrap="square" lIns="91425" tIns="91425" rIns="91425" bIns="91425" anchor="t" anchorCtr="0">
            <a:normAutofit/>
          </a:bodyPr>
          <a:lstStyle/>
          <a:p>
            <a:pPr marL="457200" lvl="0" indent="-342900" algn="l" rtl="0">
              <a:lnSpc>
                <a:spcPct val="90000"/>
              </a:lnSpc>
              <a:spcBef>
                <a:spcPts val="600"/>
              </a:spcBef>
              <a:spcAft>
                <a:spcPts val="0"/>
              </a:spcAft>
              <a:buSzPts val="1800"/>
              <a:buChar char="▪"/>
            </a:pPr>
            <a:r>
              <a:rPr lang="en-US" b="1" dirty="0"/>
              <a:t>T</a:t>
            </a:r>
            <a:r>
              <a:rPr lang="en-US" dirty="0"/>
              <a:t>ell your family and friends about </a:t>
            </a:r>
            <a:r>
              <a:rPr lang="en-US" dirty="0" err="1"/>
              <a:t>Katje’s</a:t>
            </a:r>
            <a:r>
              <a:rPr lang="en-US" dirty="0"/>
              <a:t> box in Holland.</a:t>
            </a:r>
            <a:endParaRPr dirty="0"/>
          </a:p>
          <a:p>
            <a:pPr marL="0" lvl="0" indent="0" algn="l" rtl="0">
              <a:lnSpc>
                <a:spcPct val="90000"/>
              </a:lnSpc>
              <a:spcBef>
                <a:spcPts val="600"/>
              </a:spcBef>
              <a:spcAft>
                <a:spcPts val="0"/>
              </a:spcAft>
              <a:buSzPts val="2400"/>
              <a:buNone/>
            </a:pPr>
            <a:endParaRPr dirty="0"/>
          </a:p>
          <a:p>
            <a:pPr marL="457200" lvl="0" indent="-342900" algn="l" rtl="0">
              <a:lnSpc>
                <a:spcPct val="90000"/>
              </a:lnSpc>
              <a:spcBef>
                <a:spcPts val="600"/>
              </a:spcBef>
              <a:spcAft>
                <a:spcPts val="0"/>
              </a:spcAft>
              <a:buSzPts val="1800"/>
              <a:buChar char="▪"/>
            </a:pPr>
            <a:r>
              <a:rPr lang="en-US" dirty="0"/>
              <a:t>Think of one small thing you could do for someone you know. Then do it!</a:t>
            </a:r>
            <a:endParaRPr dirty="0"/>
          </a:p>
        </p:txBody>
      </p:sp>
      <p:pic>
        <p:nvPicPr>
          <p:cNvPr id="336" name="Google Shape;336;p23" descr="A stick person climbing towards the top of a mountain with a flag on top"/>
          <p:cNvPicPr preferRelativeResize="0">
            <a:picLocks noGrp="1"/>
          </p:cNvPicPr>
          <p:nvPr>
            <p:ph type="body" idx="2"/>
          </p:nvPr>
        </p:nvPicPr>
        <p:blipFill rotWithShape="1">
          <a:blip r:embed="rId3">
            <a:alphaModFix/>
          </a:blip>
          <a:srcRect/>
          <a:stretch/>
        </p:blipFill>
        <p:spPr>
          <a:xfrm>
            <a:off x="7577445" y="234978"/>
            <a:ext cx="1271100" cy="909900"/>
          </a:xfrm>
          <a:prstGeom prst="rect">
            <a:avLst/>
          </a:prstGeom>
          <a:noFill/>
          <a:ln>
            <a:noFill/>
          </a:ln>
        </p:spPr>
      </p:pic>
      <p:sp>
        <p:nvSpPr>
          <p:cNvPr id="337" name="Google Shape;337;p23"/>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22</a:t>
            </a:fld>
            <a:endParaRPr sz="900">
              <a:solidFill>
                <a:srgbClr val="00A5A6"/>
              </a:solidFill>
            </a:endParaRPr>
          </a:p>
        </p:txBody>
      </p:sp>
      <p:pic>
        <p:nvPicPr>
          <p:cNvPr id="338" name="Google Shape;338;p23"/>
          <p:cNvPicPr preferRelativeResize="0"/>
          <p:nvPr/>
        </p:nvPicPr>
        <p:blipFill>
          <a:blip r:embed="rId4">
            <a:alphaModFix/>
          </a:blip>
          <a:stretch>
            <a:fillRect/>
          </a:stretch>
        </p:blipFill>
        <p:spPr>
          <a:xfrm>
            <a:off x="5164963" y="1381396"/>
            <a:ext cx="2972351" cy="3393942"/>
          </a:xfrm>
          <a:prstGeom prst="rect">
            <a:avLst/>
          </a:prstGeom>
          <a:noFill/>
          <a:ln>
            <a:noFill/>
          </a:ln>
        </p:spPr>
      </p:pic>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dk1"/>
        </a:solidFill>
        <a:effectLst/>
      </p:bgPr>
    </p:bg>
    <p:spTree>
      <p:nvGrpSpPr>
        <p:cNvPr id="1" name="Shape 352"/>
        <p:cNvGrpSpPr/>
        <p:nvPr/>
      </p:nvGrpSpPr>
      <p:grpSpPr>
        <a:xfrm>
          <a:off x="0" y="0"/>
          <a:ext cx="0" cy="0"/>
          <a:chOff x="0" y="0"/>
          <a:chExt cx="0" cy="0"/>
        </a:xfrm>
      </p:grpSpPr>
      <p:sp>
        <p:nvSpPr>
          <p:cNvPr id="354" name="Google Shape;354;p27"/>
          <p:cNvSpPr txBox="1">
            <a:spLocks noGrp="1"/>
          </p:cNvSpPr>
          <p:nvPr>
            <p:ph type="sldNum" idx="4294967295"/>
          </p:nvPr>
        </p:nvSpPr>
        <p:spPr>
          <a:xfrm>
            <a:off x="0" y="4602163"/>
            <a:ext cx="549275" cy="3937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300"/>
              <a:buNone/>
            </a:pPr>
            <a:fld id="{00000000-1234-1234-1234-123412341234}" type="slidenum">
              <a:rPr lang="en-US"/>
              <a:t>23</a:t>
            </a:fld>
            <a:endParaRPr/>
          </a:p>
        </p:txBody>
      </p:sp>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24</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577314444"/>
              </p:ext>
            </p:extLst>
          </p:nvPr>
        </p:nvGraphicFramePr>
        <p:xfrm>
          <a:off x="869148" y="1587964"/>
          <a:ext cx="7772400" cy="3351804"/>
        </p:xfrm>
        <a:graphic>
          <a:graphicData uri="http://schemas.openxmlformats.org/drawingml/2006/table">
            <a:tbl>
              <a:tblPr firstRow="1" bandRow="1">
                <a:tableStyleId>{2D5ABB26-0587-4C30-8999-92F81FD0307C}</a:tableStyleId>
              </a:tblPr>
              <a:tblGrid>
                <a:gridCol w="548640">
                  <a:extLst>
                    <a:ext uri="{9D8B030D-6E8A-4147-A177-3AD203B41FA5}">
                      <a16:colId xmlns:a16="http://schemas.microsoft.com/office/drawing/2014/main" val="2627769037"/>
                    </a:ext>
                  </a:extLst>
                </a:gridCol>
                <a:gridCol w="7223760">
                  <a:extLst>
                    <a:ext uri="{9D8B030D-6E8A-4147-A177-3AD203B41FA5}">
                      <a16:colId xmlns:a16="http://schemas.microsoft.com/office/drawing/2014/main" val="1329378423"/>
                    </a:ext>
                  </a:extLst>
                </a:gridCol>
              </a:tblGrid>
              <a:tr h="517164">
                <a:tc>
                  <a:txBody>
                    <a:bodyPr/>
                    <a:lstStyle/>
                    <a:p>
                      <a:pPr algn="ctr"/>
                      <a:r>
                        <a:rPr lang="en-US" sz="1800" dirty="0"/>
                        <a:t>1</a:t>
                      </a:r>
                    </a:p>
                  </a:txBody>
                  <a:tcPr/>
                </a:tc>
                <a:tc>
                  <a:txBody>
                    <a:bodyPr/>
                    <a:lstStyle/>
                    <a:p>
                      <a:r>
                        <a:rPr lang="en-US" sz="1800" i="1" u="none" strike="noStrike" cap="none" dirty="0">
                          <a:effectLst/>
                          <a:sym typeface="Arial"/>
                        </a:rPr>
                        <a:t>Visit the United Nations Geneva Office on Human Rights Education website to download and print lesson resources </a:t>
                      </a:r>
                      <a:r>
                        <a:rPr lang="en-US" sz="1800" u="none" strike="noStrike" cap="none" dirty="0">
                          <a:effectLst/>
                          <a:sym typeface="Arial"/>
                        </a:rPr>
                        <a:t>at </a:t>
                      </a:r>
                      <a:r>
                        <a:rPr lang="en-US" sz="1800" u="sng" strike="noStrike" cap="none" dirty="0">
                          <a:effectLst/>
                          <a:sym typeface="Arial"/>
                          <a:hlinkClick r:id="rId4"/>
                        </a:rPr>
                        <a:t>www.go-hre.org</a:t>
                      </a:r>
                      <a:r>
                        <a:rPr lang="en-US" sz="1800" u="none" strike="noStrike" cap="none" dirty="0">
                          <a:effectLst/>
                          <a:sym typeface="Arial"/>
                        </a:rPr>
                        <a:t> </a:t>
                      </a:r>
                      <a:endParaRPr lang="en-US" sz="18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17164">
                <a:tc>
                  <a:txBody>
                    <a:bodyPr/>
                    <a:lstStyle/>
                    <a:p>
                      <a:pPr algn="ctr"/>
                      <a:r>
                        <a:rPr lang="en-US" sz="1800" dirty="0"/>
                        <a:t>2</a:t>
                      </a:r>
                    </a:p>
                  </a:txBody>
                  <a:tcPr/>
                </a:tc>
                <a:tc>
                  <a:txBody>
                    <a:bodyPr/>
                    <a:lstStyle/>
                    <a:p>
                      <a:r>
                        <a:rPr lang="en-US" sz="1800" dirty="0"/>
                        <a:t>United Nations Universal Declaration of Human Rights. </a:t>
                      </a:r>
                      <a:r>
                        <a:rPr lang="en-US" sz="1800" dirty="0">
                          <a:hlinkClick r:id="rId5"/>
                        </a:rPr>
                        <a:t>https://www.un.org/en/universal-declaration-human-rights/</a:t>
                      </a:r>
                      <a:endParaRPr lang="en-US" sz="1800" dirty="0"/>
                    </a:p>
                  </a:txBody>
                  <a:tcPr/>
                </a:tc>
                <a:extLst>
                  <a:ext uri="{0D108BD9-81ED-4DB2-BD59-A6C34878D82A}">
                    <a16:rowId xmlns:a16="http://schemas.microsoft.com/office/drawing/2014/main" val="2406759190"/>
                  </a:ext>
                </a:extLst>
              </a:tr>
              <a:tr h="517164">
                <a:tc>
                  <a:txBody>
                    <a:bodyPr/>
                    <a:lstStyle/>
                    <a:p>
                      <a:pPr algn="ctr"/>
                      <a:r>
                        <a:rPr lang="en-US" sz="1800" dirty="0"/>
                        <a:t>3</a:t>
                      </a:r>
                    </a:p>
                  </a:txBody>
                  <a:tcPr/>
                </a:tc>
                <a:tc>
                  <a:txBody>
                    <a:bodyPr/>
                    <a:lstStyle/>
                    <a:p>
                      <a:r>
                        <a:rPr lang="en-US" sz="1800" dirty="0"/>
                        <a:t>United Nations Convention on the Rights of the Child. </a:t>
                      </a:r>
                      <a:r>
                        <a:rPr lang="en-US" sz="1800" dirty="0">
                          <a:hlinkClick r:id="rId6"/>
                        </a:rPr>
                        <a:t>https://www.ohchr.org/en/professionalinterest/pages/crc.aspx</a:t>
                      </a:r>
                      <a:endParaRPr lang="en-US" sz="1800" dirty="0"/>
                    </a:p>
                  </a:txBody>
                  <a:tcPr/>
                </a:tc>
                <a:extLst>
                  <a:ext uri="{0D108BD9-81ED-4DB2-BD59-A6C34878D82A}">
                    <a16:rowId xmlns:a16="http://schemas.microsoft.com/office/drawing/2014/main" val="1686710979"/>
                  </a:ext>
                </a:extLst>
              </a:tr>
              <a:tr h="517164">
                <a:tc>
                  <a:txBody>
                    <a:bodyPr/>
                    <a:lstStyle/>
                    <a:p>
                      <a:pPr algn="ctr"/>
                      <a:r>
                        <a:rPr lang="en-US" sz="1800" dirty="0"/>
                        <a:t>4</a:t>
                      </a:r>
                    </a:p>
                  </a:txBody>
                  <a:tcPr/>
                </a:tc>
                <a:tc>
                  <a:txBody>
                    <a:bodyPr/>
                    <a:lstStyle/>
                    <a:p>
                      <a:r>
                        <a:rPr lang="en-US" sz="1800" i="1" u="none" strike="noStrike" cap="none" dirty="0">
                          <a:effectLst/>
                          <a:sym typeface="Arial"/>
                        </a:rPr>
                        <a:t>The Power of the Talking Stick</a:t>
                      </a:r>
                      <a:r>
                        <a:rPr lang="en-US" sz="1800" dirty="0"/>
                        <a:t>. </a:t>
                      </a:r>
                      <a:r>
                        <a:rPr lang="en-US" sz="1800" u="none" strike="noStrike" cap="none" dirty="0">
                          <a:effectLst/>
                          <a:sym typeface="Arial"/>
                        </a:rPr>
                        <a:t>Kathie Beebe. (2015). </a:t>
                      </a:r>
                      <a:r>
                        <a:rPr lang="en-US" sz="1800" i="1" u="none" strike="noStrike" cap="none" dirty="0">
                          <a:effectLst/>
                          <a:sym typeface="Arial"/>
                        </a:rPr>
                        <a:t>Native American and Indigenous Studies</a:t>
                      </a:r>
                      <a:r>
                        <a:rPr lang="en-US" sz="1800" u="none" strike="noStrike" cap="none" dirty="0">
                          <a:effectLst/>
                          <a:sym typeface="Arial"/>
                        </a:rPr>
                        <a:t>, 2(2), 202-203. doi:10.5749/natiindistudj.2.2.0202</a:t>
                      </a:r>
                      <a:endParaRPr lang="en-US" sz="1800" dirty="0"/>
                    </a:p>
                  </a:txBody>
                  <a:tcPr/>
                </a:tc>
                <a:extLst>
                  <a:ext uri="{0D108BD9-81ED-4DB2-BD59-A6C34878D82A}">
                    <a16:rowId xmlns:a16="http://schemas.microsoft.com/office/drawing/2014/main" val="1773930089"/>
                  </a:ext>
                </a:extLst>
              </a:tr>
              <a:tr h="517164">
                <a:tc>
                  <a:txBody>
                    <a:bodyPr/>
                    <a:lstStyle/>
                    <a:p>
                      <a:pPr algn="ctr"/>
                      <a:endParaRPr lang="en-US" dirty="0"/>
                    </a:p>
                  </a:txBody>
                  <a:tcPr/>
                </a:tc>
                <a:tc>
                  <a:txBody>
                    <a:bodyPr/>
                    <a:lstStyle/>
                    <a:p>
                      <a:endParaRPr lang="en-US" dirty="0"/>
                    </a:p>
                  </a:txBody>
                  <a:tcPr/>
                </a:tc>
                <a:extLst>
                  <a:ext uri="{0D108BD9-81ED-4DB2-BD59-A6C34878D82A}">
                    <a16:rowId xmlns:a16="http://schemas.microsoft.com/office/drawing/2014/main" val="809173800"/>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1114104"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2" name="Picture 1">
            <a:extLst>
              <a:ext uri="{FF2B5EF4-FFF2-40B4-BE49-F238E27FC236}">
                <a16:creationId xmlns:a16="http://schemas.microsoft.com/office/drawing/2014/main" id="{97E2428F-4FD5-4576-85D4-5E961081B8A3}"/>
              </a:ext>
            </a:extLst>
          </p:cNvPr>
          <p:cNvPicPr>
            <a:picLocks noChangeAspect="1"/>
          </p:cNvPicPr>
          <p:nvPr/>
        </p:nvPicPr>
        <p:blipFill>
          <a:blip r:embed="rId4"/>
          <a:stretch>
            <a:fillRect/>
          </a:stretch>
        </p:blipFill>
        <p:spPr>
          <a:xfrm>
            <a:off x="1152832" y="285750"/>
            <a:ext cx="3659025" cy="4572000"/>
          </a:xfrm>
          <a:prstGeom prst="rect">
            <a:avLst/>
          </a:prstGeom>
          <a:ln>
            <a:solidFill>
              <a:schemeClr val="tx1"/>
            </a:solidFill>
          </a:ln>
        </p:spPr>
      </p:pic>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2" name="Picture 1">
            <a:extLst>
              <a:ext uri="{FF2B5EF4-FFF2-40B4-BE49-F238E27FC236}">
                <a16:creationId xmlns:a16="http://schemas.microsoft.com/office/drawing/2014/main" id="{CE2D2255-14E1-4F56-8E4E-E2B60FC0BDF4}"/>
              </a:ext>
            </a:extLst>
          </p:cNvPr>
          <p:cNvPicPr>
            <a:picLocks noChangeAspect="1"/>
          </p:cNvPicPr>
          <p:nvPr/>
        </p:nvPicPr>
        <p:blipFill>
          <a:blip r:embed="rId4"/>
          <a:stretch>
            <a:fillRect/>
          </a:stretch>
        </p:blipFill>
        <p:spPr>
          <a:xfrm>
            <a:off x="1100177" y="194310"/>
            <a:ext cx="3392452" cy="4754880"/>
          </a:xfrm>
          <a:prstGeom prst="rect">
            <a:avLst/>
          </a:prstGeom>
          <a:ln>
            <a:solidFill>
              <a:schemeClr val="tx1"/>
            </a:solidFill>
          </a:ln>
        </p:spPr>
      </p:pic>
    </p:spTree>
    <p:extLst>
      <p:ext uri="{BB962C8B-B14F-4D97-AF65-F5344CB8AC3E}">
        <p14:creationId xmlns:p14="http://schemas.microsoft.com/office/powerpoint/2010/main" val="4215408928"/>
      </p:ext>
    </p:extLst>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3</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223713" y="1506120"/>
            <a:ext cx="4356670" cy="3372740"/>
          </a:xfrm>
        </p:spPr>
        <p:txBody>
          <a:bodyPr anchor="ctr">
            <a:normAutofit/>
          </a:bodyPr>
          <a:lstStyle/>
          <a:p>
            <a:pPr marL="114300" indent="0">
              <a:buNone/>
            </a:pPr>
            <a:r>
              <a:rPr lang="en-US" sz="2000" b="0" dirty="0"/>
              <a:t>Everyone has the Right to Life, Liberty, and Security of Person</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Picture 6">
            <a:extLst>
              <a:ext uri="{FF2B5EF4-FFF2-40B4-BE49-F238E27FC236}">
                <a16:creationId xmlns:a16="http://schemas.microsoft.com/office/drawing/2014/main" id="{CDA6D6E2-296C-44BF-95C5-6FFB3DA2A5A7}"/>
              </a:ext>
            </a:extLst>
          </p:cNvPr>
          <p:cNvPicPr>
            <a:picLocks noChangeAspect="1"/>
          </p:cNvPicPr>
          <p:nvPr/>
        </p:nvPicPr>
        <p:blipFill>
          <a:blip r:embed="rId3"/>
          <a:srcRect/>
          <a:stretch/>
        </p:blipFill>
        <p:spPr>
          <a:xfrm>
            <a:off x="6468757" y="2281342"/>
            <a:ext cx="1440965" cy="1467165"/>
          </a:xfrm>
          <a:prstGeom prst="rect">
            <a:avLst/>
          </a:prstGeom>
          <a:ln>
            <a:noFill/>
          </a:ln>
          <a:effectLst>
            <a:outerShdw blurRad="50800" dist="38100" dir="2700000" algn="tl" rotWithShape="0">
              <a:prstClr val="black">
                <a:alpha val="40000"/>
              </a:prstClr>
            </a:outerShdw>
          </a:effectLst>
        </p:spPr>
      </p:pic>
      <p:sp>
        <p:nvSpPr>
          <p:cNvPr id="11" name="Google Shape;184;g82d376985f_0_37">
            <a:extLst>
              <a:ext uri="{FF2B5EF4-FFF2-40B4-BE49-F238E27FC236}">
                <a16:creationId xmlns:a16="http://schemas.microsoft.com/office/drawing/2014/main" id="{86E2BD5A-E5D0-462A-9F36-D0B241556996}"/>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a:t>Resources</a:t>
            </a:r>
            <a:endParaRPr lang="en-US" dirty="0"/>
          </a:p>
        </p:txBody>
      </p:sp>
      <p:pic>
        <p:nvPicPr>
          <p:cNvPr id="12" name="Google Shape;186;g82d376985f_0_37" descr="Circle with books, computer, files, and pictures in it with the words instructor resources around it">
            <a:extLst>
              <a:ext uri="{FF2B5EF4-FFF2-40B4-BE49-F238E27FC236}">
                <a16:creationId xmlns:a16="http://schemas.microsoft.com/office/drawing/2014/main" id="{A03233FC-00D9-412A-ABA8-B4856AD332FA}"/>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3802556752"/>
      </p:ext>
    </p:extLst>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687449" y="188033"/>
            <a:ext cx="942535" cy="914400"/>
          </a:xfrm>
          <a:prstGeom prst="rect">
            <a:avLst/>
          </a:prstGeom>
          <a:noFill/>
          <a:ln>
            <a:noFill/>
          </a:ln>
        </p:spPr>
      </p:pic>
      <p:pic>
        <p:nvPicPr>
          <p:cNvPr id="6" name="Google Shape;348;p24">
            <a:extLst>
              <a:ext uri="{FF2B5EF4-FFF2-40B4-BE49-F238E27FC236}">
                <a16:creationId xmlns:a16="http://schemas.microsoft.com/office/drawing/2014/main" id="{F80E4D1B-193E-4EB7-90F2-2C05504E5AB4}"/>
              </a:ext>
            </a:extLst>
          </p:cNvPr>
          <p:cNvPicPr preferRelativeResize="0">
            <a:picLocks noChangeAspect="1"/>
          </p:cNvPicPr>
          <p:nvPr/>
        </p:nvPicPr>
        <p:blipFill rotWithShape="1">
          <a:blip r:embed="rId4">
            <a:alphaModFix/>
          </a:blip>
          <a:srcRect/>
          <a:stretch/>
        </p:blipFill>
        <p:spPr>
          <a:xfrm>
            <a:off x="3026155" y="285750"/>
            <a:ext cx="3091690" cy="4572000"/>
          </a:xfrm>
          <a:prstGeom prst="rect">
            <a:avLst/>
          </a:prstGeom>
          <a:noFill/>
          <a:ln>
            <a:noFill/>
          </a:ln>
        </p:spPr>
      </p:pic>
      <p:pic>
        <p:nvPicPr>
          <p:cNvPr id="4" name="Picture 3">
            <a:extLst>
              <a:ext uri="{FF2B5EF4-FFF2-40B4-BE49-F238E27FC236}">
                <a16:creationId xmlns:a16="http://schemas.microsoft.com/office/drawing/2014/main" id="{EFFD1BDD-1E45-43D0-9AA0-B111AA331617}"/>
              </a:ext>
            </a:extLst>
          </p:cNvPr>
          <p:cNvPicPr>
            <a:picLocks noChangeAspect="1"/>
          </p:cNvPicPr>
          <p:nvPr/>
        </p:nvPicPr>
        <p:blipFill>
          <a:blip r:embed="rId5"/>
          <a:stretch>
            <a:fillRect/>
          </a:stretch>
        </p:blipFill>
        <p:spPr>
          <a:xfrm>
            <a:off x="7488098" y="1945646"/>
            <a:ext cx="1341236" cy="1365622"/>
          </a:xfrm>
          <a:prstGeom prst="rect">
            <a:avLst/>
          </a:prstGeom>
        </p:spPr>
      </p:pic>
    </p:spTree>
    <p:extLst>
      <p:ext uri="{BB962C8B-B14F-4D97-AF65-F5344CB8AC3E}">
        <p14:creationId xmlns:p14="http://schemas.microsoft.com/office/powerpoint/2010/main" val="1558342735"/>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4243053679"/>
              </p:ext>
            </p:extLst>
          </p:nvPr>
        </p:nvGraphicFramePr>
        <p:xfrm>
          <a:off x="365760" y="1224618"/>
          <a:ext cx="8412480" cy="352044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2004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32004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32004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Chalkboard or Flipchart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32004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32004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a:t>Talking Stick</a:t>
                      </a:r>
                      <a:endParaRPr lang="en-US" b="0" dirty="0"/>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41121133"/>
                  </a:ext>
                </a:extLst>
              </a:tr>
              <a:tr h="32004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Song: This Little Light of Mine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533119009"/>
                  </a:ext>
                </a:extLst>
              </a:tr>
              <a:tr h="32004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Picture: United Nations and Flags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125591247"/>
                  </a:ext>
                </a:extLst>
              </a:tr>
              <a:tr h="32004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Picture: Mrs. Eleanor Roosevelt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16712941"/>
                  </a:ext>
                </a:extLst>
              </a:tr>
              <a:tr h="320040">
                <a:tc>
                  <a:txBody>
                    <a:bodyPr/>
                    <a:lstStyle/>
                    <a:p>
                      <a:pPr algn="ctr"/>
                      <a:r>
                        <a:rPr lang="en-US" b="1" dirty="0">
                          <a:solidFill>
                            <a:schemeClr val="bg1"/>
                          </a:solidFill>
                          <a:effectLst>
                            <a:outerShdw blurRad="38100" dist="38100" dir="2700000" algn="tl">
                              <a:srgbClr val="000000">
                                <a:alpha val="43137"/>
                              </a:srgbClr>
                            </a:outerShdw>
                          </a:effectLst>
                        </a:rPr>
                        <a:t>9</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Universal Declaration of Human Rights, UDHR Article 3</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381106825"/>
                  </a:ext>
                </a:extLst>
              </a:tr>
              <a:tr h="320040">
                <a:tc>
                  <a:txBody>
                    <a:bodyPr/>
                    <a:lstStyle/>
                    <a:p>
                      <a:pPr algn="ctr"/>
                      <a:r>
                        <a:rPr lang="en-US" b="1" dirty="0">
                          <a:solidFill>
                            <a:schemeClr val="bg1"/>
                          </a:solidFill>
                          <a:effectLst>
                            <a:outerShdw blurRad="38100" dist="38100" dir="2700000" algn="tl">
                              <a:srgbClr val="000000">
                                <a:alpha val="43137"/>
                              </a:srgbClr>
                            </a:outerShdw>
                          </a:effectLst>
                        </a:rPr>
                        <a:t>10</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Story: Boxes for </a:t>
                      </a:r>
                      <a:r>
                        <a:rPr lang="en-US" b="0" dirty="0" err="1"/>
                        <a:t>Katje</a:t>
                      </a:r>
                      <a:endParaRPr lang="en-US" b="0" dirty="0"/>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357073332"/>
                  </a:ext>
                </a:extLst>
              </a:tr>
              <a:tr h="320040">
                <a:tc>
                  <a:txBody>
                    <a:bodyPr/>
                    <a:lstStyle/>
                    <a:p>
                      <a:pPr algn="ctr"/>
                      <a:r>
                        <a:rPr lang="en-US" b="1" dirty="0">
                          <a:solidFill>
                            <a:schemeClr val="bg1"/>
                          </a:solidFill>
                          <a:effectLst>
                            <a:outerShdw blurRad="38100" dist="38100" dir="2700000" algn="tl">
                              <a:srgbClr val="000000">
                                <a:alpha val="43137"/>
                              </a:srgbClr>
                            </a:outerShdw>
                          </a:effectLst>
                        </a:rPr>
                        <a:t>11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Chalkboard or Flipchart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829236437"/>
                  </a:ext>
                </a:extLst>
              </a:tr>
            </a:tbl>
          </a:graphicData>
        </a:graphic>
      </p:graphicFrame>
    </p:spTree>
    <p:extLst>
      <p:ext uri="{BB962C8B-B14F-4D97-AF65-F5344CB8AC3E}">
        <p14:creationId xmlns:p14="http://schemas.microsoft.com/office/powerpoint/2010/main" val="40909026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A5A6"/>
        </a:solidFill>
        <a:effectLst/>
      </p:bgPr>
    </p:bg>
    <p:spTree>
      <p:nvGrpSpPr>
        <p:cNvPr id="1" name="Shape 159"/>
        <p:cNvGrpSpPr/>
        <p:nvPr/>
      </p:nvGrpSpPr>
      <p:grpSpPr>
        <a:xfrm>
          <a:off x="0" y="0"/>
          <a:ext cx="0" cy="0"/>
          <a:chOff x="0" y="0"/>
          <a:chExt cx="0" cy="0"/>
        </a:xfrm>
      </p:grpSpPr>
      <p:sp>
        <p:nvSpPr>
          <p:cNvPr id="160" name="Google Shape;160;p3"/>
          <p:cNvSpPr txBox="1">
            <a:spLocks noGrp="1"/>
          </p:cNvSpPr>
          <p:nvPr>
            <p:ph type="ctrTitle"/>
          </p:nvPr>
        </p:nvSpPr>
        <p:spPr>
          <a:xfrm>
            <a:off x="5091546" y="689868"/>
            <a:ext cx="3924864" cy="376376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a:solidFill>
                  <a:srgbClr val="F2D254"/>
                </a:solidFill>
              </a:rPr>
              <a:t>Born Free</a:t>
            </a:r>
            <a:br>
              <a:rPr lang="en-US" sz="2800">
                <a:solidFill>
                  <a:srgbClr val="F2D254"/>
                </a:solidFill>
              </a:rPr>
            </a:br>
            <a:br>
              <a:rPr lang="en-US" sz="2800">
                <a:solidFill>
                  <a:srgbClr val="F2D254"/>
                </a:solidFill>
              </a:rPr>
            </a:br>
            <a:r>
              <a:rPr lang="en-US" sz="2800">
                <a:solidFill>
                  <a:srgbClr val="F2D254"/>
                </a:solidFill>
              </a:rPr>
              <a:t>Lesson 1B</a:t>
            </a:r>
            <a:endParaRPr>
              <a:solidFill>
                <a:srgbClr val="F2D254"/>
              </a:solidFill>
            </a:endParaRPr>
          </a:p>
        </p:txBody>
      </p:sp>
      <p:pic>
        <p:nvPicPr>
          <p:cNvPr id="161" name="Google Shape;161;p3" descr="Logo for the Geneva Office for Human Rights Education (3 brown dots over a v with the letters GO-HRE on a white circle)"/>
          <p:cNvPicPr preferRelativeResize="0"/>
          <p:nvPr/>
        </p:nvPicPr>
        <p:blipFill rotWithShape="1">
          <a:blip r:embed="rId3">
            <a:alphaModFix/>
          </a:blip>
          <a:srcRect/>
          <a:stretch/>
        </p:blipFill>
        <p:spPr>
          <a:xfrm>
            <a:off x="8386942" y="114136"/>
            <a:ext cx="618853" cy="618853"/>
          </a:xfrm>
          <a:prstGeom prst="rect">
            <a:avLst/>
          </a:prstGeom>
          <a:noFill/>
          <a:ln>
            <a:noFill/>
          </a:ln>
        </p:spPr>
      </p:pic>
      <p:pic>
        <p:nvPicPr>
          <p:cNvPr id="162" name="Google Shape;162;p3" descr="A close up of a toy&#10;&#10;Description automatically generated"/>
          <p:cNvPicPr preferRelativeResize="0"/>
          <p:nvPr/>
        </p:nvPicPr>
        <p:blipFill rotWithShape="1">
          <a:blip r:embed="rId4">
            <a:alphaModFix/>
          </a:blip>
          <a:srcRect/>
          <a:stretch/>
        </p:blipFill>
        <p:spPr>
          <a:xfrm>
            <a:off x="491856" y="971550"/>
            <a:ext cx="4448203" cy="3200400"/>
          </a:xfrm>
          <a:custGeom>
            <a:avLst/>
            <a:gdLst/>
            <a:ahLst/>
            <a:cxnLst/>
            <a:rect l="l" t="t" r="r" b="b"/>
            <a:pathLst>
              <a:path w="4448203" h="3200400" fill="none" extrusionOk="0">
                <a:moveTo>
                  <a:pt x="0" y="0"/>
                </a:moveTo>
                <a:cubicBezTo>
                  <a:pt x="197630" y="-6546"/>
                  <a:pt x="344419" y="13960"/>
                  <a:pt x="502011" y="0"/>
                </a:cubicBezTo>
                <a:cubicBezTo>
                  <a:pt x="659603" y="-13960"/>
                  <a:pt x="1050414" y="15734"/>
                  <a:pt x="1226433" y="0"/>
                </a:cubicBezTo>
                <a:cubicBezTo>
                  <a:pt x="1402452" y="-15734"/>
                  <a:pt x="1635325" y="-26168"/>
                  <a:pt x="1772927" y="0"/>
                </a:cubicBezTo>
                <a:cubicBezTo>
                  <a:pt x="1910529" y="26168"/>
                  <a:pt x="2142716" y="8953"/>
                  <a:pt x="2319420" y="0"/>
                </a:cubicBezTo>
                <a:cubicBezTo>
                  <a:pt x="2496124" y="-8953"/>
                  <a:pt x="2594330" y="-15094"/>
                  <a:pt x="2821432" y="0"/>
                </a:cubicBezTo>
                <a:cubicBezTo>
                  <a:pt x="3048534" y="15094"/>
                  <a:pt x="3211555" y="1261"/>
                  <a:pt x="3412407" y="0"/>
                </a:cubicBezTo>
                <a:cubicBezTo>
                  <a:pt x="3613259" y="-1261"/>
                  <a:pt x="3954475" y="21536"/>
                  <a:pt x="4448203" y="0"/>
                </a:cubicBezTo>
                <a:cubicBezTo>
                  <a:pt x="4435984" y="220955"/>
                  <a:pt x="4462888" y="452154"/>
                  <a:pt x="4448203" y="672084"/>
                </a:cubicBezTo>
                <a:cubicBezTo>
                  <a:pt x="4433518" y="892014"/>
                  <a:pt x="4444609" y="1000082"/>
                  <a:pt x="4448203" y="1312164"/>
                </a:cubicBezTo>
                <a:cubicBezTo>
                  <a:pt x="4451797" y="1624246"/>
                  <a:pt x="4431942" y="1676094"/>
                  <a:pt x="4448203" y="1888236"/>
                </a:cubicBezTo>
                <a:cubicBezTo>
                  <a:pt x="4464464" y="2100378"/>
                  <a:pt x="4456398" y="2417800"/>
                  <a:pt x="4448203" y="2592324"/>
                </a:cubicBezTo>
                <a:cubicBezTo>
                  <a:pt x="4440008" y="2766848"/>
                  <a:pt x="4424222" y="2982514"/>
                  <a:pt x="4448203" y="3200400"/>
                </a:cubicBezTo>
                <a:cubicBezTo>
                  <a:pt x="4248504" y="3214183"/>
                  <a:pt x="4174528" y="3186311"/>
                  <a:pt x="3901709" y="3200400"/>
                </a:cubicBezTo>
                <a:cubicBezTo>
                  <a:pt x="3628890" y="3214489"/>
                  <a:pt x="3460789" y="3188676"/>
                  <a:pt x="3266252" y="3200400"/>
                </a:cubicBezTo>
                <a:cubicBezTo>
                  <a:pt x="3071715" y="3212124"/>
                  <a:pt x="2807836" y="3174193"/>
                  <a:pt x="2586312" y="3200400"/>
                </a:cubicBezTo>
                <a:cubicBezTo>
                  <a:pt x="2364788" y="3226607"/>
                  <a:pt x="2201952" y="3219874"/>
                  <a:pt x="2084301" y="3200400"/>
                </a:cubicBezTo>
                <a:cubicBezTo>
                  <a:pt x="1966650" y="3180926"/>
                  <a:pt x="1669929" y="3213447"/>
                  <a:pt x="1537807" y="3200400"/>
                </a:cubicBezTo>
                <a:cubicBezTo>
                  <a:pt x="1405685" y="3187353"/>
                  <a:pt x="1198788" y="3199574"/>
                  <a:pt x="1035796" y="3200400"/>
                </a:cubicBezTo>
                <a:cubicBezTo>
                  <a:pt x="872804" y="3201226"/>
                  <a:pt x="384520" y="3186364"/>
                  <a:pt x="0" y="3200400"/>
                </a:cubicBezTo>
                <a:cubicBezTo>
                  <a:pt x="2467" y="2973057"/>
                  <a:pt x="-3737" y="2927104"/>
                  <a:pt x="0" y="2656332"/>
                </a:cubicBezTo>
                <a:cubicBezTo>
                  <a:pt x="3737" y="2385560"/>
                  <a:pt x="20964" y="2335504"/>
                  <a:pt x="0" y="2112264"/>
                </a:cubicBezTo>
                <a:cubicBezTo>
                  <a:pt x="-20964" y="1889024"/>
                  <a:pt x="-25333" y="1743838"/>
                  <a:pt x="0" y="1536192"/>
                </a:cubicBezTo>
                <a:cubicBezTo>
                  <a:pt x="25333" y="1328546"/>
                  <a:pt x="4913" y="1254555"/>
                  <a:pt x="0" y="992124"/>
                </a:cubicBezTo>
                <a:cubicBezTo>
                  <a:pt x="-4913" y="729693"/>
                  <a:pt x="-48692" y="378109"/>
                  <a:pt x="0" y="0"/>
                </a:cubicBezTo>
                <a:close/>
              </a:path>
              <a:path w="4448203" h="3200400" extrusionOk="0">
                <a:moveTo>
                  <a:pt x="0" y="0"/>
                </a:moveTo>
                <a:cubicBezTo>
                  <a:pt x="216653" y="-1843"/>
                  <a:pt x="401654" y="1781"/>
                  <a:pt x="635458" y="0"/>
                </a:cubicBezTo>
                <a:cubicBezTo>
                  <a:pt x="869262" y="-1781"/>
                  <a:pt x="993947" y="12563"/>
                  <a:pt x="1181951" y="0"/>
                </a:cubicBezTo>
                <a:cubicBezTo>
                  <a:pt x="1369955" y="-12563"/>
                  <a:pt x="1621553" y="6792"/>
                  <a:pt x="1817409" y="0"/>
                </a:cubicBezTo>
                <a:cubicBezTo>
                  <a:pt x="2013265" y="-6792"/>
                  <a:pt x="2160692" y="-22416"/>
                  <a:pt x="2452866" y="0"/>
                </a:cubicBezTo>
                <a:cubicBezTo>
                  <a:pt x="2745040" y="22416"/>
                  <a:pt x="2741845" y="23523"/>
                  <a:pt x="2999360" y="0"/>
                </a:cubicBezTo>
                <a:cubicBezTo>
                  <a:pt x="3256875" y="-23523"/>
                  <a:pt x="3391553" y="-231"/>
                  <a:pt x="3590335" y="0"/>
                </a:cubicBezTo>
                <a:cubicBezTo>
                  <a:pt x="3789117" y="231"/>
                  <a:pt x="4207238" y="8044"/>
                  <a:pt x="4448203" y="0"/>
                </a:cubicBezTo>
                <a:cubicBezTo>
                  <a:pt x="4439094" y="221712"/>
                  <a:pt x="4436797" y="351444"/>
                  <a:pt x="4448203" y="544068"/>
                </a:cubicBezTo>
                <a:cubicBezTo>
                  <a:pt x="4459609" y="736692"/>
                  <a:pt x="4450389" y="954894"/>
                  <a:pt x="4448203" y="1088136"/>
                </a:cubicBezTo>
                <a:cubicBezTo>
                  <a:pt x="4446017" y="1221378"/>
                  <a:pt x="4434818" y="1528934"/>
                  <a:pt x="4448203" y="1760220"/>
                </a:cubicBezTo>
                <a:cubicBezTo>
                  <a:pt x="4461588" y="1991506"/>
                  <a:pt x="4441965" y="2072633"/>
                  <a:pt x="4448203" y="2368296"/>
                </a:cubicBezTo>
                <a:cubicBezTo>
                  <a:pt x="4454441" y="2663959"/>
                  <a:pt x="4458097" y="2826103"/>
                  <a:pt x="4448203" y="3200400"/>
                </a:cubicBezTo>
                <a:cubicBezTo>
                  <a:pt x="4198140" y="3200717"/>
                  <a:pt x="4093829" y="3201966"/>
                  <a:pt x="3901709" y="3200400"/>
                </a:cubicBezTo>
                <a:cubicBezTo>
                  <a:pt x="3709589" y="3198834"/>
                  <a:pt x="3607299" y="3221679"/>
                  <a:pt x="3355216" y="3200400"/>
                </a:cubicBezTo>
                <a:cubicBezTo>
                  <a:pt x="3103133" y="3179121"/>
                  <a:pt x="2961014" y="3195311"/>
                  <a:pt x="2764240" y="3200400"/>
                </a:cubicBezTo>
                <a:cubicBezTo>
                  <a:pt x="2567466" y="3205489"/>
                  <a:pt x="2430477" y="3184580"/>
                  <a:pt x="2173265" y="3200400"/>
                </a:cubicBezTo>
                <a:cubicBezTo>
                  <a:pt x="1916053" y="3216220"/>
                  <a:pt x="1825052" y="3202366"/>
                  <a:pt x="1582289" y="3200400"/>
                </a:cubicBezTo>
                <a:cubicBezTo>
                  <a:pt x="1339526" y="3198434"/>
                  <a:pt x="1089308" y="3190528"/>
                  <a:pt x="902350" y="3200400"/>
                </a:cubicBezTo>
                <a:cubicBezTo>
                  <a:pt x="715392" y="3210272"/>
                  <a:pt x="312393" y="3243603"/>
                  <a:pt x="0" y="3200400"/>
                </a:cubicBezTo>
                <a:cubicBezTo>
                  <a:pt x="-24481" y="2901608"/>
                  <a:pt x="29615" y="2789250"/>
                  <a:pt x="0" y="2496312"/>
                </a:cubicBezTo>
                <a:cubicBezTo>
                  <a:pt x="-29615" y="2203374"/>
                  <a:pt x="29367" y="2079291"/>
                  <a:pt x="0" y="1856232"/>
                </a:cubicBezTo>
                <a:cubicBezTo>
                  <a:pt x="-29367" y="1633173"/>
                  <a:pt x="-13719" y="1410678"/>
                  <a:pt x="0" y="1280160"/>
                </a:cubicBezTo>
                <a:cubicBezTo>
                  <a:pt x="13719" y="1149642"/>
                  <a:pt x="-2892" y="807450"/>
                  <a:pt x="0" y="576072"/>
                </a:cubicBezTo>
                <a:cubicBezTo>
                  <a:pt x="2892" y="344694"/>
                  <a:pt x="-22884" y="223515"/>
                  <a:pt x="0" y="0"/>
                </a:cubicBezTo>
                <a:close/>
              </a:path>
            </a:pathLst>
          </a:custGeom>
          <a:noFill/>
          <a:ln w="12700" cap="flat" cmpd="sng">
            <a:solidFill>
              <a:srgbClr val="F2D254"/>
            </a:solidFill>
            <a:prstDash val="solid"/>
            <a:round/>
            <a:headEnd type="none" w="sm" len="sm"/>
            <a:tailEnd type="none" w="sm" len="sm"/>
          </a:ln>
        </p:spPr>
      </p:pic>
      <p:sp>
        <p:nvSpPr>
          <p:cNvPr id="5" name="Google Shape;87;g7372b59db7_0_507">
            <a:extLst>
              <a:ext uri="{FF2B5EF4-FFF2-40B4-BE49-F238E27FC236}">
                <a16:creationId xmlns:a16="http://schemas.microsoft.com/office/drawing/2014/main" id="{C0C8BB5D-526E-4F59-BB3F-0E07085D0D91}"/>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2D254"/>
                </a:solidFill>
                <a:effectLst/>
                <a:uLnTx/>
                <a:uFillTx/>
                <a:latin typeface="Arial"/>
                <a:cs typeface="Arial"/>
                <a:sym typeface="Arial"/>
              </a:rPr>
              <a:t>Free and Equal</a:t>
            </a:r>
          </a:p>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2D254"/>
                </a:solidFill>
                <a:effectLst/>
                <a:uLnTx/>
                <a:uFillTx/>
                <a:latin typeface="Arial"/>
                <a:cs typeface="Arial"/>
                <a:sym typeface="Arial"/>
              </a:rPr>
              <a:t>We All Have the Right to Life, Freedom and Safety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129882" y="278780"/>
            <a:ext cx="4538547" cy="4594303"/>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6"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This Little Light of Mine</a:t>
            </a:r>
            <a:endParaRPr dirty="0"/>
          </a:p>
          <a:p>
            <a:pPr marL="0" lvl="0" indent="0" algn="l" rtl="0">
              <a:lnSpc>
                <a:spcPct val="100000"/>
              </a:lnSpc>
              <a:spcBef>
                <a:spcPts val="0"/>
              </a:spcBef>
              <a:spcAft>
                <a:spcPts val="0"/>
              </a:spcAft>
              <a:buSzPts val="3600"/>
              <a:buNone/>
            </a:pPr>
            <a:endParaRPr dirty="0"/>
          </a:p>
        </p:txBody>
      </p:sp>
      <p:sp>
        <p:nvSpPr>
          <p:cNvPr id="186" name="Google Shape;186;g7373cc9f06_0_609"/>
          <p:cNvSpPr txBox="1">
            <a:spLocks noGrp="1"/>
          </p:cNvSpPr>
          <p:nvPr>
            <p:ph type="body" idx="1"/>
          </p:nvPr>
        </p:nvSpPr>
        <p:spPr>
          <a:xfrm>
            <a:off x="1494263" y="992459"/>
            <a:ext cx="7049699" cy="3640141"/>
          </a:xfrm>
          <a:prstGeom prst="rect">
            <a:avLst/>
          </a:prstGeom>
          <a:noFill/>
          <a:ln>
            <a:noFill/>
          </a:ln>
        </p:spPr>
        <p:txBody>
          <a:bodyPr spcFirstLastPara="1" wrap="square" lIns="91425" tIns="91425" rIns="91425" bIns="91425" anchor="ctr" anchorCtr="0">
            <a:noAutofit/>
          </a:bodyPr>
          <a:lstStyle/>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CE70CE1E-0BEA-4D39-AF73-8EB4A9D81DF6}"/>
              </a:ext>
            </a:extLst>
          </p:cNvPr>
          <p:cNvSpPr/>
          <p:nvPr/>
        </p:nvSpPr>
        <p:spPr>
          <a:xfrm>
            <a:off x="7885705" y="386989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6"/>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Review</a:t>
            </a:r>
            <a:endParaRPr dirty="0"/>
          </a:p>
        </p:txBody>
      </p:sp>
      <p:sp>
        <p:nvSpPr>
          <p:cNvPr id="192" name="Google Shape;192;p6"/>
          <p:cNvSpPr txBox="1">
            <a:spLocks noGrp="1"/>
          </p:cNvSpPr>
          <p:nvPr>
            <p:ph type="body" idx="1"/>
          </p:nvPr>
        </p:nvSpPr>
        <p:spPr>
          <a:xfrm>
            <a:off x="869149" y="981307"/>
            <a:ext cx="3665914" cy="3651415"/>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2000"/>
              <a:buNone/>
            </a:pPr>
            <a:r>
              <a:rPr lang="en-US" dirty="0"/>
              <a:t>Would anyone like to tell us what your friends or family thought about our Talking Stick or about our Class Rules?</a:t>
            </a:r>
            <a:endParaRPr sz="2800" dirty="0"/>
          </a:p>
        </p:txBody>
      </p:sp>
      <p:sp>
        <p:nvSpPr>
          <p:cNvPr id="194" name="Google Shape;194;p6"/>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7</a:t>
            </a:fld>
            <a:endParaRPr sz="900">
              <a:solidFill>
                <a:srgbClr val="00A5A6"/>
              </a:solidFill>
            </a:endParaRPr>
          </a:p>
        </p:txBody>
      </p:sp>
      <p:pic>
        <p:nvPicPr>
          <p:cNvPr id="193" name="Google Shape;193;p6" descr="Green checkmark in a box the icon used to indicate a review throughout the presentation"/>
          <p:cNvPicPr preferRelativeResize="0">
            <a:picLocks noChangeAspect="1"/>
          </p:cNvPicPr>
          <p:nvPr/>
        </p:nvPicPr>
        <p:blipFill rotWithShape="1">
          <a:blip r:embed="rId3">
            <a:alphaModFix/>
          </a:blip>
          <a:srcRect l="13592" t="13485" r="15709" b="10028"/>
          <a:stretch/>
        </p:blipFill>
        <p:spPr>
          <a:xfrm>
            <a:off x="5270010" y="1706761"/>
            <a:ext cx="2535645" cy="2743200"/>
          </a:xfrm>
          <a:prstGeom prst="rect">
            <a:avLst/>
          </a:prstGeom>
          <a:noFill/>
          <a:ln>
            <a:noFill/>
          </a:ln>
        </p:spPr>
      </p:pic>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g837933fa37_1_7"/>
          <p:cNvSpPr txBox="1">
            <a:spLocks noGrp="1"/>
          </p:cNvSpPr>
          <p:nvPr>
            <p:ph type="title"/>
          </p:nvPr>
        </p:nvSpPr>
        <p:spPr>
          <a:xfrm>
            <a:off x="557562" y="-245327"/>
            <a:ext cx="7978000" cy="1690086"/>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Learning Points</a:t>
            </a:r>
            <a:endParaRPr dirty="0"/>
          </a:p>
        </p:txBody>
      </p:sp>
      <p:sp>
        <p:nvSpPr>
          <p:cNvPr id="170" name="Google Shape;170;g837933fa37_1_7"/>
          <p:cNvSpPr txBox="1">
            <a:spLocks noGrp="1"/>
          </p:cNvSpPr>
          <p:nvPr>
            <p:ph type="body" idx="1"/>
          </p:nvPr>
        </p:nvSpPr>
        <p:spPr>
          <a:xfrm>
            <a:off x="557562" y="1159727"/>
            <a:ext cx="7978000" cy="3472995"/>
          </a:xfrm>
          <a:prstGeom prst="rect">
            <a:avLst/>
          </a:prstGeom>
          <a:noFill/>
          <a:ln>
            <a:noFill/>
          </a:ln>
        </p:spPr>
        <p:txBody>
          <a:bodyPr spcFirstLastPara="1" wrap="square" lIns="91425" tIns="91425" rIns="91425" bIns="91425" anchor="ctr" anchorCtr="0">
            <a:noAutofit/>
          </a:bodyPr>
          <a:lstStyle/>
          <a:p>
            <a:pPr marL="342900">
              <a:spcBef>
                <a:spcPts val="600"/>
              </a:spcBef>
            </a:pPr>
            <a:r>
              <a:rPr lang="en-US" dirty="0"/>
              <a:t>Class rules help us create a respectful atmosphere where everyone can learn more easily. </a:t>
            </a:r>
            <a:endParaRPr dirty="0"/>
          </a:p>
          <a:p>
            <a:pPr marL="0" lvl="0" indent="0" algn="l" rtl="0">
              <a:spcBef>
                <a:spcPts val="600"/>
              </a:spcBef>
              <a:spcAft>
                <a:spcPts val="0"/>
              </a:spcAft>
              <a:buSzPts val="1800"/>
              <a:buNone/>
            </a:pPr>
            <a:endParaRPr dirty="0"/>
          </a:p>
          <a:p>
            <a:pPr marL="342900">
              <a:spcBef>
                <a:spcPts val="600"/>
              </a:spcBef>
            </a:pPr>
            <a:r>
              <a:rPr lang="en-US" dirty="0"/>
              <a:t>Small things we do for each other can make a big difference. </a:t>
            </a:r>
            <a:endParaRPr dirty="0"/>
          </a:p>
          <a:p>
            <a:pPr marL="0" lvl="0" indent="0" algn="l" rtl="0">
              <a:spcBef>
                <a:spcPts val="600"/>
              </a:spcBef>
              <a:spcAft>
                <a:spcPts val="0"/>
              </a:spcAft>
              <a:buSzPts val="1800"/>
              <a:buNone/>
            </a:pPr>
            <a:endParaRPr dirty="0"/>
          </a:p>
          <a:p>
            <a:pPr marL="342900">
              <a:spcBef>
                <a:spcPts val="600"/>
              </a:spcBef>
            </a:pPr>
            <a:r>
              <a:rPr lang="en-US" dirty="0"/>
              <a:t>After World War II, the leaders of the world got together to plan a way for people to learn to live and work together in peace.</a:t>
            </a:r>
            <a:endParaRPr dirty="0"/>
          </a:p>
        </p:txBody>
      </p:sp>
      <p:pic>
        <p:nvPicPr>
          <p:cNvPr id="168" name="Google Shape;168;g837933fa37_1_7" descr="Five stick figure children holding star"/>
          <p:cNvPicPr preferRelativeResize="0">
            <a:picLocks noGrp="1" noChangeAspect="1"/>
          </p:cNvPicPr>
          <p:nvPr>
            <p:ph type="body" idx="2"/>
          </p:nvPr>
        </p:nvPicPr>
        <p:blipFill rotWithShape="1">
          <a:blip r:embed="rId3">
            <a:alphaModFix/>
          </a:blip>
          <a:stretch/>
        </p:blipFill>
        <p:spPr>
          <a:xfrm>
            <a:off x="7798869" y="259741"/>
            <a:ext cx="1097280" cy="816426"/>
          </a:xfrm>
          <a:prstGeom prst="rect">
            <a:avLst/>
          </a:prstGeom>
          <a:noFill/>
          <a:ln>
            <a:noFill/>
          </a:ln>
        </p:spPr>
      </p:pic>
      <p:sp>
        <p:nvSpPr>
          <p:cNvPr id="169" name="Google Shape;169;g837933fa37_1_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8</a:t>
            </a:fld>
            <a:endParaRP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10"/>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Introduction</a:t>
            </a:r>
            <a:endParaRPr/>
          </a:p>
        </p:txBody>
      </p:sp>
      <p:sp>
        <p:nvSpPr>
          <p:cNvPr id="200" name="Google Shape;200;p10"/>
          <p:cNvSpPr txBox="1">
            <a:spLocks noGrp="1"/>
          </p:cNvSpPr>
          <p:nvPr>
            <p:ph type="body" idx="1"/>
          </p:nvPr>
        </p:nvSpPr>
        <p:spPr>
          <a:xfrm>
            <a:off x="575035" y="1444759"/>
            <a:ext cx="3960028" cy="3187962"/>
          </a:xfrm>
          <a:prstGeom prst="rect">
            <a:avLst/>
          </a:prstGeom>
          <a:noFill/>
          <a:ln>
            <a:noFill/>
          </a:ln>
        </p:spPr>
        <p:txBody>
          <a:bodyPr spcFirstLastPara="1" wrap="square" lIns="91425" tIns="91425" rIns="91425" bIns="91425" anchor="ctr" anchorCtr="0">
            <a:normAutofit/>
          </a:bodyPr>
          <a:lstStyle/>
          <a:p>
            <a:pPr marL="342900" lvl="0" indent="-342900" algn="l" rtl="0">
              <a:spcBef>
                <a:spcPts val="600"/>
              </a:spcBef>
              <a:spcAft>
                <a:spcPts val="0"/>
              </a:spcAft>
              <a:buSzPts val="2220"/>
              <a:buChar char="▪"/>
            </a:pPr>
            <a:r>
              <a:rPr lang="en-US" sz="2000" dirty="0"/>
              <a:t>The United Nations was created after World War II.</a:t>
            </a:r>
            <a:endParaRPr sz="2000" dirty="0"/>
          </a:p>
          <a:p>
            <a:pPr marL="342900" lvl="0" indent="-342900" algn="l" rtl="0">
              <a:spcBef>
                <a:spcPts val="600"/>
              </a:spcBef>
              <a:spcAft>
                <a:spcPts val="0"/>
              </a:spcAft>
              <a:buSzPts val="2220"/>
              <a:buChar char="▪"/>
            </a:pPr>
            <a:r>
              <a:rPr lang="en-US" sz="2000" dirty="0"/>
              <a:t>The main purpose of the UN is to help humanity live and work together, and to declare the value of every person on earth to the whole world.</a:t>
            </a:r>
            <a:endParaRPr sz="2000" dirty="0"/>
          </a:p>
        </p:txBody>
      </p:sp>
      <p:sp>
        <p:nvSpPr>
          <p:cNvPr id="201" name="Google Shape;201;p10"/>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9</a:t>
            </a:fld>
            <a:endParaRPr sz="900">
              <a:solidFill>
                <a:srgbClr val="00A5A6"/>
              </a:solidFill>
            </a:endParaRPr>
          </a:p>
        </p:txBody>
      </p:sp>
      <p:pic>
        <p:nvPicPr>
          <p:cNvPr id="203" name="Google Shape;203;p10" descr="Picture of a stick figure boy with hands on hips used as the introduction logo in the lessons."/>
          <p:cNvPicPr preferRelativeResize="0"/>
          <p:nvPr/>
        </p:nvPicPr>
        <p:blipFill rotWithShape="1">
          <a:blip r:embed="rId3">
            <a:alphaModFix/>
          </a:blip>
          <a:srcRect/>
          <a:stretch/>
        </p:blipFill>
        <p:spPr>
          <a:xfrm>
            <a:off x="8056484" y="202424"/>
            <a:ext cx="464654" cy="985362"/>
          </a:xfrm>
          <a:prstGeom prst="rect">
            <a:avLst/>
          </a:prstGeom>
          <a:noFill/>
          <a:ln>
            <a:noFill/>
          </a:ln>
        </p:spPr>
      </p:pic>
      <p:pic>
        <p:nvPicPr>
          <p:cNvPr id="204" name="Google Shape;204;p10"/>
          <p:cNvPicPr preferRelativeResize="0"/>
          <p:nvPr/>
        </p:nvPicPr>
        <p:blipFill rotWithShape="1">
          <a:blip r:embed="rId4">
            <a:alphaModFix/>
          </a:blip>
          <a:srcRect/>
          <a:stretch/>
        </p:blipFill>
        <p:spPr>
          <a:xfrm>
            <a:off x="4737000" y="1929910"/>
            <a:ext cx="3784150" cy="229690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spTree>
  </p:cSld>
  <p:clrMapOvr>
    <a:masterClrMapping/>
  </p:clrMapOvr>
  <p:transition>
    <p:fade thruBlk="1"/>
  </p:transition>
</p:sld>
</file>

<file path=ppt/theme/theme1.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TotalTime>
  <Words>3276</Words>
  <Application>Microsoft Macintosh PowerPoint</Application>
  <PresentationFormat>On-screen Show (16:9)</PresentationFormat>
  <Paragraphs>279</Paragraphs>
  <Slides>29</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Noto Sans Symbols</vt:lpstr>
      <vt:lpstr>Open Sans ExtraBold</vt:lpstr>
      <vt:lpstr>Work Sans</vt:lpstr>
      <vt:lpstr>1_Jacquenetta template</vt:lpstr>
      <vt:lpstr>PowerPoint Presentation</vt:lpstr>
      <vt:lpstr>PowerPoint Presentation</vt:lpstr>
      <vt:lpstr>PowerPoint Presentation</vt:lpstr>
      <vt:lpstr>Born Free  Lesson 1B</vt:lpstr>
      <vt:lpstr>PowerPoint Presentation</vt:lpstr>
      <vt:lpstr>This Little Light of Mine </vt:lpstr>
      <vt:lpstr>Review</vt:lpstr>
      <vt:lpstr>Learning Points</vt:lpstr>
      <vt:lpstr>Introduction</vt:lpstr>
      <vt:lpstr>A Short History of the UDHR</vt:lpstr>
      <vt:lpstr>UDHR Article #3</vt:lpstr>
      <vt:lpstr>Boxes for Katje</vt:lpstr>
      <vt:lpstr>Boxes for Katje</vt:lpstr>
      <vt:lpstr>PowerPoint Presentation</vt:lpstr>
      <vt:lpstr>PowerPoint Presentation</vt:lpstr>
      <vt:lpstr>PowerPoint Presentation</vt:lpstr>
      <vt:lpstr>PowerPoint Presentation</vt:lpstr>
      <vt:lpstr>PowerPoint Presentation</vt:lpstr>
      <vt:lpstr>Discussion</vt:lpstr>
      <vt:lpstr>Conclusion </vt:lpstr>
      <vt:lpstr>   Don’t forget today’s message:</vt:lpstr>
      <vt:lpstr>Challenge</vt:lpstr>
      <vt:lpstr>PowerPoint Presentation</vt:lpstr>
      <vt:lpstr>References</vt:lpstr>
      <vt:lpstr>Resources</vt:lpstr>
      <vt:lpstr>Resources</vt:lpstr>
      <vt:lpstr>Resources</vt:lpstr>
      <vt:lpstr>Universal Declaration of Human Rights Article 3</vt:lpstr>
      <vt:lpstr>Resources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Randall Haws</dc:creator>
  <cp:lastModifiedBy>Cynthia Neider</cp:lastModifiedBy>
  <cp:revision>21</cp:revision>
  <dcterms:created xsi:type="dcterms:W3CDTF">2020-03-25T22:36:01Z</dcterms:created>
  <dcterms:modified xsi:type="dcterms:W3CDTF">2020-07-28T13:44:39Z</dcterms:modified>
</cp:coreProperties>
</file>