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6"/>
  </p:notesMasterIdLst>
  <p:sldIdLst>
    <p:sldId id="256" r:id="rId2"/>
    <p:sldId id="302" r:id="rId3"/>
    <p:sldId id="301" r:id="rId4"/>
    <p:sldId id="259" r:id="rId5"/>
    <p:sldId id="304" r:id="rId6"/>
    <p:sldId id="368" r:id="rId7"/>
    <p:sldId id="369" r:id="rId8"/>
    <p:sldId id="370" r:id="rId9"/>
    <p:sldId id="303" r:id="rId10"/>
    <p:sldId id="264" r:id="rId11"/>
    <p:sldId id="265" r:id="rId12"/>
    <p:sldId id="266" r:id="rId13"/>
    <p:sldId id="364" r:id="rId14"/>
    <p:sldId id="268" r:id="rId15"/>
    <p:sldId id="269" r:id="rId16"/>
    <p:sldId id="374" r:id="rId17"/>
    <p:sldId id="270" r:id="rId18"/>
    <p:sldId id="273" r:id="rId19"/>
    <p:sldId id="293" r:id="rId20"/>
    <p:sldId id="308" r:id="rId21"/>
    <p:sldId id="372" r:id="rId22"/>
    <p:sldId id="350" r:id="rId23"/>
    <p:sldId id="371" r:id="rId24"/>
    <p:sldId id="373"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johrtGSl9NxRoOT53OUdb1vCCqV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2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63"/>
    <p:restoredTop sz="81181" autoAdjust="0"/>
  </p:normalViewPr>
  <p:slideViewPr>
    <p:cSldViewPr snapToGrid="0">
      <p:cViewPr varScale="1">
        <p:scale>
          <a:sx n="98" d="100"/>
          <a:sy n="98" d="100"/>
        </p:scale>
        <p:origin x="76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a:t>Ask:</a:t>
            </a:r>
            <a:r>
              <a:rPr lang="en-US"/>
              <a:t> What is dignity? (Accept all answers.)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Explain:</a:t>
            </a:r>
            <a:r>
              <a:rPr lang="en-US"/>
              <a:t> Dignity means worthy of respect and consideration.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Ask:</a:t>
            </a:r>
            <a:r>
              <a:rPr lang="en-US"/>
              <a:t> How do we treat someone with dignity? (With respect and consideration, treating them just like we would like to be treated ourselves.)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83e39ce8a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83e39ce8a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When you finish the story, say: Who would like to hold up Article 19?</a:t>
            </a:r>
            <a:endParaRPr/>
          </a:p>
          <a:p>
            <a:pPr marL="0" lvl="0" indent="0" algn="l" rtl="0">
              <a:lnSpc>
                <a:spcPct val="100000"/>
              </a:lnSpc>
              <a:spcBef>
                <a:spcPts val="0"/>
              </a:spcBef>
              <a:spcAft>
                <a:spcPts val="0"/>
              </a:spcAft>
              <a:buSzPts val="1100"/>
              <a:buNone/>
            </a:pPr>
            <a:r>
              <a:rPr lang="en-US"/>
              <a:t>Ask: Will someone please read Article 19 for us?</a:t>
            </a:r>
            <a:endParaRPr/>
          </a:p>
          <a:p>
            <a:pPr marL="0" lvl="0" indent="0" algn="l" rtl="0">
              <a:lnSpc>
                <a:spcPct val="100000"/>
              </a:lnSpc>
              <a:spcBef>
                <a:spcPts val="0"/>
              </a:spcBef>
              <a:spcAft>
                <a:spcPts val="0"/>
              </a:spcAft>
              <a:buSzPts val="1100"/>
              <a:buNone/>
            </a:pPr>
            <a:r>
              <a:rPr lang="en-US"/>
              <a:t>Everyone has the right to freedom of opinion and expression; [and] to hold opinions without</a:t>
            </a:r>
            <a:endParaRPr/>
          </a:p>
          <a:p>
            <a:pPr marL="0" lvl="0" indent="0" algn="l" rtl="0">
              <a:lnSpc>
                <a:spcPct val="100000"/>
              </a:lnSpc>
              <a:spcBef>
                <a:spcPts val="0"/>
              </a:spcBef>
              <a:spcAft>
                <a:spcPts val="0"/>
              </a:spcAft>
              <a:buSzPts val="1100"/>
              <a:buNone/>
            </a:pPr>
            <a:r>
              <a:rPr lang="en-US"/>
              <a:t>interference and to seek, receive and impart information.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837a9efde7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g837a9efde7_0_1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a:solidFill>
                  <a:schemeClr val="dk1"/>
                </a:solidFill>
              </a:rPr>
              <a:t>Ask:</a:t>
            </a:r>
            <a:r>
              <a:rPr lang="en-US">
                <a:solidFill>
                  <a:schemeClr val="dk1"/>
                </a:solidFill>
              </a:rPr>
              <a:t> What is discrimination? </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a:p>
            <a:pPr marL="0" lvl="0" indent="0" algn="l" rtl="0">
              <a:lnSpc>
                <a:spcPct val="100000"/>
              </a:lnSpc>
              <a:spcBef>
                <a:spcPts val="0"/>
              </a:spcBef>
              <a:spcAft>
                <a:spcPts val="0"/>
              </a:spcAft>
              <a:buSzPts val="1400"/>
              <a:buNone/>
            </a:pPr>
            <a:r>
              <a:rPr lang="en-US" b="1">
                <a:solidFill>
                  <a:schemeClr val="dk1"/>
                </a:solidFill>
              </a:rPr>
              <a:t>Explain:</a:t>
            </a:r>
            <a:r>
              <a:rPr lang="en-US">
                <a:solidFill>
                  <a:schemeClr val="dk1"/>
                </a:solidFill>
              </a:rPr>
              <a:t> Discrimination is treating each other unequally or without dignity or respect, or denying the rights of others. </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 When someone discriminates, he or she is treating another person as being less valuable or worthwhile because of some unvalued characteristic that person possesses. </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 Just overlooking or ignoring people who are different than we are can be a form of discrimination. So it is important to notice everyone’s needs in our community and then try to meet them. </a:t>
            </a:r>
            <a:endParaRPr b="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(10 minutes) </a:t>
            </a:r>
          </a:p>
          <a:p>
            <a:pPr marL="0" lvl="0" indent="0" algn="l" rtl="0">
              <a:lnSpc>
                <a:spcPct val="100000"/>
              </a:lnSpc>
              <a:spcBef>
                <a:spcPts val="0"/>
              </a:spcBef>
              <a:spcAft>
                <a:spcPts val="0"/>
              </a:spcAft>
              <a:buClr>
                <a:schemeClr val="dk1"/>
              </a:buClr>
              <a:buSzPts val="1400"/>
              <a:buFont typeface="Arial"/>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Say: We’re going to read Article 2 of the UDHR. I want you to listen for some of the things we should all value. </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Have one of the youth read UDHR Article 2, the first paragraph, original or simplified, depending on the age of the class. </a:t>
            </a:r>
            <a:endParaRPr lang="en-US" i="1" dirty="0">
              <a:solidFill>
                <a:schemeClr val="dk1"/>
              </a:solidFill>
            </a:endParaRP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Ask: What is the meaning of Article 2 – what is that saying? (Accept all answers.) </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Explain: When we read the words “without distinction,” that means “no matter what” – that every person enjoys the same rights that I have. </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Ask: What kind of characteristics are just as good as any others? Let’s read it again.</a:t>
            </a:r>
          </a:p>
          <a:p>
            <a:pPr marL="0" lvl="0" indent="0" algn="l" rtl="0">
              <a:lnSpc>
                <a:spcPct val="100000"/>
              </a:lnSpc>
              <a:spcBef>
                <a:spcPts val="0"/>
              </a:spcBef>
              <a:spcAft>
                <a:spcPts val="0"/>
              </a:spcAft>
              <a:buClr>
                <a:schemeClr val="dk1"/>
              </a:buClr>
              <a:buSzPts val="1400"/>
              <a:buFont typeface="Arial"/>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Read: Have the student read the first paragraph again. </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List: Ask students to come up one by one and write one of the areas from Article 2 that we should all value equally. </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Explain: One of the distinctions or differences is language spoken at home. Let’s see what it would be like if you had to speak a different language.</a:t>
            </a:r>
          </a:p>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756710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(5 minutes)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Purpose: To think about why it is important to respect differences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Preparation before the class: Write the word “Hello” on small pieces of paper in 2 or 3 different languages depending on the number of students in class.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How to Play: Give each student one of the “Hello’s.”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Ask them to walk around the area, holding their piece of paper without showing it to others. </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US"/>
              <a:t>At your signal, youth start greeting one another, saying “Hello” as it is written on their paper. </a:t>
            </a:r>
            <a:endParaRPr/>
          </a:p>
          <a:p>
            <a:pPr marL="457200" lvl="0" indent="-317500" algn="l" rtl="0">
              <a:lnSpc>
                <a:spcPct val="100000"/>
              </a:lnSpc>
              <a:spcBef>
                <a:spcPts val="0"/>
              </a:spcBef>
              <a:spcAft>
                <a:spcPts val="0"/>
              </a:spcAft>
              <a:buSzPts val="1400"/>
              <a:buChar char="●"/>
            </a:pPr>
            <a:r>
              <a:rPr lang="en-US"/>
              <a:t>They must find others saying “Hello” in the same language as they are and form a group. </a:t>
            </a:r>
            <a:endParaRPr/>
          </a:p>
          <a:p>
            <a:pPr marL="457200" lvl="0" indent="-317500" algn="l" rtl="0">
              <a:lnSpc>
                <a:spcPct val="100000"/>
              </a:lnSpc>
              <a:spcBef>
                <a:spcPts val="0"/>
              </a:spcBef>
              <a:spcAft>
                <a:spcPts val="0"/>
              </a:spcAft>
              <a:buSzPts val="1400"/>
              <a:buChar char="●"/>
            </a:pPr>
            <a:r>
              <a:rPr lang="en-US"/>
              <a:t>Have the youth stay in their group and sit together.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t>Ask</a:t>
            </a:r>
            <a:r>
              <a:rPr lang="en-US"/>
              <a:t>:  How did it feel to try to speak a language other than your own?   </a:t>
            </a:r>
            <a:endParaRPr/>
          </a:p>
          <a:p>
            <a:pPr marL="0" lvl="0" indent="0" algn="l" rtl="0">
              <a:lnSpc>
                <a:spcPct val="100000"/>
              </a:lnSpc>
              <a:spcBef>
                <a:spcPts val="0"/>
              </a:spcBef>
              <a:spcAft>
                <a:spcPts val="0"/>
              </a:spcAft>
              <a:buClr>
                <a:schemeClr val="dk1"/>
              </a:buClr>
              <a:buSzPts val="1100"/>
              <a:buFont typeface="Arial"/>
              <a:buNone/>
            </a:pPr>
            <a:r>
              <a:rPr lang="en-US"/>
              <a:t> • Have you ever been in a situation where you did not understand the language, for example, on a trip? </a:t>
            </a:r>
            <a:endParaRPr/>
          </a:p>
          <a:p>
            <a:pPr marL="0" lvl="0" indent="0" algn="l" rtl="0">
              <a:lnSpc>
                <a:spcPct val="100000"/>
              </a:lnSpc>
              <a:spcBef>
                <a:spcPts val="0"/>
              </a:spcBef>
              <a:spcAft>
                <a:spcPts val="0"/>
              </a:spcAft>
              <a:buClr>
                <a:schemeClr val="dk1"/>
              </a:buClr>
              <a:buSzPts val="1100"/>
              <a:buFont typeface="Arial"/>
              <a:buNone/>
            </a:pPr>
            <a:r>
              <a:rPr lang="en-US"/>
              <a:t> • What did you do to get by?    </a:t>
            </a:r>
            <a:endParaRPr/>
          </a:p>
          <a:p>
            <a:pPr marL="0" lvl="0" indent="0" algn="l" rtl="0">
              <a:lnSpc>
                <a:spcPct val="100000"/>
              </a:lnSpc>
              <a:spcBef>
                <a:spcPts val="0"/>
              </a:spcBef>
              <a:spcAft>
                <a:spcPts val="0"/>
              </a:spcAft>
              <a:buClr>
                <a:schemeClr val="dk1"/>
              </a:buClr>
              <a:buSzPts val="1100"/>
              <a:buFont typeface="Arial"/>
              <a:buNone/>
            </a:pPr>
            <a:r>
              <a:rPr lang="en-US"/>
              <a:t> • Did you wish everyone spoke YOUR language?  </a:t>
            </a:r>
            <a:endParaRPr/>
          </a:p>
          <a:p>
            <a:pPr marL="0" lvl="0" indent="0" algn="l" rtl="0">
              <a:lnSpc>
                <a:spcPct val="100000"/>
              </a:lnSpc>
              <a:spcBef>
                <a:spcPts val="0"/>
              </a:spcBef>
              <a:spcAft>
                <a:spcPts val="0"/>
              </a:spcAft>
              <a:buSzPts val="1100"/>
              <a:buNone/>
            </a:pPr>
            <a:r>
              <a:rPr lang="en-US"/>
              <a:t> • Do you know other people who do not speak your language? What can we do to help them?  </a:t>
            </a:r>
            <a:endParaRPr/>
          </a:p>
          <a:p>
            <a:pPr marL="0" lvl="0" indent="0" algn="l" rtl="0">
              <a:lnSpc>
                <a:spcPct val="100000"/>
              </a:lnSpc>
              <a:spcBef>
                <a:spcPts val="0"/>
              </a:spcBef>
              <a:spcAft>
                <a:spcPts val="0"/>
              </a:spcAft>
              <a:buClr>
                <a:schemeClr val="dk1"/>
              </a:buClr>
              <a:buSzPts val="1100"/>
              <a:buFont typeface="Arial"/>
              <a:buNone/>
            </a:pPr>
            <a:r>
              <a:rPr lang="en-US"/>
              <a:t> </a:t>
            </a:r>
            <a:endParaRPr/>
          </a:p>
          <a:p>
            <a:pPr marL="0" lvl="0" indent="0" algn="l" rtl="0">
              <a:lnSpc>
                <a:spcPct val="100000"/>
              </a:lnSpc>
              <a:spcBef>
                <a:spcPts val="0"/>
              </a:spcBef>
              <a:spcAft>
                <a:spcPts val="0"/>
              </a:spcAft>
              <a:buClr>
                <a:schemeClr val="dk1"/>
              </a:buClr>
              <a:buSzPts val="1100"/>
              <a:buFont typeface="Arial"/>
              <a:buNone/>
            </a:pPr>
            <a:r>
              <a:rPr lang="en-US" sz="700"/>
              <a:t> (Adapted from: Play It Fair Toolkit, Activity 17. Equitas – International Centre for Human Rights, 2008.) </a:t>
            </a:r>
            <a:endParaRPr sz="700"/>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95971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t>Say</a:t>
            </a:r>
            <a:r>
              <a:rPr lang="en-US"/>
              <a:t>: Explain what discrimination is to your friends and family. Tell them why it is bad. </a:t>
            </a:r>
            <a:endParaRPr/>
          </a:p>
          <a:p>
            <a:pPr marL="0" lvl="0" indent="0" algn="l" rtl="0">
              <a:lnSpc>
                <a:spcPct val="100000"/>
              </a:lnSpc>
              <a:spcBef>
                <a:spcPts val="0"/>
              </a:spcBef>
              <a:spcAft>
                <a:spcPts val="0"/>
              </a:spcAft>
              <a:buClr>
                <a:schemeClr val="dk1"/>
              </a:buClr>
              <a:buSzPts val="1100"/>
              <a:buFont typeface="Arial"/>
              <a:buNone/>
            </a:pPr>
            <a:r>
              <a:rPr lang="en-US"/>
              <a:t> • Pay attention this week to examples of discrimination in your community or your family. </a:t>
            </a:r>
            <a:endParaRPr/>
          </a:p>
          <a:p>
            <a:pPr marL="0" lvl="0" indent="0" algn="l" rtl="0">
              <a:lnSpc>
                <a:spcPct val="100000"/>
              </a:lnSpc>
              <a:spcBef>
                <a:spcPts val="0"/>
              </a:spcBef>
              <a:spcAft>
                <a:spcPts val="0"/>
              </a:spcAft>
              <a:buClr>
                <a:schemeClr val="dk1"/>
              </a:buClr>
              <a:buSzPts val="1100"/>
              <a:buFont typeface="Arial"/>
              <a:buNone/>
            </a:pPr>
            <a:r>
              <a:rPr lang="en-US"/>
              <a:t> • Find a way to include and be kind to people who are experiencing discrimination. </a:t>
            </a:r>
            <a:endParaRPr/>
          </a:p>
          <a:p>
            <a:pPr marL="0" lvl="0" indent="0" algn="l" rtl="0">
              <a:lnSpc>
                <a:spcPct val="100000"/>
              </a:lnSpc>
              <a:spcBef>
                <a:spcPts val="0"/>
              </a:spcBef>
              <a:spcAft>
                <a:spcPts val="0"/>
              </a:spcAft>
              <a:buClr>
                <a:schemeClr val="dk1"/>
              </a:buClr>
              <a:buSzPts val="1100"/>
              <a:buFont typeface="Arial"/>
              <a:buNone/>
            </a:pPr>
            <a:r>
              <a:rPr lang="en-US"/>
              <a:t> • Tell us about it next time we’re together. </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75" name="Google Shape;275;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66000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indent="0">
              <a:buNone/>
            </a:pPr>
            <a:r>
              <a:rPr lang="en-US" sz="1100" b="0" dirty="0"/>
              <a:t>What are the children doing? </a:t>
            </a:r>
          </a:p>
          <a:p>
            <a:pPr marL="114300" indent="0">
              <a:buNone/>
            </a:pPr>
            <a:r>
              <a:rPr lang="en-US" sz="1100" b="0" dirty="0"/>
              <a:t>Do they look happy? </a:t>
            </a:r>
          </a:p>
          <a:p>
            <a:pPr marL="114300" indent="0">
              <a:buNone/>
            </a:pPr>
            <a:r>
              <a:rPr lang="en-US" sz="1100" b="0" dirty="0"/>
              <a:t>They are bouncing for joy, capturing the happiness and excitement that freedom offers to each of us</a:t>
            </a:r>
          </a:p>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indent="0">
              <a:buNone/>
            </a:pPr>
            <a:r>
              <a:rPr lang="en-US" sz="1100" b="0" dirty="0"/>
              <a:t>What are the children doing? </a:t>
            </a:r>
          </a:p>
          <a:p>
            <a:pPr marL="114300" indent="0">
              <a:buNone/>
            </a:pPr>
            <a:r>
              <a:rPr lang="en-US" sz="1100" b="0" dirty="0"/>
              <a:t>Do they look happy? </a:t>
            </a:r>
          </a:p>
          <a:p>
            <a:pPr marL="114300" indent="0">
              <a:buNone/>
            </a:pPr>
            <a:r>
              <a:rPr lang="en-US" sz="1100" b="0" dirty="0"/>
              <a:t>They are bouncing for joy, capturing the happiness and excitement that freedom offers to each of us</a:t>
            </a:r>
          </a:p>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756710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indent="0">
              <a:buNone/>
            </a:pPr>
            <a:r>
              <a:rPr lang="en-US" sz="1100" b="0" dirty="0"/>
              <a:t>What are the children doing? </a:t>
            </a:r>
          </a:p>
          <a:p>
            <a:pPr marL="114300" indent="0">
              <a:buNone/>
            </a:pPr>
            <a:r>
              <a:rPr lang="en-US" sz="1100" b="0" dirty="0"/>
              <a:t>Do they look happy? </a:t>
            </a:r>
          </a:p>
          <a:p>
            <a:pPr marL="114300" indent="0">
              <a:buNone/>
            </a:pPr>
            <a:r>
              <a:rPr lang="en-US" sz="1100" b="0" dirty="0"/>
              <a:t>They are bouncing for joy, capturing the happiness and excitement that freedom offers to each of us</a:t>
            </a:r>
          </a:p>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09867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371741aa8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7371741aa8_0_3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dirty="0"/>
              <a:t>Explain:</a:t>
            </a:r>
            <a:r>
              <a:rPr lang="en-US" dirty="0"/>
              <a:t> We’re going to sing a song that talks about a light that represents the many new things we’re learning and that we can share with our families and our community to make our lives better.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Ask the youth to stand and form a semi-circle with you (the facilitator) in the middle.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Sing (or recite) the first verse by yourself, emphasizing the words that are in bold capital letters if you wish, a different one for each line:</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a:t>
            </a:r>
            <a:r>
              <a:rPr lang="en-US" b="1" dirty="0"/>
              <a:t>LIGHT</a:t>
            </a:r>
            <a:r>
              <a:rPr lang="en-US" dirty="0"/>
              <a: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a:t>
            </a:r>
            <a:r>
              <a:rPr lang="en-US" b="1" dirty="0"/>
              <a:t>MINE</a:t>
            </a:r>
            <a:r>
              <a:rPr lang="en-US" dirty="0"/>
              <a:t>,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b="1" dirty="0"/>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a:t>
            </a:r>
            <a:r>
              <a:rPr lang="en-US" b="1" dirty="0"/>
              <a:t>SHINE</a:t>
            </a:r>
            <a:r>
              <a:rPr lang="en-US" dirty="0"/>
              <a:t>!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Explain:</a:t>
            </a:r>
            <a:r>
              <a:rPr lang="en-US" dirty="0"/>
              <a:t> This little light of mine – represents what I’m learning. I’m </a:t>
            </a:r>
            <a:r>
              <a:rPr lang="en-US" dirty="0" err="1"/>
              <a:t>gonna</a:t>
            </a:r>
            <a:r>
              <a:rPr lang="en-US" dirty="0"/>
              <a:t> let it shine – means I’m going to share it with everyone I know.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I’ll sing (or say) it one more time, and I want you to join me as I go along.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r>
              <a:rPr lang="en-US" i="1" dirty="0"/>
              <a:t>Point to the students in the circle to encourage them to sing with you.</a:t>
            </a:r>
            <a:r>
              <a:rPr lang="en-US" dirty="0"/>
              <a:t>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This little light of mine,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Very good! The next verse is about where we’re going to shine: Everywhere!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Sing or 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r>
              <a:rPr lang="en-US" i="1" dirty="0"/>
              <a:t>Point to the students as before, encouraging them to sing (or say) it with you.</a:t>
            </a:r>
            <a:r>
              <a:rPr lang="en-US" dirty="0"/>
              <a:t>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Everywhere I go, I’m </a:t>
            </a:r>
            <a:r>
              <a:rPr lang="en-US" dirty="0" err="1"/>
              <a:t>gonna</a:t>
            </a:r>
            <a:r>
              <a:rPr lang="en-US" dirty="0"/>
              <a:t> let it shine. </a:t>
            </a:r>
          </a:p>
          <a:p>
            <a:pPr marL="0" lvl="0" indent="0" algn="l" rtl="0">
              <a:lnSpc>
                <a:spcPct val="100000"/>
              </a:lnSpc>
              <a:spcBef>
                <a:spcPts val="0"/>
              </a:spcBef>
              <a:spcAft>
                <a:spcPts val="0"/>
              </a:spcAft>
              <a:buSzPts val="1400"/>
              <a:buNone/>
            </a:pPr>
            <a:r>
              <a:rPr lang="en-US" dirty="0"/>
              <a:t>Let it shine, let it shine, let it shine!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Say: </a:t>
            </a:r>
            <a:r>
              <a:rPr lang="en-US" dirty="0"/>
              <a:t>That was great! That’s what we’re going to do – we’re going to shine everywhere! Have everyone return to where they were sitting earlier. </a:t>
            </a: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Have the students stand in a circle with the facilitator in the middle holding a ball.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Overview:</a:t>
            </a:r>
            <a:r>
              <a:rPr lang="en-US" dirty="0"/>
              <a:t> The facilitator tosses the ball to a student and asks a question. The students toss to each other until someone has the correct answer. Then the ball goes back to the facilitator for another question.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NOTE: This should be a fast, short review. Use only 3 or 4 questions at the most. Use the other questions at the end of the lesson if you have time. You can use this review game for any topic when you feel you need an energizer to keep everyone involved.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How to do it:</a:t>
            </a:r>
            <a:r>
              <a:rPr lang="en-US" dirty="0"/>
              <a:t> </a:t>
            </a:r>
          </a:p>
          <a:p>
            <a:pPr marL="0" lvl="0" indent="0" algn="l" rtl="0">
              <a:lnSpc>
                <a:spcPct val="100000"/>
              </a:lnSpc>
              <a:spcBef>
                <a:spcPts val="0"/>
              </a:spcBef>
              <a:spcAft>
                <a:spcPts val="0"/>
              </a:spcAft>
              <a:buSzPts val="1400"/>
              <a:buNone/>
            </a:pPr>
            <a:r>
              <a:rPr lang="en-US" dirty="0"/>
              <a:t>• The facilitator asks a question while tossing a ball to one of the students. (See examples below.) If the student doesn’t know the answer, she says, “I don’t know” but can say one thing she learned about one of the human rights mini posters on the wall instead. </a:t>
            </a:r>
          </a:p>
          <a:p>
            <a:pPr marL="0" lvl="0" indent="0" algn="l" rtl="0">
              <a:lnSpc>
                <a:spcPct val="100000"/>
              </a:lnSpc>
              <a:spcBef>
                <a:spcPts val="0"/>
              </a:spcBef>
              <a:spcAft>
                <a:spcPts val="0"/>
              </a:spcAft>
              <a:buSzPts val="1400"/>
              <a:buNone/>
            </a:pPr>
            <a:r>
              <a:rPr lang="en-US" dirty="0"/>
              <a:t>• Then she tosses the ball to another student, who either answers the first question or says something about another mini poster. </a:t>
            </a:r>
          </a:p>
          <a:p>
            <a:pPr marL="0" lvl="0" indent="0" algn="l" rtl="0">
              <a:lnSpc>
                <a:spcPct val="100000"/>
              </a:lnSpc>
              <a:spcBef>
                <a:spcPts val="0"/>
              </a:spcBef>
              <a:spcAft>
                <a:spcPts val="0"/>
              </a:spcAft>
              <a:buSzPts val="1400"/>
              <a:buNone/>
            </a:pPr>
            <a:r>
              <a:rPr lang="en-US" dirty="0"/>
              <a:t>• When one of the youth knows the answer, he tosses the ball back to the facilitator. </a:t>
            </a:r>
          </a:p>
          <a:p>
            <a:pPr marL="0" lvl="0" indent="0" algn="l" rtl="0">
              <a:lnSpc>
                <a:spcPct val="100000"/>
              </a:lnSpc>
              <a:spcBef>
                <a:spcPts val="0"/>
              </a:spcBef>
              <a:spcAft>
                <a:spcPts val="0"/>
              </a:spcAft>
              <a:buSzPts val="1400"/>
              <a:buNone/>
            </a:pPr>
            <a:r>
              <a:rPr lang="en-US" dirty="0"/>
              <a:t>• The facilitator asks another question while tossing the ball to another student. And so on until the facilitator runs out of questions. The facilitator can also ask about one of the mini posters. Try to make sure every student gets a turn.</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b="1" dirty="0"/>
              <a:t>Possible questions:</a:t>
            </a:r>
            <a:r>
              <a:rPr lang="en-US" dirty="0"/>
              <a:t> </a:t>
            </a:r>
          </a:p>
          <a:p>
            <a:pPr marL="0" lvl="0" indent="0" algn="l" rtl="0">
              <a:lnSpc>
                <a:spcPct val="100000"/>
              </a:lnSpc>
              <a:spcBef>
                <a:spcPts val="0"/>
              </a:spcBef>
              <a:spcAft>
                <a:spcPts val="0"/>
              </a:spcAft>
              <a:buSzPts val="1400"/>
              <a:buNone/>
            </a:pPr>
            <a:r>
              <a:rPr lang="en-US" dirty="0"/>
              <a:t>• Why do we need human rights? (They help everyone to be treated fairly. Society benefits when people are all treated fairly.) </a:t>
            </a:r>
          </a:p>
          <a:p>
            <a:pPr marL="0" lvl="0" indent="0" algn="l" rtl="0">
              <a:lnSpc>
                <a:spcPct val="100000"/>
              </a:lnSpc>
              <a:spcBef>
                <a:spcPts val="0"/>
              </a:spcBef>
              <a:spcAft>
                <a:spcPts val="0"/>
              </a:spcAft>
              <a:buSzPts val="1400"/>
              <a:buNone/>
            </a:pPr>
            <a:r>
              <a:rPr lang="en-US" dirty="0"/>
              <a:t>• What organization developed a list of these rights? (The United Nations or the UN) • What do the initials UN stand for? (The United Nations) </a:t>
            </a:r>
          </a:p>
          <a:p>
            <a:pPr marL="0" lvl="0" indent="0" algn="l" rtl="0">
              <a:lnSpc>
                <a:spcPct val="100000"/>
              </a:lnSpc>
              <a:spcBef>
                <a:spcPts val="0"/>
              </a:spcBef>
              <a:spcAft>
                <a:spcPts val="0"/>
              </a:spcAft>
              <a:buSzPts val="1400"/>
              <a:buNone/>
            </a:pPr>
            <a:r>
              <a:rPr lang="en-US" dirty="0"/>
              <a:t>• Name one of the human rights from our last meeting. </a:t>
            </a:r>
          </a:p>
          <a:p>
            <a:pPr marL="0" lvl="0" indent="0" algn="l" rtl="0">
              <a:lnSpc>
                <a:spcPct val="100000"/>
              </a:lnSpc>
              <a:spcBef>
                <a:spcPts val="0"/>
              </a:spcBef>
              <a:spcAft>
                <a:spcPts val="0"/>
              </a:spcAft>
              <a:buSzPts val="1400"/>
              <a:buNone/>
            </a:pPr>
            <a:r>
              <a:rPr lang="en-US" dirty="0"/>
              <a:t>• Is there one you would like to talk about with the class? (Remind the youth to look at the mini posters on the wall.) </a:t>
            </a:r>
          </a:p>
          <a:p>
            <a:pPr marL="0" lvl="0" indent="0" algn="l" rtl="0">
              <a:lnSpc>
                <a:spcPct val="100000"/>
              </a:lnSpc>
              <a:spcBef>
                <a:spcPts val="0"/>
              </a:spcBef>
              <a:spcAft>
                <a:spcPts val="0"/>
              </a:spcAft>
              <a:buSzPts val="1400"/>
              <a:buNone/>
            </a:pPr>
            <a:r>
              <a:rPr lang="en-US" dirty="0"/>
              <a:t>• What is the name of the document that lists all the Human Rights? </a:t>
            </a:r>
          </a:p>
          <a:p>
            <a:pPr marL="0" lvl="0" indent="0" algn="l" rtl="0">
              <a:lnSpc>
                <a:spcPct val="100000"/>
              </a:lnSpc>
              <a:spcBef>
                <a:spcPts val="0"/>
              </a:spcBef>
              <a:spcAft>
                <a:spcPts val="0"/>
              </a:spcAft>
              <a:buSzPts val="1400"/>
              <a:buNone/>
            </a:pPr>
            <a:r>
              <a:rPr lang="en-US" dirty="0"/>
              <a:t>• Name one of the new words we learned from the Preamble.</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10"/>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0"/>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10"/>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19867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1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 name="Google Shape;19;p1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0A5A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
        <p:cNvGrpSpPr/>
        <p:nvPr/>
      </p:nvGrpSpPr>
      <p:grpSpPr>
        <a:xfrm>
          <a:off x="0" y="0"/>
          <a:ext cx="0" cy="0"/>
          <a:chOff x="0" y="0"/>
          <a:chExt cx="0" cy="0"/>
        </a:xfrm>
      </p:grpSpPr>
      <p:sp>
        <p:nvSpPr>
          <p:cNvPr id="21" name="Google Shape;21;p1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 name="Google Shape;23;p1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1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
        <p:cNvGrpSpPr/>
        <p:nvPr/>
      </p:nvGrpSpPr>
      <p:grpSpPr>
        <a:xfrm>
          <a:off x="0" y="0"/>
          <a:ext cx="0" cy="0"/>
          <a:chOff x="0" y="0"/>
          <a:chExt cx="0" cy="0"/>
        </a:xfrm>
      </p:grpSpPr>
      <p:sp>
        <p:nvSpPr>
          <p:cNvPr id="31" name="Google Shape;31;p57"/>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7"/>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 name="Google Shape;33;p57"/>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57"/>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6"/>
        <p:cNvGrpSpPr/>
        <p:nvPr/>
      </p:nvGrpSpPr>
      <p:grpSpPr>
        <a:xfrm>
          <a:off x="0" y="0"/>
          <a:ext cx="0" cy="0"/>
          <a:chOff x="0" y="0"/>
          <a:chExt cx="0" cy="0"/>
        </a:xfrm>
      </p:grpSpPr>
      <p:sp>
        <p:nvSpPr>
          <p:cNvPr id="37" name="Google Shape;37;p58"/>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8"/>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58"/>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58"/>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48"/>
        <p:cNvGrpSpPr/>
        <p:nvPr/>
      </p:nvGrpSpPr>
      <p:grpSpPr>
        <a:xfrm>
          <a:off x="0" y="0"/>
          <a:ext cx="0" cy="0"/>
          <a:chOff x="0" y="0"/>
          <a:chExt cx="0" cy="0"/>
        </a:xfrm>
      </p:grpSpPr>
      <p:sp>
        <p:nvSpPr>
          <p:cNvPr id="49" name="Google Shape;49;p60"/>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0"/>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60"/>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6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3" name="Google Shape;53;p60"/>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60"/>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55"/>
        <p:cNvGrpSpPr/>
        <p:nvPr/>
      </p:nvGrpSpPr>
      <p:grpSpPr>
        <a:xfrm>
          <a:off x="0" y="0"/>
          <a:ext cx="0" cy="0"/>
          <a:chOff x="0" y="0"/>
          <a:chExt cx="0" cy="0"/>
        </a:xfrm>
      </p:grpSpPr>
      <p:sp>
        <p:nvSpPr>
          <p:cNvPr id="56" name="Google Shape;56;p61"/>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61"/>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61"/>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0" name="Google Shape;60;p61"/>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61"/>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62"/>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62"/>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5" name="Google Shape;65;p62"/>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62"/>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7" name="Google Shape;67;p62"/>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6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lvl="0"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1pPr>
            <a:lvl2pPr marL="0" lvl="1"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2pPr>
            <a:lvl3pPr marL="0" lvl="2"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3pPr>
            <a:lvl4pPr marL="0" lvl="3"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4pPr>
            <a:lvl5pPr marL="0" lvl="4"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5pPr>
            <a:lvl6pPr marL="0" lvl="5"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6pPr>
            <a:lvl7pPr marL="0" lvl="6"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7pPr>
            <a:lvl8pPr marL="0" lvl="7"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8pPr>
            <a:lvl9pPr marL="0" lvl="8" indent="0" algn="l">
              <a:lnSpc>
                <a:spcPct val="100000"/>
              </a:lnSpc>
              <a:spcBef>
                <a:spcPts val="0"/>
              </a:spcBef>
              <a:spcAft>
                <a:spcPts val="0"/>
              </a:spcAft>
              <a:buSzPts val="1200"/>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9"/>
        <p:cNvGrpSpPr/>
        <p:nvPr/>
      </p:nvGrpSpPr>
      <p:grpSpPr>
        <a:xfrm>
          <a:off x="0" y="0"/>
          <a:ext cx="0" cy="0"/>
          <a:chOff x="0" y="0"/>
          <a:chExt cx="0" cy="0"/>
        </a:xfrm>
      </p:grpSpPr>
      <p:sp>
        <p:nvSpPr>
          <p:cNvPr id="80" name="Google Shape;80;p4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87559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8"/>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SzPts val="1400"/>
              <a:buNone/>
              <a:defRPr sz="40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p8"/>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0A5A6"/>
              </a:buClr>
              <a:buSzPts val="2400"/>
              <a:buFont typeface="Noto Sans Symbols"/>
              <a:buChar char="▪"/>
              <a:defRPr sz="2400" b="1" i="0" u="none" strike="noStrike" cap="none">
                <a:solidFill>
                  <a:srgbClr val="00A5A6"/>
                </a:solidFill>
                <a:latin typeface="Arial"/>
                <a:ea typeface="Arial"/>
                <a:cs typeface="Arial"/>
                <a:sym typeface="Arial"/>
              </a:defRPr>
            </a:lvl1pPr>
            <a:lvl2pPr marL="914400" marR="0" lvl="1" indent="-355600" algn="l" rtl="0">
              <a:lnSpc>
                <a:spcPct val="100000"/>
              </a:lnSpc>
              <a:spcBef>
                <a:spcPts val="0"/>
              </a:spcBef>
              <a:spcAft>
                <a:spcPts val="0"/>
              </a:spcAft>
              <a:buClr>
                <a:srgbClr val="00A5A6"/>
              </a:buClr>
              <a:buSzPts val="2000"/>
              <a:buFont typeface="Arial"/>
              <a:buChar char="•"/>
              <a:defRPr sz="2000" b="1" i="0" u="none" strike="noStrike" cap="none">
                <a:solidFill>
                  <a:srgbClr val="00A5A6"/>
                </a:solidFill>
                <a:latin typeface="Arial"/>
                <a:ea typeface="Arial"/>
                <a:cs typeface="Arial"/>
                <a:sym typeface="Arial"/>
              </a:defRPr>
            </a:lvl2pPr>
            <a:lvl3pPr marL="1371600" marR="0" lvl="2"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3pPr>
            <a:lvl4pPr marL="1828800" marR="0" lvl="3"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4pPr>
            <a:lvl5pPr marL="2286000" marR="0" lvl="4" indent="-330200" algn="l" rtl="0">
              <a:lnSpc>
                <a:spcPct val="100000"/>
              </a:lnSpc>
              <a:spcBef>
                <a:spcPts val="0"/>
              </a:spcBef>
              <a:spcAft>
                <a:spcPts val="0"/>
              </a:spcAft>
              <a:buClr>
                <a:srgbClr val="00A5A6"/>
              </a:buClr>
              <a:buSzPts val="1600"/>
              <a:buFont typeface="Work Sans"/>
              <a:buChar char="‒"/>
              <a:defRPr sz="1600" b="0" i="0" u="none" strike="noStrike" cap="none">
                <a:solidFill>
                  <a:srgbClr val="00A5A6"/>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8"/>
          <p:cNvSpPr/>
          <p:nvPr/>
        </p:nvSpPr>
        <p:spPr>
          <a:xfrm>
            <a:off x="91440" y="57150"/>
            <a:ext cx="8961120" cy="5029200"/>
          </a:xfrm>
          <a:prstGeom prst="frame">
            <a:avLst>
              <a:gd name="adj1" fmla="val 1839"/>
            </a:avLst>
          </a:prstGeom>
          <a:solidFill>
            <a:srgbClr val="00A5A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8" descr="Logo for the Geneva Office for Human Rights Education (3 brown dots over a v with the letters GO-HRE on a white circle)"/>
          <p:cNvPicPr preferRelativeResize="0"/>
          <p:nvPr/>
        </p:nvPicPr>
        <p:blipFill rotWithShape="1">
          <a:blip r:embed="rId12">
            <a:alphaModFix/>
          </a:blip>
          <a:srcRect/>
          <a:stretch/>
        </p:blipFill>
        <p:spPr>
          <a:xfrm>
            <a:off x="8620107" y="4653741"/>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6" r:id="rId6"/>
    <p:sldLayoutId id="2147483657" r:id="rId7"/>
    <p:sldLayoutId id="2147483658" r:id="rId8"/>
    <p:sldLayoutId id="2147483685" r:id="rId9"/>
    <p:sldLayoutId id="2147483686"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W_4vgwnbAfE"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W_4vgwnbAf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7"/>
          <p:cNvPicPr preferRelativeResize="0">
            <a:picLocks noGrp="1"/>
          </p:cNvPicPr>
          <p:nvPr>
            <p:ph type="body" idx="1"/>
          </p:nvPr>
        </p:nvPicPr>
        <p:blipFill rotWithShape="1">
          <a:blip r:embed="rId3">
            <a:alphaModFix/>
          </a:blip>
          <a:srcRect b="8936"/>
          <a:stretch/>
        </p:blipFill>
        <p:spPr>
          <a:xfrm>
            <a:off x="732997" y="351329"/>
            <a:ext cx="3881774" cy="4572000"/>
          </a:xfrm>
          <a:prstGeom prst="rect">
            <a:avLst/>
          </a:prstGeom>
          <a:noFill/>
          <a:ln>
            <a:noFill/>
          </a:ln>
          <a:effectLst>
            <a:outerShdw blurRad="50800" dist="38100" dir="2700000" algn="tl" rotWithShape="0">
              <a:srgbClr val="000000">
                <a:alpha val="40000"/>
              </a:srgbClr>
            </a:outerShdw>
          </a:effectLst>
        </p:spPr>
      </p:pic>
      <p:sp>
        <p:nvSpPr>
          <p:cNvPr id="140" name="Google Shape;140;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a:t>
            </a:fld>
            <a:endParaRPr sz="1200" b="1" i="0" u="none" strike="noStrike" cap="none">
              <a:solidFill>
                <a:srgbClr val="0B4860"/>
              </a:solidFill>
              <a:latin typeface="Arial"/>
              <a:ea typeface="Arial"/>
              <a:cs typeface="Arial"/>
              <a:sym typeface="Arial"/>
            </a:endParaRPr>
          </a:p>
        </p:txBody>
      </p:sp>
      <p:pic>
        <p:nvPicPr>
          <p:cNvPr id="141" name="Google Shape;141;p7"/>
          <p:cNvPicPr preferRelativeResize="0">
            <a:picLocks noGrp="1"/>
          </p:cNvPicPr>
          <p:nvPr>
            <p:ph type="body" idx="2"/>
          </p:nvPr>
        </p:nvPicPr>
        <p:blipFill rotWithShape="1">
          <a:blip r:embed="rId4">
            <a:alphaModFix/>
          </a:blip>
          <a:srcRect/>
          <a:stretch/>
        </p:blipFill>
        <p:spPr>
          <a:xfrm>
            <a:off x="5735783" y="386234"/>
            <a:ext cx="2396836" cy="4526430"/>
          </a:xfrm>
          <a:prstGeom prst="rect">
            <a:avLst/>
          </a:prstGeom>
          <a:noFill/>
          <a:ln>
            <a:noFill/>
          </a:ln>
        </p:spPr>
      </p:pic>
      <p:sp>
        <p:nvSpPr>
          <p:cNvPr id="142" name="Google Shape;142;p7"/>
          <p:cNvSpPr txBox="1"/>
          <p:nvPr/>
        </p:nvSpPr>
        <p:spPr>
          <a:xfrm>
            <a:off x="6359238" y="3002986"/>
            <a:ext cx="1149926" cy="523220"/>
          </a:xfrm>
          <a:prstGeom prst="rect">
            <a:avLst/>
          </a:prstGeom>
          <a:solidFill>
            <a:schemeClr val="lt1"/>
          </a:solid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YOUTH</a:t>
            </a:r>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AGES 11-16</a:t>
            </a:r>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9"/>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Introduction</a:t>
            </a:r>
            <a:endParaRPr/>
          </a:p>
        </p:txBody>
      </p:sp>
      <p:sp>
        <p:nvSpPr>
          <p:cNvPr id="200" name="Google Shape;200;p9"/>
          <p:cNvSpPr txBox="1">
            <a:spLocks noGrp="1"/>
          </p:cNvSpPr>
          <p:nvPr>
            <p:ph type="body" idx="1"/>
          </p:nvPr>
        </p:nvSpPr>
        <p:spPr>
          <a:xfrm>
            <a:off x="869150" y="1121229"/>
            <a:ext cx="4454518" cy="3511493"/>
          </a:xfrm>
          <a:prstGeom prst="rect">
            <a:avLst/>
          </a:prstGeom>
          <a:noFill/>
          <a:ln>
            <a:noFill/>
          </a:ln>
        </p:spPr>
        <p:txBody>
          <a:bodyPr spcFirstLastPara="1" wrap="square" lIns="91425" tIns="91425" rIns="91425" bIns="91425" anchor="ctr" anchorCtr="0">
            <a:normAutofit/>
          </a:bodyPr>
          <a:lstStyle/>
          <a:p>
            <a:pPr marL="0" lvl="0" indent="0" algn="l" rtl="0">
              <a:spcBef>
                <a:spcPts val="600"/>
              </a:spcBef>
              <a:spcAft>
                <a:spcPts val="0"/>
              </a:spcAft>
              <a:buSzPts val="2400"/>
              <a:buNone/>
            </a:pPr>
            <a:r>
              <a:rPr lang="en-US" dirty="0"/>
              <a:t>Today we are going to discuss HUMAN DIGNITY as the foundation for all human rights.</a:t>
            </a:r>
            <a:br>
              <a:rPr lang="en-US" dirty="0"/>
            </a:br>
            <a:endParaRPr dirty="0"/>
          </a:p>
        </p:txBody>
      </p:sp>
      <p:sp>
        <p:nvSpPr>
          <p:cNvPr id="202" name="Google Shape;202;p9"/>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10</a:t>
            </a:fld>
            <a:endParaRPr sz="900">
              <a:solidFill>
                <a:srgbClr val="00A5A6"/>
              </a:solidFill>
            </a:endParaRPr>
          </a:p>
        </p:txBody>
      </p:sp>
      <p:pic>
        <p:nvPicPr>
          <p:cNvPr id="201" name="Google Shape;201;p9" descr="Picture of a stick figure boy with hands on hips used as the introduction logo in the lessons."/>
          <p:cNvPicPr preferRelativeResize="0"/>
          <p:nvPr/>
        </p:nvPicPr>
        <p:blipFill rotWithShape="1">
          <a:blip r:embed="rId3">
            <a:alphaModFix/>
          </a:blip>
          <a:srcRect/>
          <a:stretch/>
        </p:blipFill>
        <p:spPr>
          <a:xfrm>
            <a:off x="5995297" y="1569601"/>
            <a:ext cx="1422932" cy="3017520"/>
          </a:xfrm>
          <a:prstGeom prst="rect">
            <a:avLst/>
          </a:prstGeom>
          <a:noFill/>
          <a:ln>
            <a:noFill/>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g83e39ce8a8_0_0" descr="Picture of a stick figure boy with hands on hips used as the introduction logo in the lessons."/>
          <p:cNvPicPr preferRelativeResize="0">
            <a:picLocks noChangeAspect="1"/>
          </p:cNvPicPr>
          <p:nvPr/>
        </p:nvPicPr>
        <p:blipFill rotWithShape="1">
          <a:blip r:embed="rId3">
            <a:alphaModFix/>
          </a:blip>
          <a:srcRect/>
          <a:stretch/>
        </p:blipFill>
        <p:spPr>
          <a:xfrm>
            <a:off x="8366845" y="154496"/>
            <a:ext cx="517428" cy="1097280"/>
          </a:xfrm>
          <a:prstGeom prst="rect">
            <a:avLst/>
          </a:prstGeom>
          <a:noFill/>
          <a:ln>
            <a:noFill/>
          </a:ln>
        </p:spPr>
      </p:pic>
      <p:sp>
        <p:nvSpPr>
          <p:cNvPr id="210" name="Google Shape;210;g83e39ce8a8_0_0"/>
          <p:cNvSpPr txBox="1">
            <a:spLocks noGrp="1"/>
          </p:cNvSpPr>
          <p:nvPr>
            <p:ph type="title"/>
          </p:nvPr>
        </p:nvSpPr>
        <p:spPr>
          <a:xfrm>
            <a:off x="733000" y="623349"/>
            <a:ext cx="7666413"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2800" dirty="0"/>
              <a:t>Universal Declaration of Human Rights</a:t>
            </a:r>
            <a:endParaRPr sz="2800" dirty="0"/>
          </a:p>
        </p:txBody>
      </p:sp>
      <p:sp>
        <p:nvSpPr>
          <p:cNvPr id="209" name="Google Shape;209;g83e39ce8a8_0_0"/>
          <p:cNvSpPr txBox="1">
            <a:spLocks noGrp="1"/>
          </p:cNvSpPr>
          <p:nvPr>
            <p:ph type="body" idx="1"/>
          </p:nvPr>
        </p:nvSpPr>
        <p:spPr>
          <a:xfrm>
            <a:off x="732997" y="1251777"/>
            <a:ext cx="4572003" cy="3268374"/>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600"/>
              </a:spcBef>
              <a:spcAft>
                <a:spcPts val="0"/>
              </a:spcAft>
              <a:buClr>
                <a:schemeClr val="dk1"/>
              </a:buClr>
              <a:buSzPts val="2400"/>
              <a:buFont typeface="Arial"/>
              <a:buNone/>
            </a:pPr>
            <a:r>
              <a:rPr lang="en-US" dirty="0"/>
              <a:t>Article 1 of the Universal Declaration of Human Rights:</a:t>
            </a:r>
          </a:p>
          <a:p>
            <a:pPr marL="0" lvl="0" indent="0" algn="l" rtl="0">
              <a:lnSpc>
                <a:spcPct val="90000"/>
              </a:lnSpc>
              <a:spcBef>
                <a:spcPts val="600"/>
              </a:spcBef>
              <a:spcAft>
                <a:spcPts val="0"/>
              </a:spcAft>
              <a:buClr>
                <a:schemeClr val="dk1"/>
              </a:buClr>
              <a:buSzPts val="2400"/>
              <a:buFont typeface="Arial"/>
              <a:buNone/>
            </a:pPr>
            <a:endParaRPr b="0" dirty="0"/>
          </a:p>
          <a:p>
            <a:pPr marL="0" lvl="0" indent="0" algn="l" rtl="0">
              <a:lnSpc>
                <a:spcPct val="90000"/>
              </a:lnSpc>
              <a:spcBef>
                <a:spcPts val="600"/>
              </a:spcBef>
              <a:spcAft>
                <a:spcPts val="0"/>
              </a:spcAft>
              <a:buClr>
                <a:schemeClr val="dk1"/>
              </a:buClr>
              <a:buSzPts val="2400"/>
              <a:buFont typeface="Arial"/>
              <a:buNone/>
            </a:pPr>
            <a:r>
              <a:rPr lang="en-US" dirty="0"/>
              <a:t>All human beings are born free and equal in dignity and rights.</a:t>
            </a:r>
            <a:endParaRPr dirty="0"/>
          </a:p>
        </p:txBody>
      </p:sp>
      <p:pic>
        <p:nvPicPr>
          <p:cNvPr id="211" name="Google Shape;211;g83e39ce8a8_0_0" descr="A close up of a logo&#10;&#10;Description automatically generated"/>
          <p:cNvPicPr preferRelativeResize="0">
            <a:picLocks noGrp="1"/>
          </p:cNvPicPr>
          <p:nvPr>
            <p:ph type="body" idx="2"/>
          </p:nvPr>
        </p:nvPicPr>
        <p:blipFill rotWithShape="1">
          <a:blip r:embed="rId4">
            <a:alphaModFix/>
          </a:blip>
          <a:srcRect l="20072" t="19383" r="18354" b="19044"/>
          <a:stretch/>
        </p:blipFill>
        <p:spPr>
          <a:xfrm>
            <a:off x="5871327" y="2101237"/>
            <a:ext cx="1914000" cy="1914000"/>
          </a:xfrm>
          <a:prstGeom prst="rect">
            <a:avLst/>
          </a:prstGeom>
          <a:noFill/>
          <a:ln w="9525" cap="flat" cmpd="sng">
            <a:solidFill>
              <a:srgbClr val="0B4860"/>
            </a:solidFill>
            <a:prstDash val="solid"/>
            <a:round/>
            <a:headEnd type="none" w="sm" len="sm"/>
            <a:tailEnd type="none" w="sm" len="sm"/>
          </a:ln>
          <a:effectLst>
            <a:outerShdw blurRad="50800" dist="38100" dir="2700000" algn="tl" rotWithShape="0">
              <a:srgbClr val="000000">
                <a:alpha val="40000"/>
              </a:srgbClr>
            </a:outerShdw>
          </a:effectLst>
        </p:spPr>
      </p:pic>
      <p:sp>
        <p:nvSpPr>
          <p:cNvPr id="208" name="Google Shape;208;g83e39ce8a8_0_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g837a9efde7_0_1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Discrimination</a:t>
            </a:r>
            <a:endParaRPr dirty="0"/>
          </a:p>
        </p:txBody>
      </p:sp>
      <p:sp>
        <p:nvSpPr>
          <p:cNvPr id="217" name="Google Shape;217;g837a9efde7_0_109"/>
          <p:cNvSpPr txBox="1">
            <a:spLocks noGrp="1"/>
          </p:cNvSpPr>
          <p:nvPr>
            <p:ph type="body" idx="1"/>
          </p:nvPr>
        </p:nvSpPr>
        <p:spPr>
          <a:xfrm>
            <a:off x="869149" y="957943"/>
            <a:ext cx="4590226" cy="3674657"/>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600"/>
              </a:spcBef>
              <a:spcAft>
                <a:spcPts val="0"/>
              </a:spcAft>
              <a:buSzPts val="2400"/>
              <a:buNone/>
            </a:pPr>
            <a:r>
              <a:rPr lang="en-US" sz="4400" b="0" dirty="0"/>
              <a:t>What is </a:t>
            </a:r>
            <a:r>
              <a:rPr lang="en-US" sz="4400" dirty="0"/>
              <a:t>discrimination</a:t>
            </a:r>
            <a:r>
              <a:rPr lang="en-US" sz="4400" b="0" dirty="0"/>
              <a:t>?</a:t>
            </a:r>
            <a:endParaRPr sz="4400" dirty="0"/>
          </a:p>
        </p:txBody>
      </p:sp>
      <p:sp>
        <p:nvSpPr>
          <p:cNvPr id="219" name="Google Shape;219;g837a9efde7_0_1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12</a:t>
            </a:fld>
            <a:endParaRPr sz="900">
              <a:solidFill>
                <a:srgbClr val="00A5A6"/>
              </a:solidFill>
            </a:endParaRPr>
          </a:p>
        </p:txBody>
      </p:sp>
      <p:pic>
        <p:nvPicPr>
          <p:cNvPr id="6" name="Google Shape;207;g83e39ce8a8_0_0" descr="Picture of a stick figure boy with hands on hips used as the introduction logo in the lessons.">
            <a:extLst>
              <a:ext uri="{FF2B5EF4-FFF2-40B4-BE49-F238E27FC236}">
                <a16:creationId xmlns:a16="http://schemas.microsoft.com/office/drawing/2014/main" id="{756F7386-0BB2-4317-9167-D32595508534}"/>
              </a:ext>
            </a:extLst>
          </p:cNvPr>
          <p:cNvPicPr preferRelativeResize="0">
            <a:picLocks noChangeAspect="1"/>
          </p:cNvPicPr>
          <p:nvPr/>
        </p:nvPicPr>
        <p:blipFill rotWithShape="1">
          <a:blip r:embed="rId3">
            <a:alphaModFix/>
          </a:blip>
          <a:srcRect/>
          <a:stretch/>
        </p:blipFill>
        <p:spPr>
          <a:xfrm>
            <a:off x="8366845" y="154496"/>
            <a:ext cx="517428" cy="1097280"/>
          </a:xfrm>
          <a:prstGeom prst="rect">
            <a:avLst/>
          </a:prstGeom>
          <a:noFill/>
          <a:ln>
            <a:noFill/>
          </a:ln>
        </p:spPr>
      </p:pic>
      <p:grpSp>
        <p:nvGrpSpPr>
          <p:cNvPr id="5" name="Group 4">
            <a:extLst>
              <a:ext uri="{FF2B5EF4-FFF2-40B4-BE49-F238E27FC236}">
                <a16:creationId xmlns:a16="http://schemas.microsoft.com/office/drawing/2014/main" id="{80556098-8374-4588-9C0C-F2E3EC811121}"/>
              </a:ext>
            </a:extLst>
          </p:cNvPr>
          <p:cNvGrpSpPr/>
          <p:nvPr/>
        </p:nvGrpSpPr>
        <p:grpSpPr>
          <a:xfrm>
            <a:off x="5695293" y="1820622"/>
            <a:ext cx="2743200" cy="2286000"/>
            <a:chOff x="5695293" y="1820622"/>
            <a:chExt cx="2743200" cy="2286000"/>
          </a:xfrm>
        </p:grpSpPr>
        <p:sp>
          <p:nvSpPr>
            <p:cNvPr id="9" name="Google Shape;216;g837a9efde7_0_109">
              <a:extLst>
                <a:ext uri="{FF2B5EF4-FFF2-40B4-BE49-F238E27FC236}">
                  <a16:creationId xmlns:a16="http://schemas.microsoft.com/office/drawing/2014/main" id="{C88BA3BA-E0BC-4272-88DD-4A1A3C0B25A5}"/>
                </a:ext>
              </a:extLst>
            </p:cNvPr>
            <p:cNvSpPr txBox="1">
              <a:spLocks/>
            </p:cNvSpPr>
            <p:nvPr/>
          </p:nvSpPr>
          <p:spPr>
            <a:xfrm>
              <a:off x="5695293" y="2506422"/>
              <a:ext cx="2743200" cy="914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lgn="ctr">
                <a:buSzPts val="3600"/>
              </a:pPr>
              <a:r>
                <a:rPr lang="en-US" sz="2800">
                  <a:solidFill>
                    <a:schemeClr val="tx1"/>
                  </a:solidFill>
                </a:rPr>
                <a:t>Discrimination</a:t>
              </a:r>
              <a:endParaRPr lang="en-US" sz="2800" dirty="0">
                <a:solidFill>
                  <a:schemeClr val="tx1"/>
                </a:solidFill>
              </a:endParaRPr>
            </a:p>
          </p:txBody>
        </p:sp>
        <p:sp>
          <p:nvSpPr>
            <p:cNvPr id="4" name="&quot;Not Allowed&quot; Symbol 3">
              <a:extLst>
                <a:ext uri="{FF2B5EF4-FFF2-40B4-BE49-F238E27FC236}">
                  <a16:creationId xmlns:a16="http://schemas.microsoft.com/office/drawing/2014/main" id="{DAC502C2-0F98-444E-B72E-AADA3F304B10}"/>
                </a:ext>
              </a:extLst>
            </p:cNvPr>
            <p:cNvSpPr/>
            <p:nvPr/>
          </p:nvSpPr>
          <p:spPr>
            <a:xfrm>
              <a:off x="5923893" y="1820622"/>
              <a:ext cx="2286000" cy="2286000"/>
            </a:xfrm>
            <a:prstGeom prst="noSmoking">
              <a:avLst>
                <a:gd name="adj" fmla="val 8138"/>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000" dirty="0"/>
              <a:t>Universal Declaration of Human Rights</a:t>
            </a:r>
            <a:br>
              <a:rPr lang="en-US" sz="2000" dirty="0"/>
            </a:br>
            <a:r>
              <a:rPr lang="en-US" sz="2800" dirty="0"/>
              <a:t>Article 2 – Protection from Discrimination</a:t>
            </a:r>
            <a:endParaRPr sz="20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869149" y="1506120"/>
            <a:ext cx="4356670" cy="3372740"/>
          </a:xfrm>
        </p:spPr>
        <p:txBody>
          <a:bodyPr anchor="ctr">
            <a:normAutofit/>
          </a:bodyPr>
          <a:lstStyle/>
          <a:p>
            <a:pPr marL="114300" indent="0">
              <a:buNone/>
            </a:pPr>
            <a:r>
              <a:rPr lang="en-US" sz="2000" dirty="0"/>
              <a:t>Everyone is entitled to all the rights set forth in this Declaration, without distinction of any kind, such as race, color, sex, language, religion, political or other opinion, national or social origin, property, birth or other status.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pic>
        <p:nvPicPr>
          <p:cNvPr id="8" name="Google Shape;223;g833fd71cff_0_87">
            <a:extLst>
              <a:ext uri="{FF2B5EF4-FFF2-40B4-BE49-F238E27FC236}">
                <a16:creationId xmlns:a16="http://schemas.microsoft.com/office/drawing/2014/main" id="{D28F7F8F-3648-40A5-8B63-C4F1666D2224}"/>
              </a:ext>
            </a:extLst>
          </p:cNvPr>
          <p:cNvPicPr preferRelativeResize="0">
            <a:picLocks noChangeAspect="1"/>
          </p:cNvPicPr>
          <p:nvPr/>
        </p:nvPicPr>
        <p:blipFill>
          <a:blip r:embed="rId4"/>
          <a:srcRect/>
          <a:stretch/>
        </p:blipFill>
        <p:spPr>
          <a:xfrm>
            <a:off x="7909722" y="134941"/>
            <a:ext cx="914400" cy="862739"/>
          </a:xfrm>
          <a:prstGeom prst="rect">
            <a:avLst/>
          </a:prstGeom>
          <a:noFill/>
          <a:ln>
            <a:noFill/>
          </a:ln>
        </p:spPr>
      </p:pic>
    </p:spTree>
    <p:extLst>
      <p:ext uri="{BB962C8B-B14F-4D97-AF65-F5344CB8AC3E}">
        <p14:creationId xmlns:p14="http://schemas.microsoft.com/office/powerpoint/2010/main" val="1493007431"/>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8"/>
          <p:cNvSpPr txBox="1">
            <a:spLocks noGrp="1"/>
          </p:cNvSpPr>
          <p:nvPr>
            <p:ph type="title"/>
          </p:nvPr>
        </p:nvSpPr>
        <p:spPr>
          <a:xfrm>
            <a:off x="634050" y="530359"/>
            <a:ext cx="7666413" cy="914400"/>
          </a:xfrm>
          <a:prstGeom prst="rect">
            <a:avLst/>
          </a:prstGeom>
          <a:noFill/>
          <a:ln>
            <a:noFill/>
          </a:ln>
        </p:spPr>
        <p:txBody>
          <a:bodyPr spcFirstLastPara="1" wrap="square" lIns="91425" tIns="91425" rIns="91425" bIns="91425" anchor="ctr" anchorCtr="0">
            <a:normAutofit/>
          </a:bodyPr>
          <a:lstStyle/>
          <a:p>
            <a:pPr lvl="0">
              <a:lnSpc>
                <a:spcPct val="90000"/>
              </a:lnSpc>
              <a:spcBef>
                <a:spcPts val="600"/>
              </a:spcBef>
              <a:buSzPts val="2400"/>
            </a:pPr>
            <a:r>
              <a:rPr lang="en-US" dirty="0"/>
              <a:t>Hello From Around the World</a:t>
            </a:r>
          </a:p>
        </p:txBody>
      </p:sp>
      <p:pic>
        <p:nvPicPr>
          <p:cNvPr id="235" name="Google Shape;235;p18" descr="Three stick figure children tumbling"/>
          <p:cNvPicPr preferRelativeResize="0">
            <a:picLocks noGrp="1" noChangeAspect="1"/>
          </p:cNvPicPr>
          <p:nvPr>
            <p:ph type="body" idx="2"/>
          </p:nvPr>
        </p:nvPicPr>
        <p:blipFill rotWithShape="1">
          <a:blip r:embed="rId3">
            <a:alphaModFix/>
          </a:blip>
          <a:srcRect/>
          <a:stretch/>
        </p:blipFill>
        <p:spPr>
          <a:xfrm>
            <a:off x="7680530" y="307634"/>
            <a:ext cx="1097280" cy="876522"/>
          </a:xfrm>
          <a:prstGeom prst="rect">
            <a:avLst/>
          </a:prstGeom>
          <a:noFill/>
          <a:ln>
            <a:noFill/>
          </a:ln>
        </p:spPr>
      </p:pic>
      <p:sp>
        <p:nvSpPr>
          <p:cNvPr id="234" name="Google Shape;234;p18"/>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14</a:t>
            </a:fld>
            <a:endParaRPr sz="900">
              <a:solidFill>
                <a:srgbClr val="00A5A6"/>
              </a:solidFill>
            </a:endParaRPr>
          </a:p>
        </p:txBody>
      </p:sp>
      <p:pic>
        <p:nvPicPr>
          <p:cNvPr id="3" name="Picture 2">
            <a:extLst>
              <a:ext uri="{FF2B5EF4-FFF2-40B4-BE49-F238E27FC236}">
                <a16:creationId xmlns:a16="http://schemas.microsoft.com/office/drawing/2014/main" id="{F519DE65-B539-4DEC-A50D-ECC6E55DA515}"/>
              </a:ext>
            </a:extLst>
          </p:cNvPr>
          <p:cNvPicPr>
            <a:picLocks noChangeAspect="1"/>
          </p:cNvPicPr>
          <p:nvPr/>
        </p:nvPicPr>
        <p:blipFill>
          <a:blip r:embed="rId4"/>
          <a:stretch>
            <a:fillRect/>
          </a:stretch>
        </p:blipFill>
        <p:spPr>
          <a:xfrm>
            <a:off x="4467256" y="1673026"/>
            <a:ext cx="3633012" cy="2492019"/>
          </a:xfrm>
          <a:prstGeom prst="rect">
            <a:avLst/>
          </a:prstGeom>
        </p:spPr>
      </p:pic>
      <p:pic>
        <p:nvPicPr>
          <p:cNvPr id="1026" name="Picture 2" descr="World People">
            <a:extLst>
              <a:ext uri="{FF2B5EF4-FFF2-40B4-BE49-F238E27FC236}">
                <a16:creationId xmlns:a16="http://schemas.microsoft.com/office/drawing/2014/main" id="{D173FDE3-B404-4920-AE4B-202081F2032D}"/>
              </a:ext>
            </a:extLst>
          </p:cNvPr>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77331" y="1673026"/>
            <a:ext cx="2486635" cy="24920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2"/>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a:t>
            </a:r>
            <a:endParaRPr/>
          </a:p>
        </p:txBody>
      </p:sp>
      <p:sp>
        <p:nvSpPr>
          <p:cNvPr id="245" name="Google Shape;245;p22"/>
          <p:cNvSpPr txBox="1">
            <a:spLocks noGrp="1"/>
          </p:cNvSpPr>
          <p:nvPr>
            <p:ph type="body" idx="1"/>
          </p:nvPr>
        </p:nvSpPr>
        <p:spPr>
          <a:prstGeom prst="rect">
            <a:avLst/>
          </a:prstGeom>
          <a:noFill/>
          <a:ln>
            <a:noFill/>
          </a:ln>
        </p:spPr>
        <p:txBody>
          <a:bodyPr spcFirstLastPara="1" wrap="square" lIns="91425" tIns="91425" rIns="91425" bIns="91425" anchor="ctr" anchorCtr="0">
            <a:normAutofit/>
          </a:bodyPr>
          <a:lstStyle/>
          <a:p>
            <a:pPr marL="457200" lvl="0" indent="-342900" algn="l" rtl="0">
              <a:lnSpc>
                <a:spcPct val="100000"/>
              </a:lnSpc>
              <a:spcBef>
                <a:spcPts val="600"/>
              </a:spcBef>
              <a:spcAft>
                <a:spcPts val="0"/>
              </a:spcAft>
              <a:buSzPts val="1800"/>
              <a:buChar char="▪"/>
            </a:pPr>
            <a:r>
              <a:rPr lang="en-US" dirty="0"/>
              <a:t>How did it feel to try to speak a language other than your own? </a:t>
            </a:r>
            <a:endParaRPr dirty="0"/>
          </a:p>
          <a:p>
            <a:pPr marL="457200" lvl="0" indent="-342900" algn="l" rtl="0">
              <a:lnSpc>
                <a:spcPct val="100000"/>
              </a:lnSpc>
              <a:spcBef>
                <a:spcPts val="0"/>
              </a:spcBef>
              <a:spcAft>
                <a:spcPts val="0"/>
              </a:spcAft>
              <a:buSzPts val="1800"/>
              <a:buChar char="▪"/>
            </a:pPr>
            <a:r>
              <a:rPr lang="en-US" dirty="0"/>
              <a:t>Have you ever not understood the language?  </a:t>
            </a:r>
            <a:endParaRPr dirty="0"/>
          </a:p>
        </p:txBody>
      </p:sp>
      <p:pic>
        <p:nvPicPr>
          <p:cNvPr id="246" name="Google Shape;246;p22" descr="Four stick children holding stars"/>
          <p:cNvPicPr preferRelativeResize="0">
            <a:picLocks noGrp="1" noChangeAspect="1"/>
          </p:cNvPicPr>
          <p:nvPr>
            <p:ph type="body" idx="2"/>
          </p:nvPr>
        </p:nvPicPr>
        <p:blipFill rotWithShape="1">
          <a:blip r:embed="rId3">
            <a:alphaModFix/>
          </a:blip>
          <a:stretch/>
        </p:blipFill>
        <p:spPr>
          <a:xfrm>
            <a:off x="5523337" y="1982820"/>
            <a:ext cx="2743200" cy="2191082"/>
          </a:xfrm>
          <a:prstGeom prst="rect">
            <a:avLst/>
          </a:prstGeom>
          <a:noFill/>
          <a:ln>
            <a:noFill/>
          </a:ln>
        </p:spPr>
      </p:pic>
      <p:sp>
        <p:nvSpPr>
          <p:cNvPr id="247" name="Google Shape;247;p22"/>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15</a:t>
            </a:fld>
            <a:endParaRPr sz="900">
              <a:solidFill>
                <a:srgbClr val="00A5A6"/>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
                                            <p:txEl>
                                              <p:pRg st="0" end="0"/>
                                            </p:txEl>
                                          </p:spTgt>
                                        </p:tgtEl>
                                        <p:attrNameLst>
                                          <p:attrName>style.visibility</p:attrName>
                                        </p:attrNameLst>
                                      </p:cBhvr>
                                      <p:to>
                                        <p:strVal val="visible"/>
                                      </p:to>
                                    </p:set>
                                    <p:animEffect transition="in" filter="fade">
                                      <p:cBhvr>
                                        <p:cTn id="7" dur="1000"/>
                                        <p:tgtEl>
                                          <p:spTgt spid="2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
                                            <p:txEl>
                                              <p:pRg st="1" end="1"/>
                                            </p:txEl>
                                          </p:spTgt>
                                        </p:tgtEl>
                                        <p:attrNameLst>
                                          <p:attrName>style.visibility</p:attrName>
                                        </p:attrNameLst>
                                      </p:cBhvr>
                                      <p:to>
                                        <p:strVal val="visible"/>
                                      </p:to>
                                    </p:set>
                                    <p:animEffect transition="in" filter="fade">
                                      <p:cBhvr>
                                        <p:cTn id="12" dur="1000"/>
                                        <p:tgtEl>
                                          <p:spTgt spid="2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Learning Points</a:t>
            </a:r>
            <a:endParaRPr/>
          </a:p>
        </p:txBody>
      </p:sp>
      <p:sp>
        <p:nvSpPr>
          <p:cNvPr id="168" name="Google Shape;168;p11"/>
          <p:cNvSpPr txBox="1">
            <a:spLocks noGrp="1"/>
          </p:cNvSpPr>
          <p:nvPr>
            <p:ph type="body" idx="1"/>
          </p:nvPr>
        </p:nvSpPr>
        <p:spPr>
          <a:xfrm>
            <a:off x="877462" y="1524000"/>
            <a:ext cx="7040249" cy="3108722"/>
          </a:xfrm>
          <a:prstGeom prst="rect">
            <a:avLst/>
          </a:prstGeom>
          <a:noFill/>
          <a:ln>
            <a:noFill/>
          </a:ln>
        </p:spPr>
        <p:txBody>
          <a:bodyPr spcFirstLastPara="1" wrap="square" lIns="91425" tIns="91425" rIns="91425" bIns="91425" anchor="ctr" anchorCtr="0">
            <a:normAutofit lnSpcReduction="10000"/>
          </a:bodyPr>
          <a:lstStyle/>
          <a:p>
            <a:pPr lvl="0" indent="-457200">
              <a:spcBef>
                <a:spcPts val="600"/>
              </a:spcBef>
              <a:buSzPts val="2400"/>
              <a:buFont typeface="+mj-lt"/>
              <a:buAutoNum type="arabicPeriod"/>
            </a:pPr>
            <a:r>
              <a:rPr lang="en-US" dirty="0"/>
              <a:t>Human dignity is the foundation for all human rights. </a:t>
            </a:r>
          </a:p>
          <a:p>
            <a:pPr lvl="0" indent="-457200">
              <a:spcBef>
                <a:spcPts val="600"/>
              </a:spcBef>
              <a:buSzPts val="2400"/>
              <a:buFont typeface="+mj-lt"/>
              <a:buAutoNum type="arabicPeriod"/>
            </a:pPr>
            <a:r>
              <a:rPr lang="en-US" dirty="0"/>
              <a:t>Everyone is entitled to all the same rights and freedoms without distinction of differences.</a:t>
            </a:r>
          </a:p>
          <a:p>
            <a:pPr lvl="0" indent="-457200">
              <a:spcBef>
                <a:spcPts val="600"/>
              </a:spcBef>
              <a:buSzPts val="2400"/>
              <a:buFont typeface="+mj-lt"/>
              <a:buAutoNum type="arabicPeriod"/>
            </a:pPr>
            <a:r>
              <a:rPr lang="en-US" dirty="0"/>
              <a:t>Discrimination against anyone —including women and girls— is a violation of human rights.</a:t>
            </a:r>
          </a:p>
        </p:txBody>
      </p:sp>
      <p:pic>
        <p:nvPicPr>
          <p:cNvPr id="169" name="Google Shape;169;p11" descr="Five stick figure children holding star"/>
          <p:cNvPicPr preferRelativeResize="0">
            <a:picLocks noGrp="1" noChangeAspect="1"/>
          </p:cNvPicPr>
          <p:nvPr>
            <p:ph type="body" idx="2"/>
          </p:nvPr>
        </p:nvPicPr>
        <p:blipFill rotWithShape="1">
          <a:blip r:embed="rId3">
            <a:alphaModFix/>
          </a:blip>
          <a:stretch/>
        </p:blipFill>
        <p:spPr>
          <a:xfrm>
            <a:off x="7805886" y="259738"/>
            <a:ext cx="1097280" cy="816428"/>
          </a:xfrm>
          <a:prstGeom prst="rect">
            <a:avLst/>
          </a:prstGeom>
          <a:noFill/>
          <a:ln>
            <a:noFill/>
          </a:ln>
        </p:spPr>
      </p:pic>
      <p:sp>
        <p:nvSpPr>
          <p:cNvPr id="170" name="Google Shape;170;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16</a:t>
            </a:fld>
            <a:endParaRPr sz="900">
              <a:solidFill>
                <a:srgbClr val="00A5A6"/>
              </a:solidFill>
            </a:endParaRPr>
          </a:p>
        </p:txBody>
      </p:sp>
    </p:spTree>
    <p:extLst>
      <p:ext uri="{BB962C8B-B14F-4D97-AF65-F5344CB8AC3E}">
        <p14:creationId xmlns:p14="http://schemas.microsoft.com/office/powerpoint/2010/main" val="1366328708"/>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23"/>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sp>
        <p:nvSpPr>
          <p:cNvPr id="253" name="Google Shape;253;p23"/>
          <p:cNvSpPr txBox="1">
            <a:spLocks noGrp="1"/>
          </p:cNvSpPr>
          <p:nvPr>
            <p:ph type="body" idx="1"/>
          </p:nvPr>
        </p:nvSpPr>
        <p:spPr>
          <a:prstGeom prst="rect">
            <a:avLst/>
          </a:prstGeom>
          <a:noFill/>
          <a:ln>
            <a:noFill/>
          </a:ln>
        </p:spPr>
        <p:txBody>
          <a:bodyPr spcFirstLastPara="1" wrap="square" lIns="91425" tIns="91425" rIns="91425" bIns="91425" anchor="ctr" anchorCtr="0">
            <a:normAutofit/>
          </a:bodyPr>
          <a:lstStyle/>
          <a:p>
            <a:pPr marL="457200" lvl="0" indent="-342900" algn="l" rtl="0">
              <a:lnSpc>
                <a:spcPct val="100000"/>
              </a:lnSpc>
              <a:spcBef>
                <a:spcPts val="600"/>
              </a:spcBef>
              <a:spcAft>
                <a:spcPts val="0"/>
              </a:spcAft>
              <a:buSzPts val="1800"/>
              <a:buChar char="▪"/>
            </a:pPr>
            <a:r>
              <a:rPr lang="en-US" dirty="0"/>
              <a:t>Explain what discrimination is and why it is bad to those around you.</a:t>
            </a:r>
            <a:endParaRPr dirty="0"/>
          </a:p>
          <a:p>
            <a:pPr marL="0" lvl="0" indent="0" algn="l" rtl="0">
              <a:lnSpc>
                <a:spcPct val="100000"/>
              </a:lnSpc>
              <a:spcBef>
                <a:spcPts val="600"/>
              </a:spcBef>
              <a:spcAft>
                <a:spcPts val="0"/>
              </a:spcAft>
              <a:buSzPts val="1800"/>
              <a:buNone/>
            </a:pPr>
            <a:endParaRPr dirty="0"/>
          </a:p>
          <a:p>
            <a:pPr marL="457200" lvl="0" indent="-342900" algn="l" rtl="0">
              <a:lnSpc>
                <a:spcPct val="100000"/>
              </a:lnSpc>
              <a:spcBef>
                <a:spcPts val="600"/>
              </a:spcBef>
              <a:spcAft>
                <a:spcPts val="0"/>
              </a:spcAft>
              <a:buSzPts val="1800"/>
              <a:buChar char="▪"/>
            </a:pPr>
            <a:r>
              <a:rPr lang="en-US" dirty="0"/>
              <a:t>Be kind.</a:t>
            </a:r>
            <a:endParaRPr dirty="0"/>
          </a:p>
        </p:txBody>
      </p:sp>
      <p:pic>
        <p:nvPicPr>
          <p:cNvPr id="254" name="Google Shape;254;p23" descr="A stick person climbing towards the top of a mountain with a flag on top"/>
          <p:cNvPicPr preferRelativeResize="0">
            <a:picLocks noGrp="1" noChangeAspect="1"/>
          </p:cNvPicPr>
          <p:nvPr>
            <p:ph type="body" idx="2"/>
          </p:nvPr>
        </p:nvPicPr>
        <p:blipFill rotWithShape="1">
          <a:blip r:embed="rId3">
            <a:alphaModFix/>
          </a:blip>
          <a:stretch/>
        </p:blipFill>
        <p:spPr>
          <a:xfrm>
            <a:off x="5320632" y="2031469"/>
            <a:ext cx="2743200" cy="1953070"/>
          </a:xfrm>
          <a:prstGeom prst="rect">
            <a:avLst/>
          </a:prstGeom>
          <a:noFill/>
          <a:ln>
            <a:noFill/>
          </a:ln>
        </p:spPr>
      </p:pic>
      <p:sp>
        <p:nvSpPr>
          <p:cNvPr id="255" name="Google Shape;255;p23"/>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17</a:t>
            </a:fld>
            <a:endParaRPr sz="900">
              <a:solidFill>
                <a:srgbClr val="00A5A6"/>
              </a:solidFil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276"/>
        <p:cNvGrpSpPr/>
        <p:nvPr/>
      </p:nvGrpSpPr>
      <p:grpSpPr>
        <a:xfrm>
          <a:off x="0" y="0"/>
          <a:ext cx="0" cy="0"/>
          <a:chOff x="0" y="0"/>
          <a:chExt cx="0" cy="0"/>
        </a:xfrm>
      </p:grpSpPr>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1546872405"/>
              </p:ext>
            </p:extLst>
          </p:nvPr>
        </p:nvGraphicFramePr>
        <p:xfrm>
          <a:off x="869148" y="1587964"/>
          <a:ext cx="7772400" cy="1920240"/>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dirty="0"/>
                        <a:t>1</a:t>
                      </a:r>
                    </a:p>
                  </a:txBody>
                  <a:tcPr/>
                </a:tc>
                <a:tc>
                  <a:txBody>
                    <a:bodyPr/>
                    <a:lstStyle/>
                    <a:p>
                      <a:r>
                        <a:rPr lang="en-US" sz="1800" i="1" u="none" strike="noStrike" cap="none" dirty="0">
                          <a:effectLst/>
                          <a:sym typeface="Arial"/>
                        </a:rPr>
                        <a:t>Visit the United Nations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443596980"/>
              </p:ext>
            </p:extLst>
          </p:nvPr>
        </p:nvGraphicFramePr>
        <p:xfrm>
          <a:off x="365760" y="1713675"/>
          <a:ext cx="8412480" cy="2436669"/>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Mini Posters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Place the Mini-posters from the previous lesson where everyone can see them.</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Ball Toss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Review game rules before the class.</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Generate More Discussion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When someone asks a question, as the class “What do the rest of you think about that?”</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bl>
          </a:graphicData>
        </a:graphic>
      </p:graphicFrame>
    </p:spTree>
    <p:extLst>
      <p:ext uri="{BB962C8B-B14F-4D97-AF65-F5344CB8AC3E}">
        <p14:creationId xmlns:p14="http://schemas.microsoft.com/office/powerpoint/2010/main" val="139978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79626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rcRect/>
          <a:stretch/>
        </p:blipFill>
        <p:spPr>
          <a:xfrm>
            <a:off x="2636439" y="285750"/>
            <a:ext cx="3871122" cy="4572000"/>
          </a:xfrm>
          <a:prstGeom prst="rect">
            <a:avLst/>
          </a:prstGeom>
          <a:ln>
            <a:solidFill>
              <a:schemeClr val="tx1"/>
            </a:solidFill>
          </a:ln>
        </p:spPr>
      </p:pic>
    </p:spTree>
    <p:extLst>
      <p:ext uri="{BB962C8B-B14F-4D97-AF65-F5344CB8AC3E}">
        <p14:creationId xmlns:p14="http://schemas.microsoft.com/office/powerpoint/2010/main" val="3682027660"/>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000" dirty="0"/>
              <a:t>Universal Declaration of Human Rights</a:t>
            </a:r>
            <a:br>
              <a:rPr lang="en-US" sz="2000" dirty="0"/>
            </a:br>
            <a:r>
              <a:rPr lang="en-US" sz="2800" dirty="0"/>
              <a:t>Article 1 – Freedom and Equality</a:t>
            </a:r>
            <a:endParaRPr sz="20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48854" y="1506120"/>
            <a:ext cx="4356670" cy="3372740"/>
          </a:xfrm>
        </p:spPr>
        <p:txBody>
          <a:bodyPr anchor="ctr">
            <a:normAutofit/>
          </a:bodyPr>
          <a:lstStyle/>
          <a:p>
            <a:pPr marL="114300" indent="0">
              <a:buNone/>
            </a:pPr>
            <a:r>
              <a:rPr lang="en-US" b="0" dirty="0"/>
              <a:t>All human beings are born free and equal in dignity and rights. They are endowed with reason and conscience and should act toward one another in a spirit of brotherhood.</a:t>
            </a:r>
            <a:endParaRPr lang="en-US" sz="2000" b="0" dirty="0"/>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468757" y="2458908"/>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EA7C4E77-BA92-4862-AE4F-7F95DD134A16}"/>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F51F4AA2-0306-423C-BE7C-89762B7340B5}"/>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000" dirty="0"/>
              <a:t>Universal Declaration of Human Rights</a:t>
            </a:r>
            <a:br>
              <a:rPr lang="en-US" sz="2000" dirty="0"/>
            </a:br>
            <a:r>
              <a:rPr lang="en-US" sz="2800" dirty="0"/>
              <a:t>Article 2 – Protection from Discrimination</a:t>
            </a:r>
            <a:endParaRPr sz="20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318599" y="1506120"/>
            <a:ext cx="4356670" cy="3372740"/>
          </a:xfrm>
        </p:spPr>
        <p:txBody>
          <a:bodyPr anchor="ctr">
            <a:normAutofit/>
          </a:bodyPr>
          <a:lstStyle/>
          <a:p>
            <a:pPr marL="114300" indent="0">
              <a:buNone/>
            </a:pPr>
            <a:r>
              <a:rPr lang="en-US" sz="2000" dirty="0"/>
              <a:t>Everyone is entitled to all the rights set forth in this Declaration, without distinction of any kind, such as race, color, sex, language, religion, political or other opinion, national or social origin, property, birth or other status.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E6A7F0F6-F492-4BCD-9831-B1A494F2597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DFE939FF-C994-40B4-BD4B-A8597041994B}"/>
              </a:ext>
            </a:extLst>
          </p:cNvPr>
          <p:cNvPicPr preferRelativeResize="0"/>
          <p:nvPr/>
        </p:nvPicPr>
        <p:blipFill rotWithShape="1">
          <a:blip r:embed="rId4">
            <a:alphaModFix/>
          </a:blip>
          <a:srcRect/>
          <a:stretch/>
        </p:blipFill>
        <p:spPr>
          <a:xfrm>
            <a:off x="7837084" y="188033"/>
            <a:ext cx="942535" cy="914400"/>
          </a:xfrm>
          <a:prstGeom prst="rect">
            <a:avLst/>
          </a:prstGeom>
          <a:noFill/>
          <a:ln>
            <a:noFill/>
          </a:ln>
        </p:spPr>
      </p:pic>
    </p:spTree>
    <p:extLst>
      <p:ext uri="{BB962C8B-B14F-4D97-AF65-F5344CB8AC3E}">
        <p14:creationId xmlns:p14="http://schemas.microsoft.com/office/powerpoint/2010/main" val="1795127660"/>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sp>
        <p:nvSpPr>
          <p:cNvPr id="9" name="Google Shape;184;g82d376985f_0_37">
            <a:extLst>
              <a:ext uri="{FF2B5EF4-FFF2-40B4-BE49-F238E27FC236}">
                <a16:creationId xmlns:a16="http://schemas.microsoft.com/office/drawing/2014/main" id="{E6A7F0F6-F492-4BCD-9831-B1A494F2597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0A5A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a:buSzPts val="3600"/>
            </a:pPr>
            <a:r>
              <a:rPr lang="en-US"/>
              <a:t>Resources</a:t>
            </a:r>
            <a:endParaRPr lang="en-US" dirty="0"/>
          </a:p>
        </p:txBody>
      </p:sp>
      <p:pic>
        <p:nvPicPr>
          <p:cNvPr id="10" name="Google Shape;186;g82d376985f_0_37" descr="Circle with books, computer, files, and pictures in it with the words instructor resources around it">
            <a:extLst>
              <a:ext uri="{FF2B5EF4-FFF2-40B4-BE49-F238E27FC236}">
                <a16:creationId xmlns:a16="http://schemas.microsoft.com/office/drawing/2014/main" id="{DFE939FF-C994-40B4-BD4B-A8597041994B}"/>
              </a:ext>
            </a:extLst>
          </p:cNvPr>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12" name="Google Shape;272;g73c80ea237_1_4">
            <a:extLst>
              <a:ext uri="{FF2B5EF4-FFF2-40B4-BE49-F238E27FC236}">
                <a16:creationId xmlns:a16="http://schemas.microsoft.com/office/drawing/2014/main" id="{2B724B9A-9AF6-48ED-A0B3-4624F5C6F0D0}"/>
              </a:ext>
            </a:extLst>
          </p:cNvPr>
          <p:cNvPicPr preferRelativeResize="0">
            <a:picLocks noChangeAspect="1"/>
          </p:cNvPicPr>
          <p:nvPr/>
        </p:nvPicPr>
        <p:blipFill rotWithShape="1">
          <a:blip r:embed="rId4">
            <a:alphaModFix/>
          </a:blip>
          <a:srcRect b="49641"/>
          <a:stretch/>
        </p:blipFill>
        <p:spPr>
          <a:xfrm>
            <a:off x="1138922" y="770583"/>
            <a:ext cx="6838213" cy="3931920"/>
          </a:xfrm>
          <a:prstGeom prst="rect">
            <a:avLst/>
          </a:prstGeom>
          <a:noFill/>
          <a:ln>
            <a:noFill/>
          </a:ln>
        </p:spPr>
      </p:pic>
    </p:spTree>
    <p:extLst>
      <p:ext uri="{BB962C8B-B14F-4D97-AF65-F5344CB8AC3E}">
        <p14:creationId xmlns:p14="http://schemas.microsoft.com/office/powerpoint/2010/main" val="2974362512"/>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4173827149"/>
              </p:ext>
            </p:extLst>
          </p:nvPr>
        </p:nvGraphicFramePr>
        <p:xfrm>
          <a:off x="365760" y="1170723"/>
          <a:ext cx="8412480" cy="35204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2004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64694907"/>
                  </a:ext>
                </a:extLst>
              </a:tr>
              <a:tr h="32004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03767018"/>
                  </a:ext>
                </a:extLst>
              </a:tr>
              <a:tr h="32004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43627037"/>
                  </a:ext>
                </a:extLst>
              </a:tr>
              <a:tr h="32004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34109011"/>
                  </a:ext>
                </a:extLst>
              </a:tr>
              <a:tr h="32004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Pencils and Paper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3558012"/>
                  </a:ext>
                </a:extLst>
              </a:tr>
              <a:tr h="32004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69518730"/>
                  </a:ext>
                </a:extLst>
              </a:tr>
              <a:tr h="32004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This Little Light of Mine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74406827"/>
                  </a:ext>
                </a:extLst>
              </a:tr>
              <a:tr h="32004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Ball for Ball Toss Game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2004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Declaration on Human Rights (UDHR) Articles 1 &amp; 2</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3119009"/>
                  </a:ext>
                </a:extLst>
              </a:tr>
              <a:tr h="32004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“Hello” written in different languages on small pieces of paper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97304785"/>
                  </a:ext>
                </a:extLst>
              </a:tr>
              <a:tr h="320040">
                <a:tc>
                  <a:txBody>
                    <a:bodyPr/>
                    <a:lstStyle/>
                    <a:p>
                      <a:pPr algn="ctr"/>
                      <a:r>
                        <a:rPr lang="en-US" b="1" dirty="0">
                          <a:solidFill>
                            <a:schemeClr val="bg1"/>
                          </a:solidFill>
                          <a:effectLst>
                            <a:outerShdw blurRad="38100" dist="38100" dir="2700000" algn="tl">
                              <a:srgbClr val="000000">
                                <a:alpha val="43137"/>
                              </a:srgbClr>
                            </a:outerShdw>
                          </a:effectLst>
                        </a:rPr>
                        <a:t>11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All mini posters from previous lessons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bl>
          </a:graphicData>
        </a:graphic>
      </p:graphicFrame>
    </p:spTree>
    <p:extLst>
      <p:ext uri="{BB962C8B-B14F-4D97-AF65-F5344CB8AC3E}">
        <p14:creationId xmlns:p14="http://schemas.microsoft.com/office/powerpoint/2010/main" val="3019162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A5A6"/>
        </a:solidFill>
        <a:effectLst/>
      </p:bgPr>
    </p:bg>
    <p:spTree>
      <p:nvGrpSpPr>
        <p:cNvPr id="1" name="Shape 159"/>
        <p:cNvGrpSpPr/>
        <p:nvPr/>
      </p:nvGrpSpPr>
      <p:grpSpPr>
        <a:xfrm>
          <a:off x="0" y="0"/>
          <a:ext cx="0" cy="0"/>
          <a:chOff x="0" y="0"/>
          <a:chExt cx="0" cy="0"/>
        </a:xfrm>
      </p:grpSpPr>
      <p:sp>
        <p:nvSpPr>
          <p:cNvPr id="160" name="Google Shape;160;p3"/>
          <p:cNvSpPr txBox="1">
            <a:spLocks noGrp="1"/>
          </p:cNvSpPr>
          <p:nvPr>
            <p:ph type="ctrTitle"/>
          </p:nvPr>
        </p:nvSpPr>
        <p:spPr>
          <a:xfrm>
            <a:off x="5049350" y="689875"/>
            <a:ext cx="3966900" cy="3763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sz="3900">
                <a:solidFill>
                  <a:srgbClr val="F2D254"/>
                </a:solidFill>
              </a:rPr>
              <a:t>Is This Discrimination?</a:t>
            </a:r>
            <a:br>
              <a:rPr lang="en-US" sz="2800">
                <a:solidFill>
                  <a:srgbClr val="F2D254"/>
                </a:solidFill>
              </a:rPr>
            </a:br>
            <a:br>
              <a:rPr lang="en-US" sz="2800">
                <a:solidFill>
                  <a:srgbClr val="F2D254"/>
                </a:solidFill>
              </a:rPr>
            </a:br>
            <a:r>
              <a:rPr lang="en-US" sz="2800">
                <a:solidFill>
                  <a:srgbClr val="F2D254"/>
                </a:solidFill>
              </a:rPr>
              <a:t>Lesson 3A</a:t>
            </a:r>
            <a:endParaRPr>
              <a:solidFill>
                <a:srgbClr val="F2D254"/>
              </a:solidFill>
            </a:endParaRPr>
          </a:p>
        </p:txBody>
      </p:sp>
      <p:pic>
        <p:nvPicPr>
          <p:cNvPr id="161" name="Google Shape;161;p3" descr="Logo for the Geneva Office for Human Rights Education (3 brown dots over a v with the letters GO-HRE on a white circle)"/>
          <p:cNvPicPr preferRelativeResize="0"/>
          <p:nvPr/>
        </p:nvPicPr>
        <p:blipFill rotWithShape="1">
          <a:blip r:embed="rId3">
            <a:alphaModFix/>
          </a:blip>
          <a:srcRect/>
          <a:stretch/>
        </p:blipFill>
        <p:spPr>
          <a:xfrm>
            <a:off x="8386942" y="114136"/>
            <a:ext cx="618853" cy="618853"/>
          </a:xfrm>
          <a:prstGeom prst="rect">
            <a:avLst/>
          </a:prstGeom>
          <a:noFill/>
          <a:ln>
            <a:noFill/>
          </a:ln>
        </p:spPr>
      </p:pic>
      <p:pic>
        <p:nvPicPr>
          <p:cNvPr id="162" name="Google Shape;162;p3" descr="A close up of a toy&#10;&#10;Description automatically generated"/>
          <p:cNvPicPr preferRelativeResize="0"/>
          <p:nvPr/>
        </p:nvPicPr>
        <p:blipFill rotWithShape="1">
          <a:blip r:embed="rId4">
            <a:alphaModFix/>
          </a:blip>
          <a:srcRect/>
          <a:stretch/>
        </p:blipFill>
        <p:spPr>
          <a:xfrm>
            <a:off x="491856" y="971550"/>
            <a:ext cx="4448203" cy="3200400"/>
          </a:xfrm>
          <a:custGeom>
            <a:avLst/>
            <a:gdLst/>
            <a:ahLst/>
            <a:cxnLst/>
            <a:rect l="l" t="t" r="r" b="b"/>
            <a:pathLst>
              <a:path w="4448203" h="3200400" fill="none" extrusionOk="0">
                <a:moveTo>
                  <a:pt x="0" y="0"/>
                </a:moveTo>
                <a:cubicBezTo>
                  <a:pt x="197630" y="-6546"/>
                  <a:pt x="344419" y="13960"/>
                  <a:pt x="502011" y="0"/>
                </a:cubicBezTo>
                <a:cubicBezTo>
                  <a:pt x="659603" y="-13960"/>
                  <a:pt x="1050414" y="15734"/>
                  <a:pt x="1226433" y="0"/>
                </a:cubicBezTo>
                <a:cubicBezTo>
                  <a:pt x="1402452" y="-15734"/>
                  <a:pt x="1635325" y="-26168"/>
                  <a:pt x="1772927" y="0"/>
                </a:cubicBezTo>
                <a:cubicBezTo>
                  <a:pt x="1910529" y="26168"/>
                  <a:pt x="2142716" y="8953"/>
                  <a:pt x="2319420" y="0"/>
                </a:cubicBezTo>
                <a:cubicBezTo>
                  <a:pt x="2496124" y="-8953"/>
                  <a:pt x="2594330" y="-15094"/>
                  <a:pt x="2821432" y="0"/>
                </a:cubicBezTo>
                <a:cubicBezTo>
                  <a:pt x="3048534" y="15094"/>
                  <a:pt x="3211555" y="1261"/>
                  <a:pt x="3412407" y="0"/>
                </a:cubicBezTo>
                <a:cubicBezTo>
                  <a:pt x="3613259" y="-1261"/>
                  <a:pt x="3954475" y="21536"/>
                  <a:pt x="4448203" y="0"/>
                </a:cubicBezTo>
                <a:cubicBezTo>
                  <a:pt x="4435984" y="220955"/>
                  <a:pt x="4462888" y="452154"/>
                  <a:pt x="4448203" y="672084"/>
                </a:cubicBezTo>
                <a:cubicBezTo>
                  <a:pt x="4433518" y="892014"/>
                  <a:pt x="4444609" y="1000082"/>
                  <a:pt x="4448203" y="1312164"/>
                </a:cubicBezTo>
                <a:cubicBezTo>
                  <a:pt x="4451797" y="1624246"/>
                  <a:pt x="4431942" y="1676094"/>
                  <a:pt x="4448203" y="1888236"/>
                </a:cubicBezTo>
                <a:cubicBezTo>
                  <a:pt x="4464464" y="2100378"/>
                  <a:pt x="4456398" y="2417800"/>
                  <a:pt x="4448203" y="2592324"/>
                </a:cubicBezTo>
                <a:cubicBezTo>
                  <a:pt x="4440008" y="2766848"/>
                  <a:pt x="4424222" y="2982514"/>
                  <a:pt x="4448203" y="3200400"/>
                </a:cubicBezTo>
                <a:cubicBezTo>
                  <a:pt x="4248504" y="3214183"/>
                  <a:pt x="4174528" y="3186311"/>
                  <a:pt x="3901709" y="3200400"/>
                </a:cubicBezTo>
                <a:cubicBezTo>
                  <a:pt x="3628890" y="3214489"/>
                  <a:pt x="3460789" y="3188676"/>
                  <a:pt x="3266252" y="3200400"/>
                </a:cubicBezTo>
                <a:cubicBezTo>
                  <a:pt x="3071715" y="3212124"/>
                  <a:pt x="2807836" y="3174193"/>
                  <a:pt x="2586312" y="3200400"/>
                </a:cubicBezTo>
                <a:cubicBezTo>
                  <a:pt x="2364788" y="3226607"/>
                  <a:pt x="2201952" y="3219874"/>
                  <a:pt x="2084301" y="3200400"/>
                </a:cubicBezTo>
                <a:cubicBezTo>
                  <a:pt x="1966650" y="3180926"/>
                  <a:pt x="1669929" y="3213447"/>
                  <a:pt x="1537807" y="3200400"/>
                </a:cubicBezTo>
                <a:cubicBezTo>
                  <a:pt x="1405685" y="3187353"/>
                  <a:pt x="1198788" y="3199574"/>
                  <a:pt x="1035796" y="3200400"/>
                </a:cubicBezTo>
                <a:cubicBezTo>
                  <a:pt x="872804" y="3201226"/>
                  <a:pt x="384520" y="3186364"/>
                  <a:pt x="0" y="3200400"/>
                </a:cubicBezTo>
                <a:cubicBezTo>
                  <a:pt x="2467" y="2973057"/>
                  <a:pt x="-3737" y="2927104"/>
                  <a:pt x="0" y="2656332"/>
                </a:cubicBezTo>
                <a:cubicBezTo>
                  <a:pt x="3737" y="2385560"/>
                  <a:pt x="20964" y="2335504"/>
                  <a:pt x="0" y="2112264"/>
                </a:cubicBezTo>
                <a:cubicBezTo>
                  <a:pt x="-20964" y="1889024"/>
                  <a:pt x="-25333" y="1743838"/>
                  <a:pt x="0" y="1536192"/>
                </a:cubicBezTo>
                <a:cubicBezTo>
                  <a:pt x="25333" y="1328546"/>
                  <a:pt x="4913" y="1254555"/>
                  <a:pt x="0" y="992124"/>
                </a:cubicBezTo>
                <a:cubicBezTo>
                  <a:pt x="-4913" y="729693"/>
                  <a:pt x="-48692" y="378109"/>
                  <a:pt x="0" y="0"/>
                </a:cubicBezTo>
                <a:close/>
              </a:path>
              <a:path w="4448203" h="3200400" extrusionOk="0">
                <a:moveTo>
                  <a:pt x="0" y="0"/>
                </a:moveTo>
                <a:cubicBezTo>
                  <a:pt x="216653" y="-1843"/>
                  <a:pt x="401654" y="1781"/>
                  <a:pt x="635458" y="0"/>
                </a:cubicBezTo>
                <a:cubicBezTo>
                  <a:pt x="869262" y="-1781"/>
                  <a:pt x="993947" y="12563"/>
                  <a:pt x="1181951" y="0"/>
                </a:cubicBezTo>
                <a:cubicBezTo>
                  <a:pt x="1369955" y="-12563"/>
                  <a:pt x="1621553" y="6792"/>
                  <a:pt x="1817409" y="0"/>
                </a:cubicBezTo>
                <a:cubicBezTo>
                  <a:pt x="2013265" y="-6792"/>
                  <a:pt x="2160692" y="-22416"/>
                  <a:pt x="2452866" y="0"/>
                </a:cubicBezTo>
                <a:cubicBezTo>
                  <a:pt x="2745040" y="22416"/>
                  <a:pt x="2741845" y="23523"/>
                  <a:pt x="2999360" y="0"/>
                </a:cubicBezTo>
                <a:cubicBezTo>
                  <a:pt x="3256875" y="-23523"/>
                  <a:pt x="3391553" y="-231"/>
                  <a:pt x="3590335" y="0"/>
                </a:cubicBezTo>
                <a:cubicBezTo>
                  <a:pt x="3789117" y="231"/>
                  <a:pt x="4207238" y="8044"/>
                  <a:pt x="4448203" y="0"/>
                </a:cubicBezTo>
                <a:cubicBezTo>
                  <a:pt x="4439094" y="221712"/>
                  <a:pt x="4436797" y="351444"/>
                  <a:pt x="4448203" y="544068"/>
                </a:cubicBezTo>
                <a:cubicBezTo>
                  <a:pt x="4459609" y="736692"/>
                  <a:pt x="4450389" y="954894"/>
                  <a:pt x="4448203" y="1088136"/>
                </a:cubicBezTo>
                <a:cubicBezTo>
                  <a:pt x="4446017" y="1221378"/>
                  <a:pt x="4434818" y="1528934"/>
                  <a:pt x="4448203" y="1760220"/>
                </a:cubicBezTo>
                <a:cubicBezTo>
                  <a:pt x="4461588" y="1991506"/>
                  <a:pt x="4441965" y="2072633"/>
                  <a:pt x="4448203" y="2368296"/>
                </a:cubicBezTo>
                <a:cubicBezTo>
                  <a:pt x="4454441" y="2663959"/>
                  <a:pt x="4458097" y="2826103"/>
                  <a:pt x="4448203" y="3200400"/>
                </a:cubicBezTo>
                <a:cubicBezTo>
                  <a:pt x="4198140" y="3200717"/>
                  <a:pt x="4093829" y="3201966"/>
                  <a:pt x="3901709" y="3200400"/>
                </a:cubicBezTo>
                <a:cubicBezTo>
                  <a:pt x="3709589" y="3198834"/>
                  <a:pt x="3607299" y="3221679"/>
                  <a:pt x="3355216" y="3200400"/>
                </a:cubicBezTo>
                <a:cubicBezTo>
                  <a:pt x="3103133" y="3179121"/>
                  <a:pt x="2961014" y="3195311"/>
                  <a:pt x="2764240" y="3200400"/>
                </a:cubicBezTo>
                <a:cubicBezTo>
                  <a:pt x="2567466" y="3205489"/>
                  <a:pt x="2430477" y="3184580"/>
                  <a:pt x="2173265" y="3200400"/>
                </a:cubicBezTo>
                <a:cubicBezTo>
                  <a:pt x="1916053" y="3216220"/>
                  <a:pt x="1825052" y="3202366"/>
                  <a:pt x="1582289" y="3200400"/>
                </a:cubicBezTo>
                <a:cubicBezTo>
                  <a:pt x="1339526" y="3198434"/>
                  <a:pt x="1089308" y="3190528"/>
                  <a:pt x="902350" y="3200400"/>
                </a:cubicBezTo>
                <a:cubicBezTo>
                  <a:pt x="715392" y="3210272"/>
                  <a:pt x="312393" y="3243603"/>
                  <a:pt x="0" y="3200400"/>
                </a:cubicBezTo>
                <a:cubicBezTo>
                  <a:pt x="-24481" y="2901608"/>
                  <a:pt x="29615" y="2789250"/>
                  <a:pt x="0" y="2496312"/>
                </a:cubicBezTo>
                <a:cubicBezTo>
                  <a:pt x="-29615" y="2203374"/>
                  <a:pt x="29367" y="2079291"/>
                  <a:pt x="0" y="1856232"/>
                </a:cubicBezTo>
                <a:cubicBezTo>
                  <a:pt x="-29367" y="1633173"/>
                  <a:pt x="-13719" y="1410678"/>
                  <a:pt x="0" y="1280160"/>
                </a:cubicBezTo>
                <a:cubicBezTo>
                  <a:pt x="13719" y="1149642"/>
                  <a:pt x="-2892" y="807450"/>
                  <a:pt x="0" y="576072"/>
                </a:cubicBezTo>
                <a:cubicBezTo>
                  <a:pt x="2892" y="344694"/>
                  <a:pt x="-22884" y="223515"/>
                  <a:pt x="0" y="0"/>
                </a:cubicBezTo>
                <a:close/>
              </a:path>
            </a:pathLst>
          </a:custGeom>
          <a:noFill/>
          <a:ln w="12700" cap="flat" cmpd="sng">
            <a:solidFill>
              <a:srgbClr val="F2D254"/>
            </a:solidFill>
            <a:prstDash val="solid"/>
            <a:round/>
            <a:headEnd type="none" w="sm" len="sm"/>
            <a:tailEnd type="none" w="sm" len="sm"/>
          </a:ln>
        </p:spPr>
      </p:pic>
      <p:sp>
        <p:nvSpPr>
          <p:cNvPr id="5" name="Google Shape;87;g7372b59db7_0_507">
            <a:extLst>
              <a:ext uri="{FF2B5EF4-FFF2-40B4-BE49-F238E27FC236}">
                <a16:creationId xmlns:a16="http://schemas.microsoft.com/office/drawing/2014/main" id="{2A5493FA-9BA9-43C0-B5E9-9AF46D528A7C}"/>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lang="en-US" sz="2400" dirty="0">
                <a:solidFill>
                  <a:srgbClr val="F2D254"/>
                </a:solidFill>
              </a:rPr>
              <a:t>Protection Against Discrimination</a:t>
            </a:r>
            <a:endParaRPr kumimoji="0" lang="en-US" sz="2400" b="1" i="0" u="none" strike="noStrike" kern="0" cap="none" spc="0" normalizeH="0" baseline="0" noProof="0" dirty="0">
              <a:ln>
                <a:noFill/>
              </a:ln>
              <a:solidFill>
                <a:srgbClr val="F2D254"/>
              </a:solidFill>
              <a:effectLst/>
              <a:uLnTx/>
              <a:uFillTx/>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7371741aa8_0_391"/>
          <p:cNvSpPr txBox="1">
            <a:spLocks noGrp="1"/>
          </p:cNvSpPr>
          <p:nvPr>
            <p:ph type="title"/>
          </p:nvPr>
        </p:nvSpPr>
        <p:spPr>
          <a:xfrm>
            <a:off x="732997" y="1524000"/>
            <a:ext cx="7810977" cy="1504959"/>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dirty="0"/>
              <a:t>Welcome and Warm Up</a:t>
            </a:r>
            <a:endParaRPr dirty="0"/>
          </a:p>
        </p:txBody>
      </p:sp>
      <p:sp>
        <p:nvSpPr>
          <p:cNvPr id="182" name="Google Shape;182;g7371741aa8_0_391"/>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3" name="Google Shape;183;g7371741aa8_0_39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184" name="Google Shape;184;g7371741aa8_0_391"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590532" y="418773"/>
            <a:ext cx="378246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6"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3" name="Picture 2">
            <a:extLst>
              <a:ext uri="{FF2B5EF4-FFF2-40B4-BE49-F238E27FC236}">
                <a16:creationId xmlns:a16="http://schemas.microsoft.com/office/drawing/2014/main" id="{895324E3-1FA9-4025-BB80-4BFABEDC1D8D}"/>
              </a:ext>
            </a:extLst>
          </p:cNvPr>
          <p:cNvPicPr>
            <a:picLocks noChangeAspect="1"/>
          </p:cNvPicPr>
          <p:nvPr/>
        </p:nvPicPr>
        <p:blipFill>
          <a:blip r:embed="rId7"/>
          <a:stretch>
            <a:fillRect/>
          </a:stretch>
        </p:blipFill>
        <p:spPr>
          <a:xfrm>
            <a:off x="4701204" y="1994104"/>
            <a:ext cx="3692857" cy="1029524"/>
          </a:xfrm>
          <a:prstGeom prst="rect">
            <a:avLst/>
          </a:prstGeom>
        </p:spPr>
      </p:pic>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338975"/>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This Little Light of Mine</a:t>
            </a:r>
            <a:endParaRPr dirty="0"/>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Everywhere I go, I’m </a:t>
            </a:r>
            <a:r>
              <a:rPr lang="en-US" sz="1600" b="0" dirty="0" err="1"/>
              <a:t>gonna</a:t>
            </a:r>
            <a:r>
              <a:rPr lang="en-US" sz="1600" b="0" dirty="0"/>
              <a:t> let it shine, </a:t>
            </a:r>
          </a:p>
          <a:p>
            <a:pPr marL="0" lvl="0" indent="0">
              <a:buSzPts val="2000"/>
              <a:buNone/>
            </a:pPr>
            <a:r>
              <a:rPr lang="en-US" sz="1600" b="0" dirty="0"/>
              <a:t>Let it shine, let it shine, let it shine!</a:t>
            </a:r>
            <a:endParaRPr lang="en-US" sz="800" b="0" dirty="0"/>
          </a:p>
          <a:p>
            <a:pPr marL="0" lvl="0" indent="0">
              <a:buSzPts val="2000"/>
              <a:buNone/>
            </a:pPr>
            <a:endParaRPr lang="en-US" sz="800" b="0" dirty="0"/>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This little light of mine, I’m </a:t>
            </a:r>
            <a:r>
              <a:rPr lang="en-US" sz="1600" b="0" dirty="0" err="1"/>
              <a:t>gonna</a:t>
            </a:r>
            <a:r>
              <a:rPr lang="en-US" sz="1600" b="0" dirty="0"/>
              <a:t> let it shine, </a:t>
            </a:r>
          </a:p>
          <a:p>
            <a:pPr marL="0" lvl="0" indent="0">
              <a:buSzPts val="2000"/>
              <a:buNone/>
            </a:pPr>
            <a:r>
              <a:rPr lang="en-US" sz="1600" b="0" dirty="0"/>
              <a:t>Let it shine, let it shine, let it shine!</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CE70CE1E-0BEA-4D39-AF73-8EB4A9D81DF6}"/>
              </a:ext>
            </a:extLst>
          </p:cNvPr>
          <p:cNvSpPr/>
          <p:nvPr/>
        </p:nvSpPr>
        <p:spPr>
          <a:xfrm>
            <a:off x="7885705" y="386989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8"/>
          <p:cNvSpPr txBox="1">
            <a:spLocks noGrp="1"/>
          </p:cNvSpPr>
          <p:nvPr>
            <p:ph type="title"/>
          </p:nvPr>
        </p:nvSpPr>
        <p:spPr>
          <a:xfrm>
            <a:off x="608437" y="358619"/>
            <a:ext cx="7666413"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Review</a:t>
            </a:r>
            <a:endParaRPr dirty="0"/>
          </a:p>
        </p:txBody>
      </p:sp>
      <p:sp>
        <p:nvSpPr>
          <p:cNvPr id="328" name="Google Shape;328;p8"/>
          <p:cNvSpPr txBox="1">
            <a:spLocks noGrp="1"/>
          </p:cNvSpPr>
          <p:nvPr>
            <p:ph type="body" idx="1"/>
          </p:nvPr>
        </p:nvSpPr>
        <p:spPr>
          <a:xfrm>
            <a:off x="622730" y="1175657"/>
            <a:ext cx="4624183" cy="345706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3200" dirty="0"/>
              <a:t>Ball Toss</a:t>
            </a:r>
            <a:endParaRPr dirty="0"/>
          </a:p>
          <a:p>
            <a:pPr marL="444500">
              <a:buSzPts val="2000"/>
            </a:pPr>
            <a:r>
              <a:rPr lang="en-US" dirty="0"/>
              <a:t>Stand in a circle and toss a ball to each other.</a:t>
            </a:r>
            <a:endParaRPr dirty="0"/>
          </a:p>
          <a:p>
            <a:pPr marL="444500">
              <a:buSzPts val="2000"/>
            </a:pPr>
            <a:r>
              <a:rPr lang="en-US" dirty="0"/>
              <a:t>When you catch the ball, say one thing you learned about human rights.</a:t>
            </a:r>
            <a:endParaRPr dirty="0"/>
          </a:p>
          <a:p>
            <a:pPr marL="444500">
              <a:buSzPts val="2000"/>
            </a:pPr>
            <a:r>
              <a:rPr lang="en-US" dirty="0"/>
              <a:t>Share so that everyone gets a turn.</a:t>
            </a:r>
            <a:endParaRPr dirty="0"/>
          </a:p>
        </p:txBody>
      </p:sp>
      <p:sp>
        <p:nvSpPr>
          <p:cNvPr id="330" name="Google Shape;330;p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8</a:t>
            </a:fld>
            <a:endParaRPr sz="900"/>
          </a:p>
        </p:txBody>
      </p:sp>
      <p:pic>
        <p:nvPicPr>
          <p:cNvPr id="329" name="Google Shape;329;p8" descr="Green checkmark in a box the icon used to indicate a review throughout the presentation"/>
          <p:cNvPicPr preferRelativeResize="0">
            <a:picLocks noChangeAspect="1"/>
          </p:cNvPicPr>
          <p:nvPr/>
        </p:nvPicPr>
        <p:blipFill rotWithShape="1">
          <a:blip r:embed="rId3">
            <a:alphaModFix/>
          </a:blip>
          <a:srcRect/>
          <a:stretch/>
        </p:blipFill>
        <p:spPr>
          <a:xfrm>
            <a:off x="7767721" y="181337"/>
            <a:ext cx="1014259" cy="1097280"/>
          </a:xfrm>
          <a:prstGeom prst="rect">
            <a:avLst/>
          </a:prstGeom>
          <a:noFill/>
          <a:ln>
            <a:noFill/>
          </a:ln>
        </p:spPr>
      </p:pic>
      <p:pic>
        <p:nvPicPr>
          <p:cNvPr id="1026" name="Picture 2">
            <a:extLst>
              <a:ext uri="{FF2B5EF4-FFF2-40B4-BE49-F238E27FC236}">
                <a16:creationId xmlns:a16="http://schemas.microsoft.com/office/drawing/2014/main" id="{06527B2A-EA51-493A-BD30-6CA5148E22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6738" y="1633040"/>
            <a:ext cx="2743200" cy="29131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Learning Points</a:t>
            </a:r>
            <a:endParaRPr/>
          </a:p>
        </p:txBody>
      </p:sp>
      <p:sp>
        <p:nvSpPr>
          <p:cNvPr id="168" name="Google Shape;168;p11"/>
          <p:cNvSpPr txBox="1">
            <a:spLocks noGrp="1"/>
          </p:cNvSpPr>
          <p:nvPr>
            <p:ph type="body" idx="1"/>
          </p:nvPr>
        </p:nvSpPr>
        <p:spPr>
          <a:xfrm>
            <a:off x="877462" y="1524000"/>
            <a:ext cx="7040249" cy="3108722"/>
          </a:xfrm>
          <a:prstGeom prst="rect">
            <a:avLst/>
          </a:prstGeom>
          <a:noFill/>
          <a:ln>
            <a:noFill/>
          </a:ln>
        </p:spPr>
        <p:txBody>
          <a:bodyPr spcFirstLastPara="1" wrap="square" lIns="91425" tIns="91425" rIns="91425" bIns="91425" anchor="ctr" anchorCtr="0">
            <a:normAutofit lnSpcReduction="10000"/>
          </a:bodyPr>
          <a:lstStyle/>
          <a:p>
            <a:pPr lvl="0" indent="-457200">
              <a:spcBef>
                <a:spcPts val="600"/>
              </a:spcBef>
              <a:buSzPts val="2400"/>
              <a:buFont typeface="+mj-lt"/>
              <a:buAutoNum type="arabicPeriod"/>
            </a:pPr>
            <a:r>
              <a:rPr lang="en-US" dirty="0"/>
              <a:t>Human dignity is the foundation for all human rights. </a:t>
            </a:r>
          </a:p>
          <a:p>
            <a:pPr lvl="0" indent="-457200">
              <a:spcBef>
                <a:spcPts val="600"/>
              </a:spcBef>
              <a:buSzPts val="2400"/>
              <a:buFont typeface="+mj-lt"/>
              <a:buAutoNum type="arabicPeriod"/>
            </a:pPr>
            <a:r>
              <a:rPr lang="en-US" dirty="0"/>
              <a:t>Everyone is entitled to all the same rights and freedoms without distinction of differences.</a:t>
            </a:r>
          </a:p>
          <a:p>
            <a:pPr lvl="0" indent="-457200">
              <a:spcBef>
                <a:spcPts val="600"/>
              </a:spcBef>
              <a:buSzPts val="2400"/>
              <a:buFont typeface="+mj-lt"/>
              <a:buAutoNum type="arabicPeriod"/>
            </a:pPr>
            <a:r>
              <a:rPr lang="en-US" dirty="0"/>
              <a:t>Discrimination against anyone —including women and girls— is a violation of human rights.</a:t>
            </a:r>
          </a:p>
        </p:txBody>
      </p:sp>
      <p:pic>
        <p:nvPicPr>
          <p:cNvPr id="169" name="Google Shape;169;p11" descr="Five stick figure children holding star"/>
          <p:cNvPicPr preferRelativeResize="0">
            <a:picLocks noGrp="1" noChangeAspect="1"/>
          </p:cNvPicPr>
          <p:nvPr>
            <p:ph type="body" idx="2"/>
          </p:nvPr>
        </p:nvPicPr>
        <p:blipFill rotWithShape="1">
          <a:blip r:embed="rId3">
            <a:alphaModFix/>
          </a:blip>
          <a:stretch/>
        </p:blipFill>
        <p:spPr>
          <a:xfrm>
            <a:off x="7805886" y="259738"/>
            <a:ext cx="1097280" cy="816428"/>
          </a:xfrm>
          <a:prstGeom prst="rect">
            <a:avLst/>
          </a:prstGeom>
          <a:noFill/>
          <a:ln>
            <a:noFill/>
          </a:ln>
        </p:spPr>
      </p:pic>
      <p:sp>
        <p:nvSpPr>
          <p:cNvPr id="170" name="Google Shape;170;p11"/>
          <p:cNvSpPr txBox="1">
            <a:spLocks noGrp="1"/>
          </p:cNvSpPr>
          <p:nvPr>
            <p:ph type="sldNum" idx="12"/>
          </p:nvPr>
        </p:nvSpPr>
        <p:spPr>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solidFill>
                  <a:srgbClr val="00A5A6"/>
                </a:solidFill>
              </a:rPr>
              <a:t>9</a:t>
            </a:fld>
            <a:endParaRPr sz="900">
              <a:solidFill>
                <a:srgbClr val="00A5A6"/>
              </a:solidFill>
            </a:endParaRPr>
          </a:p>
        </p:txBody>
      </p:sp>
    </p:spTree>
  </p:cSld>
  <p:clrMapOvr>
    <a:masterClrMapping/>
  </p:clrMapOvr>
  <p:transition>
    <p:fade thruBlk="1"/>
  </p:transition>
</p:sld>
</file>

<file path=ppt/theme/theme1.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TotalTime>
  <Words>2780</Words>
  <Application>Microsoft Macintosh PowerPoint</Application>
  <PresentationFormat>On-screen Show (16:9)</PresentationFormat>
  <Paragraphs>276</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Noto Sans Symbols</vt:lpstr>
      <vt:lpstr>Open Sans ExtraBold</vt:lpstr>
      <vt:lpstr>Work Sans</vt:lpstr>
      <vt:lpstr>1_Jacquenetta template</vt:lpstr>
      <vt:lpstr>PowerPoint Presentation</vt:lpstr>
      <vt:lpstr>PowerPoint Presentation</vt:lpstr>
      <vt:lpstr>PowerPoint Presentation</vt:lpstr>
      <vt:lpstr>Is This Discrimination?  Lesson 3A</vt:lpstr>
      <vt:lpstr>Welcome and Warm Up</vt:lpstr>
      <vt:lpstr>PowerPoint Presentation</vt:lpstr>
      <vt:lpstr>This Little Light of Mine</vt:lpstr>
      <vt:lpstr>Review</vt:lpstr>
      <vt:lpstr>Learning Points</vt:lpstr>
      <vt:lpstr>Introduction</vt:lpstr>
      <vt:lpstr>Universal Declaration of Human Rights</vt:lpstr>
      <vt:lpstr>Discrimination</vt:lpstr>
      <vt:lpstr>Universal Declaration of Human Rights Article 2 – Protection from Discrimination</vt:lpstr>
      <vt:lpstr>Hello From Around the World</vt:lpstr>
      <vt:lpstr>Conclusion</vt:lpstr>
      <vt:lpstr>Learning Points</vt:lpstr>
      <vt:lpstr>Challenge</vt:lpstr>
      <vt:lpstr>PowerPoint Presentation</vt:lpstr>
      <vt:lpstr>References</vt:lpstr>
      <vt:lpstr>Resources</vt:lpstr>
      <vt:lpstr>Resources</vt:lpstr>
      <vt:lpstr>Universal Declaration of Human Rights Article 1 – Freedom and Equality</vt:lpstr>
      <vt:lpstr>Universal Declaration of Human Rights Article 2 – Protection from Discrimination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13</cp:revision>
  <dcterms:created xsi:type="dcterms:W3CDTF">2020-03-25T22:36:01Z</dcterms:created>
  <dcterms:modified xsi:type="dcterms:W3CDTF">2020-06-10T03:51:09Z</dcterms:modified>
</cp:coreProperties>
</file>