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9"/>
  </p:notesMasterIdLst>
  <p:sldIdLst>
    <p:sldId id="256" r:id="rId2"/>
    <p:sldId id="302" r:id="rId3"/>
    <p:sldId id="303" r:id="rId4"/>
    <p:sldId id="259" r:id="rId5"/>
    <p:sldId id="374" r:id="rId6"/>
    <p:sldId id="368" r:id="rId7"/>
    <p:sldId id="369" r:id="rId8"/>
    <p:sldId id="263" r:id="rId9"/>
    <p:sldId id="373" r:id="rId10"/>
    <p:sldId id="375" r:id="rId11"/>
    <p:sldId id="376" r:id="rId12"/>
    <p:sldId id="265" r:id="rId13"/>
    <p:sldId id="266" r:id="rId14"/>
    <p:sldId id="267" r:id="rId15"/>
    <p:sldId id="277" r:id="rId16"/>
    <p:sldId id="278" r:id="rId17"/>
    <p:sldId id="270" r:id="rId18"/>
    <p:sldId id="271" r:id="rId19"/>
    <p:sldId id="272" r:id="rId20"/>
    <p:sldId id="273" r:id="rId21"/>
    <p:sldId id="377" r:id="rId22"/>
    <p:sldId id="275" r:id="rId23"/>
    <p:sldId id="304" r:id="rId24"/>
    <p:sldId id="305" r:id="rId25"/>
    <p:sldId id="308" r:id="rId26"/>
    <p:sldId id="371" r:id="rId27"/>
    <p:sldId id="372" r:id="rId2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giFjui7Z453MNrng2+jXcXd6hUC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2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63"/>
    <p:restoredTop sz="89852" autoAdjust="0"/>
  </p:normalViewPr>
  <p:slideViewPr>
    <p:cSldViewPr snapToGrid="0">
      <p:cViewPr varScale="1">
        <p:scale>
          <a:sx n="110" d="100"/>
          <a:sy n="110" d="100"/>
        </p:scale>
        <p:origin x="4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r>
              <a:rPr lang="en-US" b="1" dirty="0"/>
              <a:t>Say: </a:t>
            </a:r>
            <a:r>
              <a:rPr lang="en-US" dirty="0"/>
              <a:t>Today we’re going to learn about kindness and where it begins. It begins with YOU! Let’s listen to a short little song.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song by yourself or along with the music if you have it online.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Use any motions that you think would be appropriate, or ask the students to suggest some.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Ask:</a:t>
            </a:r>
            <a:r>
              <a:rPr lang="en-US" dirty="0"/>
              <a:t> Who do you want to be kind to? What does it say that you should remember? Let’s all sing it together</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811493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extLst>
      <p:ext uri="{BB962C8B-B14F-4D97-AF65-F5344CB8AC3E}">
        <p14:creationId xmlns:p14="http://schemas.microsoft.com/office/powerpoint/2010/main" val="533850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We’ve been talking about families, and how important they are as the basic unit of society. Ask: How does kindness affect your family?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Have you ever heard of a brainstorm? It’s when we all share a whole bunch of ideas very quickly. That’s what we’re going to do right now. </a:t>
            </a:r>
            <a:endParaRPr/>
          </a:p>
          <a:p>
            <a:pPr marL="0" lvl="0" indent="0" algn="l" rtl="0">
              <a:lnSpc>
                <a:spcPct val="100000"/>
              </a:lnSpc>
              <a:spcBef>
                <a:spcPts val="0"/>
              </a:spcBef>
              <a:spcAft>
                <a:spcPts val="0"/>
              </a:spcAft>
              <a:buSzPts val="1400"/>
              <a:buNone/>
            </a:pPr>
            <a:r>
              <a:rPr lang="en-US"/>
              <a:t>SAY: I’m going to divide the class into two groups for this activity.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4570ac0d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9" name="Google Shape;229;g74570ac0df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Divide the youth into two groups: Group A and Group B. </a:t>
            </a:r>
            <a:endParaRPr/>
          </a:p>
          <a:p>
            <a:pPr marL="0" lvl="0" indent="0" algn="l" rtl="0">
              <a:lnSpc>
                <a:spcPct val="100000"/>
              </a:lnSpc>
              <a:spcBef>
                <a:spcPts val="0"/>
              </a:spcBef>
              <a:spcAft>
                <a:spcPts val="0"/>
              </a:spcAft>
              <a:buSzPts val="1400"/>
              <a:buNone/>
            </a:pPr>
            <a:r>
              <a:rPr lang="en-US"/>
              <a:t>SAY: Even if families are not the same, parents and other adults can do a lot to support and take care of younger family members. Young people also have responsibilities. Let’s talk about that for a few minutes.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7" name="Google Shape;33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What are some of the things that families do for their children? Have each group think of 5 things, </a:t>
            </a:r>
            <a:r>
              <a:rPr lang="en-US" dirty="0">
                <a:solidFill>
                  <a:schemeClr val="dk1"/>
                </a:solidFill>
              </a:rPr>
              <a:t>Ask Group A for an idea, and which side of the chart to put it on. </a:t>
            </a:r>
          </a:p>
          <a:p>
            <a:pPr marL="0" lvl="0" indent="0" algn="l" rtl="0">
              <a:lnSpc>
                <a:spcPct val="100000"/>
              </a:lnSpc>
              <a:spcBef>
                <a:spcPts val="0"/>
              </a:spcBef>
              <a:spcAft>
                <a:spcPts val="0"/>
              </a:spcAft>
              <a:buSzPts val="1400"/>
              <a:buNone/>
            </a:pPr>
            <a:r>
              <a:rPr lang="en-US" dirty="0">
                <a:solidFill>
                  <a:schemeClr val="dk1"/>
                </a:solidFill>
              </a:rPr>
              <a:t>• Ask Group B for a different idea, and which side it should go on. </a:t>
            </a:r>
          </a:p>
          <a:p>
            <a:pPr marL="0" lvl="0" indent="0" algn="l" rtl="0">
              <a:lnSpc>
                <a:spcPct val="100000"/>
              </a:lnSpc>
              <a:spcBef>
                <a:spcPts val="0"/>
              </a:spcBef>
              <a:spcAft>
                <a:spcPts val="0"/>
              </a:spcAft>
              <a:buSzPts val="1400"/>
              <a:buNone/>
            </a:pPr>
            <a:r>
              <a:rPr lang="en-US" dirty="0">
                <a:solidFill>
                  <a:schemeClr val="dk1"/>
                </a:solidFill>
              </a:rPr>
              <a:t>• Continue asking one group and then the other until all the ideas have been shared. </a:t>
            </a:r>
          </a:p>
          <a:p>
            <a:pPr marL="0" lvl="0" indent="0" algn="l" rtl="0">
              <a:lnSpc>
                <a:spcPct val="100000"/>
              </a:lnSpc>
              <a:spcBef>
                <a:spcPts val="0"/>
              </a:spcBef>
              <a:spcAft>
                <a:spcPts val="0"/>
              </a:spcAft>
              <a:buSzPts val="1400"/>
              <a:buNone/>
            </a:pPr>
            <a:r>
              <a:rPr lang="en-US" dirty="0">
                <a:solidFill>
                  <a:schemeClr val="dk1"/>
                </a:solidFill>
              </a:rPr>
              <a:t>• Don’t take any longer than about 5 minutes. What are some of the ways you can help in taking care of the family?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83a051a044_4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83a051a044_4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Do you see some things that you had not thought of before? (Allow students to answer.)</a:t>
            </a:r>
          </a:p>
          <a:p>
            <a:pPr marL="0" lvl="0" indent="0" algn="l" rtl="0">
              <a:lnSpc>
                <a:spcPct val="100000"/>
              </a:lnSpc>
              <a:spcBef>
                <a:spcPts val="0"/>
              </a:spcBef>
              <a:spcAft>
                <a:spcPts val="0"/>
              </a:spcAft>
              <a:buSzPts val="1400"/>
              <a:buNone/>
            </a:pPr>
            <a:r>
              <a:rPr lang="en-US" dirty="0"/>
              <a:t>What are some of the ways you can help in taking care of the family?</a:t>
            </a: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74ad9f164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g74ad9f164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We’ve been talking about families, and how important they are as the basic unit of society. Ask: How does kindness affect your family?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74570ac0df_1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74570ac0df_1_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SAY:This is known as evolving capacities and it prepares you for adulthood when you will have the right and responsibility to make decisions for yourself.</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t>Explain</a:t>
            </a:r>
            <a:r>
              <a:rPr lang="en-US"/>
              <a:t>:  Even though we are all free to choose how to act, we don’t always know the things we should do. That’s one of the reasons we have families, to learn how to act in different situations. </a:t>
            </a:r>
            <a:endParaRPr/>
          </a:p>
          <a:p>
            <a:pPr marL="0" lvl="0" indent="0" algn="l" rtl="0">
              <a:lnSpc>
                <a:spcPct val="100000"/>
              </a:lnSpc>
              <a:spcBef>
                <a:spcPts val="0"/>
              </a:spcBef>
              <a:spcAft>
                <a:spcPts val="0"/>
              </a:spcAft>
              <a:buSzPts val="1100"/>
              <a:buNone/>
            </a:pPr>
            <a:r>
              <a:rPr lang="en-US"/>
              <a:t> • As you grow, you will have the capacity to do more and more, and make more and more of your own decisions.</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73a3df085f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g73a3df085f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t>Ask</a:t>
            </a:r>
            <a:r>
              <a:rPr lang="en-US"/>
              <a:t>: Taliana was very kind and courteous to other people. Where do you think she learned how to treat other people? (From her family and her experience as she grew older.) </a:t>
            </a:r>
            <a:endParaRPr/>
          </a:p>
          <a:p>
            <a:pPr marL="0" lvl="0" indent="0" algn="l" rtl="0">
              <a:lnSpc>
                <a:spcPct val="100000"/>
              </a:lnSpc>
              <a:spcBef>
                <a:spcPts val="0"/>
              </a:spcBef>
              <a:spcAft>
                <a:spcPts val="0"/>
              </a:spcAft>
              <a:buSzPts val="1100"/>
              <a:buNone/>
            </a:pPr>
            <a:r>
              <a:rPr lang="en-US"/>
              <a:t> • Did her family force her to act that way, or did she decide for herself? (Accept all answers.)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b="1"/>
              <a:t>Say</a:t>
            </a:r>
            <a:r>
              <a:rPr lang="en-US"/>
              <a:t>: Families are a good place to grow up. </a:t>
            </a:r>
            <a:endParaRPr/>
          </a:p>
          <a:p>
            <a:pPr marL="0" lvl="0" indent="0" algn="l" rtl="0">
              <a:lnSpc>
                <a:spcPct val="100000"/>
              </a:lnSpc>
              <a:spcBef>
                <a:spcPts val="0"/>
              </a:spcBef>
              <a:spcAft>
                <a:spcPts val="0"/>
              </a:spcAft>
              <a:buSzPts val="1100"/>
              <a:buNone/>
            </a:pPr>
            <a:r>
              <a:rPr lang="en-US"/>
              <a:t> • As you grow, you will have the maturity to do more and more things, and to make more and more of your own decisions.  </a:t>
            </a:r>
            <a:endParaRPr/>
          </a:p>
          <a:p>
            <a:pPr marL="0" lvl="0" indent="0" algn="l" rtl="0">
              <a:lnSpc>
                <a:spcPct val="100000"/>
              </a:lnSpc>
              <a:spcBef>
                <a:spcPts val="0"/>
              </a:spcBef>
              <a:spcAft>
                <a:spcPts val="0"/>
              </a:spcAft>
              <a:buSzPts val="1100"/>
              <a:buNone/>
            </a:pPr>
            <a:r>
              <a:rPr lang="en-US"/>
              <a:t> </a:t>
            </a:r>
            <a:endParaRPr/>
          </a:p>
          <a:p>
            <a:pPr marL="0" lvl="0" indent="0" algn="l" rtl="0">
              <a:lnSpc>
                <a:spcPct val="100000"/>
              </a:lnSpc>
              <a:spcBef>
                <a:spcPts val="0"/>
              </a:spcBef>
              <a:spcAft>
                <a:spcPts val="0"/>
              </a:spcAft>
              <a:buSzPts val="1100"/>
              <a:buNone/>
            </a:pPr>
            <a:r>
              <a:rPr lang="en-US"/>
              <a:t> </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7571237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t>Say</a:t>
            </a:r>
            <a:r>
              <a:rPr lang="en-US"/>
              <a:t>: This week let’s do three things: </a:t>
            </a:r>
            <a:endParaRPr/>
          </a:p>
          <a:p>
            <a:pPr marL="0" lvl="0" indent="0" algn="l" rtl="0">
              <a:lnSpc>
                <a:spcPct val="100000"/>
              </a:lnSpc>
              <a:spcBef>
                <a:spcPts val="0"/>
              </a:spcBef>
              <a:spcAft>
                <a:spcPts val="0"/>
              </a:spcAft>
              <a:buClr>
                <a:schemeClr val="dk1"/>
              </a:buClr>
              <a:buSzPts val="1100"/>
              <a:buFont typeface="Arial"/>
              <a:buNone/>
            </a:pPr>
            <a:r>
              <a:rPr lang="en-US"/>
              <a:t> 1. Think about what kind of capacities you need to develop to have a happy family.   </a:t>
            </a:r>
            <a:endParaRPr/>
          </a:p>
          <a:p>
            <a:pPr marL="0" lvl="0" indent="0" algn="l" rtl="0">
              <a:lnSpc>
                <a:spcPct val="100000"/>
              </a:lnSpc>
              <a:spcBef>
                <a:spcPts val="0"/>
              </a:spcBef>
              <a:spcAft>
                <a:spcPts val="0"/>
              </a:spcAft>
              <a:buClr>
                <a:schemeClr val="dk1"/>
              </a:buClr>
              <a:buSzPts val="1100"/>
              <a:buFont typeface="Arial"/>
              <a:buNone/>
            </a:pPr>
            <a:r>
              <a:rPr lang="en-US"/>
              <a:t> 2. Practice making your family a happy place no matter how difficult it might be.   3. Teach your family, “Kindness Begins with Me.”   </a:t>
            </a:r>
            <a:endParaRPr/>
          </a:p>
          <a:p>
            <a:pPr marL="0" lvl="0" indent="0" algn="l" rtl="0">
              <a:lnSpc>
                <a:spcPct val="100000"/>
              </a:lnSpc>
              <a:spcBef>
                <a:spcPts val="0"/>
              </a:spcBef>
              <a:spcAft>
                <a:spcPts val="0"/>
              </a:spcAft>
              <a:buClr>
                <a:schemeClr val="dk1"/>
              </a:buClr>
              <a:buSzPts val="1100"/>
              <a:buFont typeface="Arial"/>
              <a:buNone/>
            </a:pPr>
            <a:r>
              <a:rPr lang="en-US"/>
              <a:t> Have a wonderful week and don’t forget to invite your friends! </a:t>
            </a:r>
            <a:endParaRPr/>
          </a:p>
          <a:p>
            <a:pPr marL="0" lvl="0" indent="0" algn="l" rtl="0">
              <a:lnSpc>
                <a:spcPct val="100000"/>
              </a:lnSpc>
              <a:spcBef>
                <a:spcPts val="0"/>
              </a:spcBef>
              <a:spcAft>
                <a:spcPts val="0"/>
              </a:spcAft>
              <a:buClr>
                <a:schemeClr val="dk1"/>
              </a:buClr>
              <a:buSzPts val="1100"/>
              <a:buFont typeface="Arial"/>
              <a:buNone/>
            </a:pPr>
            <a:r>
              <a:rPr lang="en-US"/>
              <a:t>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50" name="Google Shape;45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745436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549476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371741aa8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7371741aa8_0_3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10"/>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39951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6"/>
        <p:cNvGrpSpPr/>
        <p:nvPr/>
      </p:nvGrpSpPr>
      <p:grpSpPr>
        <a:xfrm>
          <a:off x="0" y="0"/>
          <a:ext cx="0" cy="0"/>
          <a:chOff x="0" y="0"/>
          <a:chExt cx="0" cy="0"/>
        </a:xfrm>
      </p:grpSpPr>
      <p:sp>
        <p:nvSpPr>
          <p:cNvPr id="17" name="Google Shape;17;p1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 name="Google Shape;19;p1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37942171"/>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
        <p:cNvGrpSpPr/>
        <p:nvPr/>
      </p:nvGrpSpPr>
      <p:grpSpPr>
        <a:xfrm>
          <a:off x="0" y="0"/>
          <a:ext cx="0" cy="0"/>
          <a:chOff x="0" y="0"/>
          <a:chExt cx="0" cy="0"/>
        </a:xfrm>
      </p:grpSpPr>
      <p:sp>
        <p:nvSpPr>
          <p:cNvPr id="21" name="Google Shape;21;p12"/>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2"/>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12"/>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
        <p:cNvGrpSpPr/>
        <p:nvPr/>
      </p:nvGrpSpPr>
      <p:grpSpPr>
        <a:xfrm>
          <a:off x="0" y="0"/>
          <a:ext cx="0" cy="0"/>
          <a:chOff x="0" y="0"/>
          <a:chExt cx="0" cy="0"/>
        </a:xfrm>
      </p:grpSpPr>
      <p:sp>
        <p:nvSpPr>
          <p:cNvPr id="31" name="Google Shape;31;p15"/>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5"/>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 name="Google Shape;33;p15"/>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1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15"/>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6"/>
        <p:cNvGrpSpPr/>
        <p:nvPr/>
      </p:nvGrpSpPr>
      <p:grpSpPr>
        <a:xfrm>
          <a:off x="0" y="0"/>
          <a:ext cx="0" cy="0"/>
          <a:chOff x="0" y="0"/>
          <a:chExt cx="0" cy="0"/>
        </a:xfrm>
      </p:grpSpPr>
      <p:sp>
        <p:nvSpPr>
          <p:cNvPr id="37" name="Google Shape;37;p16"/>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6"/>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16"/>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1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16"/>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48"/>
        <p:cNvGrpSpPr/>
        <p:nvPr/>
      </p:nvGrpSpPr>
      <p:grpSpPr>
        <a:xfrm>
          <a:off x="0" y="0"/>
          <a:ext cx="0" cy="0"/>
          <a:chOff x="0" y="0"/>
          <a:chExt cx="0" cy="0"/>
        </a:xfrm>
      </p:grpSpPr>
      <p:sp>
        <p:nvSpPr>
          <p:cNvPr id="49" name="Google Shape;49;p5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5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5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3" name="Google Shape;53;p5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5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55"/>
        <p:cNvGrpSpPr/>
        <p:nvPr/>
      </p:nvGrpSpPr>
      <p:grpSpPr>
        <a:xfrm>
          <a:off x="0" y="0"/>
          <a:ext cx="0" cy="0"/>
          <a:chOff x="0" y="0"/>
          <a:chExt cx="0" cy="0"/>
        </a:xfrm>
      </p:grpSpPr>
      <p:sp>
        <p:nvSpPr>
          <p:cNvPr id="56" name="Google Shape;56;p57"/>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57"/>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57"/>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0" name="Google Shape;60;p57"/>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57"/>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5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8"/>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5" name="Google Shape;65;p58"/>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8"/>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7" name="Google Shape;67;p58"/>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9"/>
        <p:cNvGrpSpPr/>
        <p:nvPr/>
      </p:nvGrpSpPr>
      <p:grpSpPr>
        <a:xfrm>
          <a:off x="0" y="0"/>
          <a:ext cx="0" cy="0"/>
          <a:chOff x="0" y="0"/>
          <a:chExt cx="0" cy="0"/>
        </a:xfrm>
      </p:grpSpPr>
      <p:sp>
        <p:nvSpPr>
          <p:cNvPr id="80" name="Google Shape;80;p4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04342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92"/>
        <p:cNvGrpSpPr/>
        <p:nvPr/>
      </p:nvGrpSpPr>
      <p:grpSpPr>
        <a:xfrm>
          <a:off x="0" y="0"/>
          <a:ext cx="0" cy="0"/>
          <a:chOff x="0" y="0"/>
          <a:chExt cx="0" cy="0"/>
        </a:xfrm>
      </p:grpSpPr>
      <p:sp>
        <p:nvSpPr>
          <p:cNvPr id="93" name="Google Shape;93;p44"/>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96" name="Google Shape;96;p44"/>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56038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8"/>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SzPts val="1400"/>
              <a:buNone/>
              <a:defRPr sz="40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p8"/>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0A5A6"/>
              </a:buClr>
              <a:buSzPts val="2400"/>
              <a:buFont typeface="Noto Sans Symbols"/>
              <a:buChar char="▪"/>
              <a:defRPr sz="2400" b="1" i="0" u="none" strike="noStrike" cap="none">
                <a:solidFill>
                  <a:srgbClr val="00A5A6"/>
                </a:solidFill>
                <a:latin typeface="Arial"/>
                <a:ea typeface="Arial"/>
                <a:cs typeface="Arial"/>
                <a:sym typeface="Arial"/>
              </a:defRPr>
            </a:lvl1pPr>
            <a:lvl2pPr marL="914400" marR="0" lvl="1" indent="-355600" algn="l" rtl="0">
              <a:lnSpc>
                <a:spcPct val="100000"/>
              </a:lnSpc>
              <a:spcBef>
                <a:spcPts val="0"/>
              </a:spcBef>
              <a:spcAft>
                <a:spcPts val="0"/>
              </a:spcAft>
              <a:buClr>
                <a:srgbClr val="00A5A6"/>
              </a:buClr>
              <a:buSzPts val="2000"/>
              <a:buFont typeface="Arial"/>
              <a:buChar char="•"/>
              <a:defRPr sz="2000" b="1" i="0" u="none" strike="noStrike" cap="none">
                <a:solidFill>
                  <a:srgbClr val="00A5A6"/>
                </a:solidFill>
                <a:latin typeface="Arial"/>
                <a:ea typeface="Arial"/>
                <a:cs typeface="Arial"/>
                <a:sym typeface="Arial"/>
              </a:defRPr>
            </a:lvl2pPr>
            <a:lvl3pPr marL="1371600" marR="0" lvl="2"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3pPr>
            <a:lvl4pPr marL="1828800" marR="0" lvl="3"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4pPr>
            <a:lvl5pPr marL="2286000" marR="0" lvl="4"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8"/>
          <p:cNvSpPr/>
          <p:nvPr/>
        </p:nvSpPr>
        <p:spPr>
          <a:xfrm>
            <a:off x="91440" y="57150"/>
            <a:ext cx="8961120" cy="5029200"/>
          </a:xfrm>
          <a:prstGeom prst="frame">
            <a:avLst>
              <a:gd name="adj1" fmla="val 1839"/>
            </a:avLst>
          </a:pr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8" descr="Logo for the Geneva Office for Human Rights Education (3 brown dots over a v with the letters GO-HRE on a white circle)"/>
          <p:cNvPicPr preferRelativeResize="0"/>
          <p:nvPr/>
        </p:nvPicPr>
        <p:blipFill rotWithShape="1">
          <a:blip r:embed="rId13">
            <a:alphaModFix/>
          </a:blip>
          <a:srcRect/>
          <a:stretch/>
        </p:blipFill>
        <p:spPr>
          <a:xfrm>
            <a:off x="8620107" y="4653741"/>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4" r:id="rId4"/>
    <p:sldLayoutId id="2147483656" r:id="rId5"/>
    <p:sldLayoutId id="2147483657" r:id="rId6"/>
    <p:sldLayoutId id="2147483658" r:id="rId7"/>
    <p:sldLayoutId id="2147483686" r:id="rId8"/>
    <p:sldLayoutId id="2147483687" r:id="rId9"/>
    <p:sldLayoutId id="2147483688" r:id="rId10"/>
    <p:sldLayoutId id="2147483713"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ww.youtube.com/watch?v=N-WqqfG8jGA&amp;t=25s" TargetMode="External"/><Relationship Id="rId5" Type="http://schemas.openxmlformats.org/officeDocument/2006/relationships/image" Target="../media/image8.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ww.youtube.com/watch?v=N-WqqfG8jGA&amp;t=25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clipart-library.com/"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hyperlink" Target="http://clipart-library.co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W_4vgwnbAfE"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W_4vgwnbAf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7"/>
          <p:cNvPicPr preferRelativeResize="0">
            <a:picLocks noGrp="1"/>
          </p:cNvPicPr>
          <p:nvPr>
            <p:ph type="body" idx="1"/>
          </p:nvPr>
        </p:nvPicPr>
        <p:blipFill rotWithShape="1">
          <a:blip r:embed="rId3">
            <a:alphaModFix/>
          </a:blip>
          <a:srcRect b="8936"/>
          <a:stretch/>
        </p:blipFill>
        <p:spPr>
          <a:xfrm>
            <a:off x="732997" y="351329"/>
            <a:ext cx="3881774" cy="4572000"/>
          </a:xfrm>
          <a:prstGeom prst="rect">
            <a:avLst/>
          </a:prstGeom>
          <a:noFill/>
          <a:ln>
            <a:noFill/>
          </a:ln>
          <a:effectLst>
            <a:outerShdw blurRad="50800" dist="38100" dir="2700000" algn="tl" rotWithShape="0">
              <a:srgbClr val="000000">
                <a:alpha val="40000"/>
              </a:srgbClr>
            </a:outerShdw>
          </a:effectLst>
        </p:spPr>
      </p:pic>
      <p:sp>
        <p:nvSpPr>
          <p:cNvPr id="145" name="Google Shape;145;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a:t>
            </a:fld>
            <a:endParaRPr sz="1200" b="1" i="0" u="none" strike="noStrike" cap="none">
              <a:solidFill>
                <a:srgbClr val="0B4860"/>
              </a:solidFill>
              <a:latin typeface="Arial"/>
              <a:ea typeface="Arial"/>
              <a:cs typeface="Arial"/>
              <a:sym typeface="Arial"/>
            </a:endParaRPr>
          </a:p>
        </p:txBody>
      </p:sp>
      <p:pic>
        <p:nvPicPr>
          <p:cNvPr id="146" name="Google Shape;146;p7"/>
          <p:cNvPicPr preferRelativeResize="0">
            <a:picLocks noGrp="1"/>
          </p:cNvPicPr>
          <p:nvPr>
            <p:ph type="body" idx="2"/>
          </p:nvPr>
        </p:nvPicPr>
        <p:blipFill rotWithShape="1">
          <a:blip r:embed="rId4">
            <a:alphaModFix/>
          </a:blip>
          <a:srcRect/>
          <a:stretch/>
        </p:blipFill>
        <p:spPr>
          <a:xfrm>
            <a:off x="5735783" y="386234"/>
            <a:ext cx="2396836" cy="4526430"/>
          </a:xfrm>
          <a:prstGeom prst="rect">
            <a:avLst/>
          </a:prstGeom>
          <a:noFill/>
          <a:ln>
            <a:noFill/>
          </a:ln>
        </p:spPr>
      </p:pic>
      <p:sp>
        <p:nvSpPr>
          <p:cNvPr id="147" name="Google Shape;147;p7"/>
          <p:cNvSpPr txBox="1"/>
          <p:nvPr/>
        </p:nvSpPr>
        <p:spPr>
          <a:xfrm>
            <a:off x="6359238" y="3002986"/>
            <a:ext cx="1149926" cy="523220"/>
          </a:xfrm>
          <a:prstGeom prst="rect">
            <a:avLst/>
          </a:prstGeom>
          <a:solidFill>
            <a:schemeClr val="lt1"/>
          </a:solid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YOUTH</a:t>
            </a:r>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AGES 11-16</a:t>
            </a:r>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a:picLocks noChangeAspect="1"/>
          </p:cNvPicPr>
          <p:nvPr/>
        </p:nvPicPr>
        <p:blipFill rotWithShape="1">
          <a:blip r:embed="rId4"/>
          <a:srcRect/>
          <a:stretch/>
        </p:blipFill>
        <p:spPr>
          <a:xfrm>
            <a:off x="1037030" y="566056"/>
            <a:ext cx="6293893" cy="3698104"/>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436391616"/>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732997" y="310622"/>
            <a:ext cx="7802652" cy="1217236"/>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Kindness Begins with Me</a:t>
            </a:r>
            <a:endParaRPr dirty="0"/>
          </a:p>
        </p:txBody>
      </p:sp>
      <p:sp>
        <p:nvSpPr>
          <p:cNvPr id="186" name="Google Shape;186;g7373cc9f06_0_609"/>
          <p:cNvSpPr txBox="1">
            <a:spLocks noGrp="1"/>
          </p:cNvSpPr>
          <p:nvPr>
            <p:ph type="body" idx="1"/>
          </p:nvPr>
        </p:nvSpPr>
        <p:spPr>
          <a:xfrm>
            <a:off x="801189" y="740228"/>
            <a:ext cx="7742774" cy="3892371"/>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3200" dirty="0"/>
              <a:t>I want to be kind to everyone,</a:t>
            </a:r>
          </a:p>
          <a:p>
            <a:pPr marL="0" lvl="0" indent="0">
              <a:buSzPts val="2000"/>
              <a:buNone/>
            </a:pPr>
            <a:r>
              <a:rPr lang="en-US" sz="3200" dirty="0"/>
              <a:t>For that is right, you see.</a:t>
            </a:r>
          </a:p>
          <a:p>
            <a:pPr marL="0" lvl="0" indent="0">
              <a:buSzPts val="2000"/>
              <a:buNone/>
            </a:pPr>
            <a:r>
              <a:rPr lang="en-US" sz="3200" dirty="0"/>
              <a:t>So I say to myself “Remember This:</a:t>
            </a:r>
          </a:p>
          <a:p>
            <a:pPr marL="0" lvl="0" indent="0">
              <a:buSzPts val="2000"/>
              <a:buNone/>
            </a:pPr>
            <a:r>
              <a:rPr lang="en-US" sz="3200" dirty="0"/>
              <a:t>Kindness begins with me.”</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8" name="Action Button: Sound 7">
            <a:hlinkClick r:id="rId4" highlightClick="1"/>
            <a:extLst>
              <a:ext uri="{FF2B5EF4-FFF2-40B4-BE49-F238E27FC236}">
                <a16:creationId xmlns:a16="http://schemas.microsoft.com/office/drawing/2014/main" id="{1C3AAAC2-E53F-4D4C-8E2C-B9F1411D7784}"/>
              </a:ext>
            </a:extLst>
          </p:cNvPr>
          <p:cNvSpPr/>
          <p:nvPr/>
        </p:nvSpPr>
        <p:spPr>
          <a:xfrm>
            <a:off x="814855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582586206"/>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4"/>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Develop</a:t>
            </a:r>
            <a:endParaRPr dirty="0"/>
          </a:p>
        </p:txBody>
      </p:sp>
      <p:sp>
        <p:nvSpPr>
          <p:cNvPr id="215" name="Google Shape;215;p14"/>
          <p:cNvSpPr txBox="1">
            <a:spLocks noGrp="1"/>
          </p:cNvSpPr>
          <p:nvPr>
            <p:ph type="body" idx="1"/>
          </p:nvPr>
        </p:nvSpPr>
        <p:spPr>
          <a:xfrm>
            <a:off x="612843" y="272375"/>
            <a:ext cx="3922220" cy="4360348"/>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SzPts val="2400"/>
              <a:buNone/>
            </a:pPr>
            <a:r>
              <a:rPr lang="en-US" sz="3000" dirty="0"/>
              <a:t>How does kindness affect your family?</a:t>
            </a:r>
            <a:br>
              <a:rPr lang="en-US" dirty="0"/>
            </a:br>
            <a:endParaRPr dirty="0"/>
          </a:p>
        </p:txBody>
      </p:sp>
      <p:pic>
        <p:nvPicPr>
          <p:cNvPr id="217" name="Google Shape;217;p14" descr="Stick figures of three kids running the icon for Develop and Discuss throughout the presentation"/>
          <p:cNvPicPr preferRelativeResize="0">
            <a:picLocks noGrp="1"/>
          </p:cNvPicPr>
          <p:nvPr>
            <p:ph type="body" idx="2"/>
          </p:nvPr>
        </p:nvPicPr>
        <p:blipFill rotWithShape="1">
          <a:blip r:embed="rId3">
            <a:alphaModFix/>
          </a:blip>
          <a:stretch/>
        </p:blipFill>
        <p:spPr>
          <a:xfrm>
            <a:off x="4878388" y="2083214"/>
            <a:ext cx="3657600" cy="1989897"/>
          </a:xfrm>
          <a:prstGeom prst="rect">
            <a:avLst/>
          </a:prstGeom>
          <a:noFill/>
          <a:ln>
            <a:noFill/>
          </a:ln>
        </p:spPr>
      </p:pic>
      <p:sp>
        <p:nvSpPr>
          <p:cNvPr id="216" name="Google Shape;216;p14"/>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12</a:t>
            </a:fld>
            <a:endParaRPr sz="900">
              <a:solidFill>
                <a:srgbClr val="00A5A6"/>
              </a:solidFill>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8"/>
          <p:cNvSpPr txBox="1">
            <a:spLocks noGrp="1"/>
          </p:cNvSpPr>
          <p:nvPr>
            <p:ph type="title"/>
          </p:nvPr>
        </p:nvSpPr>
        <p:spPr>
          <a:xfrm>
            <a:off x="689179" y="457200"/>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Activity</a:t>
            </a:r>
            <a:endParaRPr dirty="0"/>
          </a:p>
        </p:txBody>
      </p:sp>
      <p:pic>
        <p:nvPicPr>
          <p:cNvPr id="224" name="Google Shape;224;p18" descr="Three stick figure children tumbling"/>
          <p:cNvPicPr preferRelativeResize="0">
            <a:picLocks noGrp="1" noChangeAspect="1"/>
          </p:cNvPicPr>
          <p:nvPr>
            <p:ph type="body" idx="1"/>
          </p:nvPr>
        </p:nvPicPr>
        <p:blipFill rotWithShape="1">
          <a:blip r:embed="rId3">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
        <p:nvSpPr>
          <p:cNvPr id="223" name="Google Shape;223;p18"/>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13</a:t>
            </a:fld>
            <a:endParaRPr sz="900">
              <a:solidFill>
                <a:srgbClr val="00A5A6"/>
              </a:solidFill>
            </a:endParaRPr>
          </a:p>
        </p:txBody>
      </p:sp>
      <p:pic>
        <p:nvPicPr>
          <p:cNvPr id="225" name="Google Shape;225;p18"/>
          <p:cNvPicPr preferRelativeResize="0">
            <a:picLocks noChangeAspect="1"/>
          </p:cNvPicPr>
          <p:nvPr/>
        </p:nvPicPr>
        <p:blipFill rotWithShape="1">
          <a:blip r:embed="rId4">
            <a:alphaModFix/>
          </a:blip>
          <a:srcRect/>
          <a:stretch/>
        </p:blipFill>
        <p:spPr>
          <a:xfrm>
            <a:off x="4841482" y="1561361"/>
            <a:ext cx="3523164" cy="2743200"/>
          </a:xfrm>
          <a:prstGeom prst="rect">
            <a:avLst/>
          </a:prstGeom>
          <a:noFill/>
          <a:ln>
            <a:noFill/>
          </a:ln>
        </p:spPr>
      </p:pic>
      <p:sp>
        <p:nvSpPr>
          <p:cNvPr id="226" name="Google Shape;226;p18"/>
          <p:cNvSpPr txBox="1"/>
          <p:nvPr/>
        </p:nvSpPr>
        <p:spPr>
          <a:xfrm>
            <a:off x="5022900" y="4684900"/>
            <a:ext cx="1917600" cy="2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Source: </a:t>
            </a:r>
            <a:r>
              <a:rPr lang="en-US" sz="900" b="0" i="0" u="sng" strike="noStrike" cap="none">
                <a:solidFill>
                  <a:srgbClr val="000000"/>
                </a:solidFill>
                <a:latin typeface="Arial"/>
                <a:ea typeface="Arial"/>
                <a:cs typeface="Arial"/>
                <a:sym typeface="Arial"/>
                <a:hlinkClick r:id="rId5"/>
              </a:rPr>
              <a:t>http://clipart-library.com/</a:t>
            </a:r>
            <a:endParaRPr sz="900" b="0" i="0" u="none" strike="noStrike" cap="none">
              <a:solidFill>
                <a:srgbClr val="000000"/>
              </a:solidFill>
              <a:latin typeface="Arial"/>
              <a:ea typeface="Arial"/>
              <a:cs typeface="Arial"/>
              <a:sym typeface="Arial"/>
            </a:endParaRPr>
          </a:p>
        </p:txBody>
      </p:sp>
      <p:sp>
        <p:nvSpPr>
          <p:cNvPr id="7" name="Google Shape;222;p18">
            <a:extLst>
              <a:ext uri="{FF2B5EF4-FFF2-40B4-BE49-F238E27FC236}">
                <a16:creationId xmlns:a16="http://schemas.microsoft.com/office/drawing/2014/main" id="{0503ACDF-FA33-47AF-A283-7B7AF5575377}"/>
              </a:ext>
            </a:extLst>
          </p:cNvPr>
          <p:cNvSpPr txBox="1">
            <a:spLocks/>
          </p:cNvSpPr>
          <p:nvPr/>
        </p:nvSpPr>
        <p:spPr>
          <a:xfrm>
            <a:off x="689179" y="914400"/>
            <a:ext cx="4027200" cy="3390161"/>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sz="4800" dirty="0"/>
              <a:t>Brainstorm</a:t>
            </a: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74570ac0df_1_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Brainstorm</a:t>
            </a:r>
            <a:endParaRPr dirty="0"/>
          </a:p>
        </p:txBody>
      </p:sp>
      <p:sp>
        <p:nvSpPr>
          <p:cNvPr id="232" name="Google Shape;232;g74570ac0df_1_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14</a:t>
            </a:fld>
            <a:endParaRPr sz="900">
              <a:solidFill>
                <a:srgbClr val="00A5A6"/>
              </a:solidFill>
            </a:endParaRPr>
          </a:p>
        </p:txBody>
      </p:sp>
      <p:pic>
        <p:nvPicPr>
          <p:cNvPr id="234" name="Google Shape;234;g74570ac0df_1_0"/>
          <p:cNvPicPr preferRelativeResize="0"/>
          <p:nvPr/>
        </p:nvPicPr>
        <p:blipFill rotWithShape="1">
          <a:blip r:embed="rId3">
            <a:alphaModFix/>
          </a:blip>
          <a:srcRect/>
          <a:stretch/>
        </p:blipFill>
        <p:spPr>
          <a:xfrm>
            <a:off x="5138122" y="1349859"/>
            <a:ext cx="3136729" cy="3393941"/>
          </a:xfrm>
          <a:prstGeom prst="rect">
            <a:avLst/>
          </a:prstGeom>
          <a:noFill/>
          <a:ln>
            <a:noFill/>
          </a:ln>
        </p:spPr>
      </p:pic>
      <p:sp>
        <p:nvSpPr>
          <p:cNvPr id="235" name="Google Shape;235;g74570ac0df_1_0"/>
          <p:cNvSpPr txBox="1"/>
          <p:nvPr/>
        </p:nvSpPr>
        <p:spPr>
          <a:xfrm>
            <a:off x="6537707" y="4529723"/>
            <a:ext cx="18675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chemeClr val="dk1"/>
                </a:solidFill>
                <a:latin typeface="Arial"/>
                <a:ea typeface="Arial"/>
                <a:cs typeface="Arial"/>
                <a:sym typeface="Arial"/>
              </a:rPr>
              <a:t>Source: </a:t>
            </a:r>
            <a:r>
              <a:rPr lang="en-US" sz="900" b="0" i="0" u="sng" strike="noStrike" cap="none" dirty="0">
                <a:solidFill>
                  <a:schemeClr val="dk1"/>
                </a:solidFill>
                <a:latin typeface="Arial"/>
                <a:ea typeface="Arial"/>
                <a:cs typeface="Arial"/>
                <a:sym typeface="Arial"/>
                <a:hlinkClick r:id="rId4"/>
              </a:rPr>
              <a:t>http://clipart-library.com/</a:t>
            </a:r>
            <a:endParaRPr sz="1400" b="0" i="0" u="none" strike="noStrike" cap="none" dirty="0">
              <a:solidFill>
                <a:srgbClr val="000000"/>
              </a:solidFill>
              <a:latin typeface="Arial"/>
              <a:ea typeface="Arial"/>
              <a:cs typeface="Arial"/>
              <a:sym typeface="Arial"/>
            </a:endParaRPr>
          </a:p>
        </p:txBody>
      </p:sp>
      <p:sp>
        <p:nvSpPr>
          <p:cNvPr id="7" name="Text Placeholder 6">
            <a:extLst>
              <a:ext uri="{FF2B5EF4-FFF2-40B4-BE49-F238E27FC236}">
                <a16:creationId xmlns:a16="http://schemas.microsoft.com/office/drawing/2014/main" id="{FCA2CB2E-9999-4FD4-9BEF-C85C1C0A763B}"/>
              </a:ext>
            </a:extLst>
          </p:cNvPr>
          <p:cNvSpPr>
            <a:spLocks noGrp="1"/>
          </p:cNvSpPr>
          <p:nvPr>
            <p:ph type="body" idx="1"/>
          </p:nvPr>
        </p:nvSpPr>
        <p:spPr>
          <a:xfrm>
            <a:off x="869149" y="856034"/>
            <a:ext cx="3665914" cy="3745156"/>
          </a:xfrm>
        </p:spPr>
        <p:txBody>
          <a:bodyPr anchor="ctr">
            <a:normAutofit/>
          </a:bodyPr>
          <a:lstStyle/>
          <a:p>
            <a:pPr marL="114300" indent="0">
              <a:buNone/>
            </a:pPr>
            <a:r>
              <a:rPr lang="en-US" sz="3200" dirty="0"/>
              <a:t>Divide Into Groups</a:t>
            </a:r>
          </a:p>
        </p:txBody>
      </p:sp>
      <p:pic>
        <p:nvPicPr>
          <p:cNvPr id="16" name="Google Shape;224;p18" descr="Three stick figure children tumbling">
            <a:extLst>
              <a:ext uri="{FF2B5EF4-FFF2-40B4-BE49-F238E27FC236}">
                <a16:creationId xmlns:a16="http://schemas.microsoft.com/office/drawing/2014/main" id="{4C8F061A-AE9F-4A7A-BD8D-B92845DB3ED3}"/>
              </a:ext>
            </a:extLst>
          </p:cNvPr>
          <p:cNvPicPr preferRelativeResize="0">
            <a:picLocks noChangeAspect="1"/>
          </p:cNvPicPr>
          <p:nvPr/>
        </p:nvPicPr>
        <p:blipFill rotWithShape="1">
          <a:blip r:embed="rId5">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15"/>
          <p:cNvSpPr txBox="1">
            <a:spLocks noGrp="1"/>
          </p:cNvSpPr>
          <p:nvPr>
            <p:ph type="title"/>
          </p:nvPr>
        </p:nvSpPr>
        <p:spPr>
          <a:xfrm>
            <a:off x="457200" y="205260"/>
            <a:ext cx="7666500"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Brainstorm</a:t>
            </a:r>
            <a:endParaRPr dirty="0"/>
          </a:p>
        </p:txBody>
      </p:sp>
      <p:sp>
        <p:nvSpPr>
          <p:cNvPr id="341" name="Google Shape;341;p15"/>
          <p:cNvSpPr txBox="1">
            <a:spLocks noGrp="1" noChangeAspect="1"/>
          </p:cNvSpPr>
          <p:nvPr>
            <p:ph type="sldNum" idx="12"/>
          </p:nvPr>
        </p:nvSpPr>
        <p:spPr>
          <a:xfrm>
            <a:off x="184297" y="4598960"/>
            <a:ext cx="1912080" cy="1371600"/>
          </a:xfrm>
          <a:prstGeom prst="rect">
            <a:avLst/>
          </a:prstGeom>
          <a:noFill/>
          <a:ln>
            <a:noFill/>
          </a:ln>
        </p:spPr>
        <p:txBody>
          <a:bodyPr spcFirstLastPara="1" wrap="square" lIns="91425" tIns="91425" rIns="91425" bIns="91425"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15</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graphicFrame>
        <p:nvGraphicFramePr>
          <p:cNvPr id="4" name="Table 4">
            <a:extLst>
              <a:ext uri="{FF2B5EF4-FFF2-40B4-BE49-F238E27FC236}">
                <a16:creationId xmlns:a16="http://schemas.microsoft.com/office/drawing/2014/main" id="{F8F6510D-9457-4C2B-AB09-DDBA87AA8BFE}"/>
              </a:ext>
            </a:extLst>
          </p:cNvPr>
          <p:cNvGraphicFramePr>
            <a:graphicFrameLocks noGrp="1"/>
          </p:cNvGraphicFramePr>
          <p:nvPr>
            <p:extLst>
              <p:ext uri="{D42A27DB-BD31-4B8C-83A1-F6EECF244321}">
                <p14:modId xmlns:p14="http://schemas.microsoft.com/office/powerpoint/2010/main" val="3029476399"/>
              </p:ext>
            </p:extLst>
          </p:nvPr>
        </p:nvGraphicFramePr>
        <p:xfrm>
          <a:off x="457200" y="1184904"/>
          <a:ext cx="8229600" cy="3582715"/>
        </p:xfrm>
        <a:graphic>
          <a:graphicData uri="http://schemas.openxmlformats.org/drawingml/2006/table">
            <a:tbl>
              <a:tblPr firstRow="1" bandRow="1">
                <a:tableStyleId>{2D5ABB26-0587-4C30-8999-92F81FD0307C}</a:tableStyleId>
              </a:tblPr>
              <a:tblGrid>
                <a:gridCol w="4114800">
                  <a:extLst>
                    <a:ext uri="{9D8B030D-6E8A-4147-A177-3AD203B41FA5}">
                      <a16:colId xmlns:a16="http://schemas.microsoft.com/office/drawing/2014/main" val="1757859773"/>
                    </a:ext>
                  </a:extLst>
                </a:gridCol>
                <a:gridCol w="4114800">
                  <a:extLst>
                    <a:ext uri="{9D8B030D-6E8A-4147-A177-3AD203B41FA5}">
                      <a16:colId xmlns:a16="http://schemas.microsoft.com/office/drawing/2014/main" val="2341671425"/>
                    </a:ext>
                  </a:extLst>
                </a:gridCol>
              </a:tblGrid>
              <a:tr h="565195">
                <a:tc>
                  <a:txBody>
                    <a:bodyPr/>
                    <a:lstStyle/>
                    <a:p>
                      <a:pPr algn="ctr"/>
                      <a:r>
                        <a:rPr kumimoji="0" lang="en-US" sz="2400" b="1" i="0" u="none" strike="noStrike" kern="0" cap="none" spc="0" normalizeH="0" baseline="0" noProof="0" dirty="0">
                          <a:ln>
                            <a:noFill/>
                          </a:ln>
                          <a:solidFill>
                            <a:srgbClr val="00A5A6"/>
                          </a:solidFill>
                          <a:effectLst/>
                          <a:uLnTx/>
                          <a:uFillTx/>
                          <a:latin typeface="+mn-lt"/>
                          <a:cs typeface="Arial"/>
                          <a:sym typeface="Arial"/>
                        </a:rPr>
                        <a:t>How family helps children</a:t>
                      </a:r>
                      <a:endParaRPr lang="en-US" sz="3000" b="1" dirty="0">
                        <a:solidFill>
                          <a:srgbClr val="00A5A6"/>
                        </a:solidFill>
                      </a:endParaRPr>
                    </a:p>
                  </a:txBody>
                  <a:tcPr marL="123454" marR="123454" marT="61727" marB="61727">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600"/>
                        </a:spcBef>
                        <a:spcAft>
                          <a:spcPts val="0"/>
                        </a:spcAft>
                        <a:buClr>
                          <a:srgbClr val="00A5A6"/>
                        </a:buClr>
                        <a:buSzPts val="1600"/>
                        <a:buFont typeface="Noto Sans Symbols"/>
                        <a:buNone/>
                        <a:tabLst/>
                        <a:defRPr/>
                      </a:pPr>
                      <a:r>
                        <a:rPr kumimoji="0" lang="en-US" sz="2400" b="1" i="0" u="none" strike="noStrike" kern="0" cap="none" spc="0" normalizeH="0" baseline="0" noProof="0" dirty="0">
                          <a:ln>
                            <a:noFill/>
                          </a:ln>
                          <a:solidFill>
                            <a:srgbClr val="00A5A6"/>
                          </a:solidFill>
                          <a:effectLst/>
                          <a:uLnTx/>
                          <a:uFillTx/>
                          <a:latin typeface="+mn-lt"/>
                          <a:cs typeface="Arial"/>
                          <a:sym typeface="Arial"/>
                        </a:rPr>
                        <a:t>How children help family </a:t>
                      </a:r>
                      <a:endParaRPr kumimoji="0" lang="en-US" sz="1600" b="1" i="0" u="none" strike="noStrike" kern="0" cap="none" spc="0" normalizeH="0" baseline="0" noProof="0" dirty="0">
                        <a:ln>
                          <a:noFill/>
                        </a:ln>
                        <a:solidFill>
                          <a:srgbClr val="00A5A6"/>
                        </a:solidFill>
                        <a:effectLst/>
                        <a:uLnTx/>
                        <a:uFillTx/>
                        <a:latin typeface="+mn-lt"/>
                        <a:cs typeface="Arial"/>
                        <a:sym typeface="Arial"/>
                      </a:endParaRPr>
                    </a:p>
                  </a:txBody>
                  <a:tcPr marL="123454" marR="123454" marT="61727" marB="61727">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4946040"/>
                  </a:ext>
                </a:extLst>
              </a:tr>
              <a:tr h="3017520">
                <a:tc>
                  <a:txBody>
                    <a:bodyPr/>
                    <a:lstStyle/>
                    <a:p>
                      <a:endParaRPr lang="en-US" sz="1400" dirty="0"/>
                    </a:p>
                  </a:txBody>
                  <a:tcPr marL="123454" marR="123454" marT="61727" marB="61727">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endParaRPr lang="en-US" sz="1400" dirty="0"/>
                    </a:p>
                  </a:txBody>
                  <a:tcPr marL="123454" marR="123454" marT="61727" marB="61727">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2247661167"/>
                  </a:ext>
                </a:extLst>
              </a:tr>
            </a:tbl>
          </a:graphicData>
        </a:graphic>
      </p:graphicFrame>
      <p:pic>
        <p:nvPicPr>
          <p:cNvPr id="9" name="Google Shape;224;p18" descr="Three stick figure children tumbling">
            <a:extLst>
              <a:ext uri="{FF2B5EF4-FFF2-40B4-BE49-F238E27FC236}">
                <a16:creationId xmlns:a16="http://schemas.microsoft.com/office/drawing/2014/main" id="{DBC0E669-7A37-43EE-96EE-0687889B0722}"/>
              </a:ext>
            </a:extLst>
          </p:cNvPr>
          <p:cNvPicPr preferRelativeResize="0">
            <a:picLocks noChangeAspect="1"/>
          </p:cNvPicPr>
          <p:nvPr/>
        </p:nvPicPr>
        <p:blipFill rotWithShape="1">
          <a:blip r:embed="rId3">
            <a:alphaModFix/>
          </a:blip>
          <a:srcRect/>
          <a:stretch/>
        </p:blipFill>
        <p:spPr>
          <a:xfrm>
            <a:off x="7624407" y="200927"/>
            <a:ext cx="1280160" cy="10226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aphicFrame>
        <p:nvGraphicFramePr>
          <p:cNvPr id="14" name="Table 4">
            <a:extLst>
              <a:ext uri="{FF2B5EF4-FFF2-40B4-BE49-F238E27FC236}">
                <a16:creationId xmlns:a16="http://schemas.microsoft.com/office/drawing/2014/main" id="{D1E8D167-E529-4792-AFA4-2AF2DA8AE923}"/>
              </a:ext>
            </a:extLst>
          </p:cNvPr>
          <p:cNvGraphicFramePr>
            <a:graphicFrameLocks noGrp="1"/>
          </p:cNvGraphicFramePr>
          <p:nvPr>
            <p:extLst>
              <p:ext uri="{D42A27DB-BD31-4B8C-83A1-F6EECF244321}">
                <p14:modId xmlns:p14="http://schemas.microsoft.com/office/powerpoint/2010/main" val="1918281235"/>
              </p:ext>
            </p:extLst>
          </p:nvPr>
        </p:nvGraphicFramePr>
        <p:xfrm>
          <a:off x="457200" y="1184904"/>
          <a:ext cx="8229600" cy="3582715"/>
        </p:xfrm>
        <a:graphic>
          <a:graphicData uri="http://schemas.openxmlformats.org/drawingml/2006/table">
            <a:tbl>
              <a:tblPr firstRow="1" bandRow="1">
                <a:tableStyleId>{2D5ABB26-0587-4C30-8999-92F81FD0307C}</a:tableStyleId>
              </a:tblPr>
              <a:tblGrid>
                <a:gridCol w="4114800">
                  <a:extLst>
                    <a:ext uri="{9D8B030D-6E8A-4147-A177-3AD203B41FA5}">
                      <a16:colId xmlns:a16="http://schemas.microsoft.com/office/drawing/2014/main" val="1757859773"/>
                    </a:ext>
                  </a:extLst>
                </a:gridCol>
                <a:gridCol w="4114800">
                  <a:extLst>
                    <a:ext uri="{9D8B030D-6E8A-4147-A177-3AD203B41FA5}">
                      <a16:colId xmlns:a16="http://schemas.microsoft.com/office/drawing/2014/main" val="2341671425"/>
                    </a:ext>
                  </a:extLst>
                </a:gridCol>
              </a:tblGrid>
              <a:tr h="565195">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A5A6"/>
                          </a:solidFill>
                          <a:effectLst/>
                          <a:uLnTx/>
                          <a:uFillTx/>
                          <a:latin typeface="+mn-lt"/>
                          <a:ea typeface="+mn-ea"/>
                          <a:cs typeface="Arial"/>
                          <a:sym typeface="Arial"/>
                        </a:rPr>
                        <a:t>How family helps children</a:t>
                      </a:r>
                      <a:endParaRPr kumimoji="0" lang="en-US" sz="3000" b="1" i="0" u="none" strike="noStrike" kern="0" cap="none" spc="0" normalizeH="0" baseline="0" noProof="0" dirty="0">
                        <a:ln>
                          <a:noFill/>
                        </a:ln>
                        <a:solidFill>
                          <a:srgbClr val="00A5A6"/>
                        </a:solidFill>
                        <a:effectLst/>
                        <a:uLnTx/>
                        <a:uFillTx/>
                        <a:latin typeface="+mn-lt"/>
                        <a:ea typeface="+mn-ea"/>
                        <a:cs typeface="+mn-cs"/>
                        <a:sym typeface="Arial"/>
                      </a:endParaRPr>
                    </a:p>
                  </a:txBody>
                  <a:tcPr marL="123454" marR="123454" marT="61727" marB="61727">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600"/>
                        </a:spcBef>
                        <a:spcAft>
                          <a:spcPts val="0"/>
                        </a:spcAft>
                        <a:buClr>
                          <a:srgbClr val="00A5A6"/>
                        </a:buClr>
                        <a:buSzPts val="1600"/>
                        <a:buFont typeface="Noto Sans Symbols"/>
                        <a:buNone/>
                        <a:tabLst/>
                        <a:defRPr/>
                      </a:pPr>
                      <a:r>
                        <a:rPr kumimoji="0" lang="en-US" sz="2400" b="1" i="0" u="none" strike="noStrike" kern="0" cap="none" spc="0" normalizeH="0" baseline="0" noProof="0" dirty="0">
                          <a:ln>
                            <a:noFill/>
                          </a:ln>
                          <a:solidFill>
                            <a:srgbClr val="00A5A6"/>
                          </a:solidFill>
                          <a:effectLst/>
                          <a:uLnTx/>
                          <a:uFillTx/>
                          <a:latin typeface="+mn-lt"/>
                          <a:cs typeface="Arial"/>
                          <a:sym typeface="Arial"/>
                        </a:rPr>
                        <a:t>How children help family </a:t>
                      </a:r>
                      <a:endParaRPr kumimoji="0" lang="en-US" sz="1600" b="1" i="0" u="none" strike="noStrike" kern="0" cap="none" spc="0" normalizeH="0" baseline="0" noProof="0" dirty="0">
                        <a:ln>
                          <a:noFill/>
                        </a:ln>
                        <a:solidFill>
                          <a:srgbClr val="00A5A6"/>
                        </a:solidFill>
                        <a:effectLst/>
                        <a:uLnTx/>
                        <a:uFillTx/>
                        <a:latin typeface="+mn-lt"/>
                        <a:cs typeface="Arial"/>
                        <a:sym typeface="Arial"/>
                      </a:endParaRPr>
                    </a:p>
                  </a:txBody>
                  <a:tcPr marL="123454" marR="123454" marT="61727" marB="61727">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4946040"/>
                  </a:ext>
                </a:extLst>
              </a:tr>
              <a:tr h="3017520">
                <a:tc>
                  <a:txBody>
                    <a:bodyPr/>
                    <a:lstStyle/>
                    <a:p>
                      <a:pPr marL="342900" marR="0" lvl="0" indent="-342900" algn="l" defTabSz="914400" rtl="0" eaLnBrk="1" fontAlgn="auto" latinLnBrk="0" hangingPunct="1">
                        <a:lnSpc>
                          <a:spcPct val="100000"/>
                        </a:lnSpc>
                        <a:spcBef>
                          <a:spcPts val="60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Shopping and cooking </a:t>
                      </a:r>
                    </a:p>
                    <a:p>
                      <a:pPr marL="342900" marR="0" lvl="0" indent="-3429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Providing a home</a:t>
                      </a:r>
                    </a:p>
                    <a:p>
                      <a:pPr marL="342900" marR="0" lvl="0" indent="-3429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Keeping us healthy</a:t>
                      </a:r>
                    </a:p>
                    <a:p>
                      <a:pPr marL="342900" marR="0" lvl="0" indent="-3429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Keeping us safe from harm</a:t>
                      </a:r>
                    </a:p>
                    <a:p>
                      <a:pPr marL="342900" marR="0" lvl="0" indent="-3429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Providing clothes</a:t>
                      </a:r>
                    </a:p>
                    <a:p>
                      <a:pPr marL="342900" marR="0" lvl="0" indent="-3429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400" b="1" i="0" u="none" strike="noStrike" kern="0" cap="none" spc="0" normalizeH="0" baseline="0" noProof="0" dirty="0">
                          <a:ln>
                            <a:noFill/>
                          </a:ln>
                          <a:solidFill>
                            <a:srgbClr val="00A5A6"/>
                          </a:solidFill>
                          <a:effectLst/>
                          <a:uLnTx/>
                          <a:uFillTx/>
                          <a:latin typeface="+mn-lt"/>
                          <a:ea typeface="Arial"/>
                          <a:cs typeface="Arial"/>
                          <a:sym typeface="Arial"/>
                        </a:rPr>
                        <a:t>Comforting us</a:t>
                      </a:r>
                    </a:p>
                  </a:txBody>
                  <a:tcPr marL="123454" marR="123454" marT="61727" marB="61727">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tc>
                  <a:txBody>
                    <a:bodyPr/>
                    <a:lstStyle/>
                    <a:p>
                      <a:pPr marL="457200" marR="0" lvl="0" indent="-368300" algn="l" defTabSz="914400" rtl="0" eaLnBrk="1" fontAlgn="auto" latinLnBrk="0" hangingPunct="1">
                        <a:lnSpc>
                          <a:spcPct val="100000"/>
                        </a:lnSpc>
                        <a:spcBef>
                          <a:spcPts val="600"/>
                        </a:spcBef>
                        <a:spcAft>
                          <a:spcPts val="0"/>
                        </a:spcAft>
                        <a:buClr>
                          <a:srgbClr val="00A5A6"/>
                        </a:buClr>
                        <a:buSzPts val="2200"/>
                        <a:buFont typeface="Wingdings" panose="05000000000000000000" pitchFamily="2" charset="2"/>
                        <a:buChar char="§"/>
                        <a:tabLst/>
                        <a:defRPr/>
                      </a:pPr>
                      <a:r>
                        <a:rPr kumimoji="0" lang="en-US" sz="2200" b="1" i="0" u="none" strike="noStrike" kern="0" cap="none" spc="0" normalizeH="0" baseline="0" noProof="0" dirty="0">
                          <a:ln>
                            <a:noFill/>
                          </a:ln>
                          <a:solidFill>
                            <a:srgbClr val="00A5A6"/>
                          </a:solidFill>
                          <a:effectLst/>
                          <a:uLnTx/>
                          <a:uFillTx/>
                          <a:latin typeface="+mn-lt"/>
                          <a:ea typeface="Arial"/>
                          <a:cs typeface="Arial"/>
                          <a:sym typeface="Arial"/>
                        </a:rPr>
                        <a:t>Helping clean the house</a:t>
                      </a:r>
                    </a:p>
                    <a:p>
                      <a:pPr marL="457200" marR="0" lvl="0" indent="-3683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200" b="1" i="0" u="none" strike="noStrike" kern="0" cap="none" spc="0" normalizeH="0" baseline="0" noProof="0" dirty="0">
                          <a:ln>
                            <a:noFill/>
                          </a:ln>
                          <a:solidFill>
                            <a:srgbClr val="00A5A6"/>
                          </a:solidFill>
                          <a:effectLst/>
                          <a:uLnTx/>
                          <a:uFillTx/>
                          <a:latin typeface="+mn-lt"/>
                          <a:ea typeface="Arial"/>
                          <a:cs typeface="Arial"/>
                          <a:sym typeface="Arial"/>
                        </a:rPr>
                        <a:t>Working in the yard</a:t>
                      </a:r>
                    </a:p>
                    <a:p>
                      <a:pPr marL="457200" marR="0" lvl="0" indent="-3683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200" b="1" i="0" u="none" strike="noStrike" kern="0" cap="none" spc="0" normalizeH="0" baseline="0" noProof="0" dirty="0">
                          <a:ln>
                            <a:noFill/>
                          </a:ln>
                          <a:solidFill>
                            <a:srgbClr val="00A5A6"/>
                          </a:solidFill>
                          <a:effectLst/>
                          <a:uLnTx/>
                          <a:uFillTx/>
                          <a:latin typeface="+mn-lt"/>
                          <a:ea typeface="Arial"/>
                          <a:cs typeface="Arial"/>
                          <a:sym typeface="Arial"/>
                        </a:rPr>
                        <a:t>Taking care of sisters and brothers</a:t>
                      </a:r>
                    </a:p>
                    <a:p>
                      <a:pPr marL="457200" marR="0" lvl="0" indent="-3683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200" b="1" i="0" u="none" strike="noStrike" kern="0" cap="none" spc="0" normalizeH="0" baseline="0" noProof="0" dirty="0">
                          <a:ln>
                            <a:noFill/>
                          </a:ln>
                          <a:solidFill>
                            <a:srgbClr val="00A5A6"/>
                          </a:solidFill>
                          <a:effectLst/>
                          <a:uLnTx/>
                          <a:uFillTx/>
                          <a:latin typeface="+mn-lt"/>
                          <a:ea typeface="Arial"/>
                          <a:cs typeface="Arial"/>
                          <a:sym typeface="Arial"/>
                        </a:rPr>
                        <a:t>Showing kindness to each other</a:t>
                      </a:r>
                    </a:p>
                    <a:p>
                      <a:pPr marL="457200" marR="0" lvl="0" indent="-368300" algn="l" defTabSz="914400" rtl="0" eaLnBrk="1" fontAlgn="auto" latinLnBrk="0" hangingPunct="1">
                        <a:lnSpc>
                          <a:spcPct val="100000"/>
                        </a:lnSpc>
                        <a:spcBef>
                          <a:spcPts val="0"/>
                        </a:spcBef>
                        <a:spcAft>
                          <a:spcPts val="0"/>
                        </a:spcAft>
                        <a:buClr>
                          <a:srgbClr val="00A5A6"/>
                        </a:buClr>
                        <a:buSzPts val="2200"/>
                        <a:buFont typeface="Wingdings" panose="05000000000000000000" pitchFamily="2" charset="2"/>
                        <a:buChar char="§"/>
                        <a:tabLst/>
                        <a:defRPr/>
                      </a:pPr>
                      <a:r>
                        <a:rPr kumimoji="0" lang="en-US" sz="2200" b="1" i="0" u="none" strike="noStrike" kern="0" cap="none" spc="0" normalizeH="0" baseline="0" noProof="0" dirty="0">
                          <a:ln>
                            <a:noFill/>
                          </a:ln>
                          <a:solidFill>
                            <a:srgbClr val="00A5A6"/>
                          </a:solidFill>
                          <a:effectLst/>
                          <a:uLnTx/>
                          <a:uFillTx/>
                          <a:latin typeface="+mn-lt"/>
                          <a:ea typeface="Arial"/>
                          <a:cs typeface="Arial"/>
                          <a:sym typeface="Arial"/>
                        </a:rPr>
                        <a:t>Helping prepare meals</a:t>
                      </a:r>
                    </a:p>
                  </a:txBody>
                  <a:tcPr marL="123454" marR="123454" marT="61727" marB="61727">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tcPr>
                </a:tc>
                <a:extLst>
                  <a:ext uri="{0D108BD9-81ED-4DB2-BD59-A6C34878D82A}">
                    <a16:rowId xmlns:a16="http://schemas.microsoft.com/office/drawing/2014/main" val="2247661167"/>
                  </a:ext>
                </a:extLst>
              </a:tr>
            </a:tbl>
          </a:graphicData>
        </a:graphic>
      </p:graphicFrame>
      <p:sp>
        <p:nvSpPr>
          <p:cNvPr id="354" name="Google Shape;354;g83a051a044_4_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16</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sp>
        <p:nvSpPr>
          <p:cNvPr id="3" name="Title 2">
            <a:extLst>
              <a:ext uri="{FF2B5EF4-FFF2-40B4-BE49-F238E27FC236}">
                <a16:creationId xmlns:a16="http://schemas.microsoft.com/office/drawing/2014/main" id="{189DE83E-EE45-456D-A56F-C27954F4955F}"/>
              </a:ext>
            </a:extLst>
          </p:cNvPr>
          <p:cNvSpPr>
            <a:spLocks noGrp="1"/>
          </p:cNvSpPr>
          <p:nvPr>
            <p:ph type="title"/>
          </p:nvPr>
        </p:nvSpPr>
        <p:spPr>
          <a:xfrm>
            <a:off x="457200" y="277692"/>
            <a:ext cx="7666413" cy="914400"/>
          </a:xfrm>
        </p:spPr>
        <p:txBody>
          <a:bodyPr/>
          <a:lstStyle/>
          <a:p>
            <a:r>
              <a:rPr lang="en-US" dirty="0"/>
              <a:t>Brainstorm</a:t>
            </a:r>
          </a:p>
        </p:txBody>
      </p:sp>
      <p:pic>
        <p:nvPicPr>
          <p:cNvPr id="9" name="Google Shape;224;p18" descr="Three stick figure children tumbling">
            <a:extLst>
              <a:ext uri="{FF2B5EF4-FFF2-40B4-BE49-F238E27FC236}">
                <a16:creationId xmlns:a16="http://schemas.microsoft.com/office/drawing/2014/main" id="{EF868F00-9925-4F4E-B39D-C616718AB1ED}"/>
              </a:ext>
            </a:extLst>
          </p:cNvPr>
          <p:cNvPicPr preferRelativeResize="0">
            <a:picLocks noChangeAspect="1"/>
          </p:cNvPicPr>
          <p:nvPr/>
        </p:nvPicPr>
        <p:blipFill rotWithShape="1">
          <a:blip r:embed="rId3">
            <a:alphaModFix/>
          </a:blip>
          <a:srcRect/>
          <a:stretch/>
        </p:blipFill>
        <p:spPr>
          <a:xfrm>
            <a:off x="7595532" y="220177"/>
            <a:ext cx="1280160" cy="102263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g74ad9f1642_0_0"/>
          <p:cNvSpPr txBox="1">
            <a:spLocks noGrp="1"/>
          </p:cNvSpPr>
          <p:nvPr>
            <p:ph type="title"/>
          </p:nvPr>
        </p:nvSpPr>
        <p:spPr>
          <a:xfrm>
            <a:off x="458647" y="0"/>
            <a:ext cx="8076915" cy="144475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and Discuss</a:t>
            </a:r>
            <a:endParaRPr dirty="0"/>
          </a:p>
        </p:txBody>
      </p:sp>
      <p:sp>
        <p:nvSpPr>
          <p:cNvPr id="265" name="Google Shape;265;g74ad9f1642_0_0"/>
          <p:cNvSpPr txBox="1">
            <a:spLocks noGrp="1"/>
          </p:cNvSpPr>
          <p:nvPr>
            <p:ph type="body" idx="1"/>
          </p:nvPr>
        </p:nvSpPr>
        <p:spPr>
          <a:xfrm>
            <a:off x="458647" y="1274324"/>
            <a:ext cx="4625469" cy="3151762"/>
          </a:xfrm>
          <a:prstGeom prst="rect">
            <a:avLst/>
          </a:prstGeom>
          <a:noFill/>
          <a:ln>
            <a:noFill/>
          </a:ln>
        </p:spPr>
        <p:txBody>
          <a:bodyPr spcFirstLastPara="1" wrap="square" lIns="91425" tIns="91425" rIns="91425" bIns="91425" anchor="ctr" anchorCtr="0">
            <a:noAutofit/>
          </a:bodyPr>
          <a:lstStyle/>
          <a:p>
            <a:pPr marL="0" lvl="0" indent="0" algn="ctr" rtl="0">
              <a:lnSpc>
                <a:spcPct val="150000"/>
              </a:lnSpc>
              <a:spcBef>
                <a:spcPts val="600"/>
              </a:spcBef>
              <a:spcAft>
                <a:spcPts val="0"/>
              </a:spcAft>
              <a:buClr>
                <a:schemeClr val="dk1"/>
              </a:buClr>
              <a:buSzPts val="3200"/>
              <a:buFont typeface="Arial"/>
              <a:buNone/>
            </a:pPr>
            <a:r>
              <a:rPr lang="en-US" sz="2800" dirty="0"/>
              <a:t>No matter what they look like, families work best when every member makes a  contribution.</a:t>
            </a:r>
            <a:br>
              <a:rPr lang="en-US" sz="2300" dirty="0"/>
            </a:br>
            <a:endParaRPr sz="2300" dirty="0"/>
          </a:p>
        </p:txBody>
      </p:sp>
      <p:pic>
        <p:nvPicPr>
          <p:cNvPr id="267" name="Google Shape;267;g74ad9f1642_0_0" descr="Stick figures of three kids running the icon for Develop and Discuss throughout the presentation"/>
          <p:cNvPicPr preferRelativeResize="0">
            <a:picLocks noGrp="1"/>
          </p:cNvPicPr>
          <p:nvPr>
            <p:ph type="body" idx="2"/>
          </p:nvPr>
        </p:nvPicPr>
        <p:blipFill rotWithShape="1">
          <a:blip r:embed="rId3">
            <a:alphaModFix/>
          </a:blip>
          <a:stretch/>
        </p:blipFill>
        <p:spPr>
          <a:xfrm>
            <a:off x="5034030" y="1538465"/>
            <a:ext cx="3657600" cy="1989897"/>
          </a:xfrm>
          <a:prstGeom prst="rect">
            <a:avLst/>
          </a:prstGeom>
          <a:noFill/>
          <a:ln>
            <a:noFill/>
          </a:ln>
        </p:spPr>
      </p:pic>
      <p:sp>
        <p:nvSpPr>
          <p:cNvPr id="266" name="Google Shape;266;g74ad9f1642_0_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17</a:t>
            </a:fld>
            <a:endParaRPr sz="900">
              <a:solidFill>
                <a:srgbClr val="00A5A6"/>
              </a:solidFil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74570ac0df_1_27"/>
          <p:cNvSpPr txBox="1">
            <a:spLocks noGrp="1"/>
          </p:cNvSpPr>
          <p:nvPr>
            <p:ph type="body" idx="1"/>
          </p:nvPr>
        </p:nvSpPr>
        <p:spPr>
          <a:xfrm>
            <a:off x="729574" y="700391"/>
            <a:ext cx="7500026" cy="3623959"/>
          </a:xfrm>
          <a:prstGeom prst="rect">
            <a:avLst/>
          </a:prstGeom>
          <a:noFill/>
          <a:ln>
            <a:noFill/>
          </a:ln>
        </p:spPr>
        <p:txBody>
          <a:bodyPr spcFirstLastPara="1" wrap="square" lIns="91425" tIns="91425" rIns="91425" bIns="91425" anchor="ctr" anchorCtr="0">
            <a:noAutofit/>
          </a:bodyPr>
          <a:lstStyle/>
          <a:p>
            <a:pPr marL="0" lvl="0" indent="0" algn="ctr" rtl="0">
              <a:lnSpc>
                <a:spcPct val="150000"/>
              </a:lnSpc>
              <a:spcBef>
                <a:spcPts val="600"/>
              </a:spcBef>
              <a:spcAft>
                <a:spcPts val="0"/>
              </a:spcAft>
              <a:buSzPts val="3200"/>
              <a:buNone/>
            </a:pPr>
            <a:r>
              <a:rPr lang="en-US" i="0" dirty="0">
                <a:solidFill>
                  <a:srgbClr val="00A5A6"/>
                </a:solidFill>
              </a:rPr>
              <a:t>Evolving Capacities means you are preparing for adulthood, when you will make decisions for yourself.</a:t>
            </a:r>
            <a:endParaRPr sz="3600" i="0" dirty="0"/>
          </a:p>
        </p:txBody>
      </p:sp>
      <p:sp>
        <p:nvSpPr>
          <p:cNvPr id="273" name="Google Shape;273;g74570ac0df_1_27"/>
          <p:cNvSpPr txBox="1">
            <a:spLocks noGrp="1"/>
          </p:cNvSpPr>
          <p:nvPr>
            <p:ph type="sldNum" idx="12"/>
          </p:nvPr>
        </p:nvSpPr>
        <p:spPr>
          <a:xfrm>
            <a:off x="8159499" y="4393278"/>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18</a:t>
            </a:fld>
            <a:endParaRPr>
              <a:solidFill>
                <a:srgbClr val="00A5A6"/>
              </a:solidFill>
            </a:endParaRPr>
          </a:p>
        </p:txBody>
      </p:sp>
      <p:pic>
        <p:nvPicPr>
          <p:cNvPr id="274" name="Google Shape;274;g74570ac0df_1_27" descr="Stick figures of three kids running the icon for Develop and Discuss throughout the presentation"/>
          <p:cNvPicPr preferRelativeResize="0"/>
          <p:nvPr/>
        </p:nvPicPr>
        <p:blipFill rotWithShape="1">
          <a:blip r:embed="rId3">
            <a:alphaModFix/>
          </a:blip>
          <a:srcRect/>
          <a:stretch/>
        </p:blipFill>
        <p:spPr>
          <a:xfrm>
            <a:off x="7481559" y="236803"/>
            <a:ext cx="1379953" cy="75075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2"/>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a:t>
            </a:r>
            <a:endParaRPr/>
          </a:p>
        </p:txBody>
      </p:sp>
      <p:sp>
        <p:nvSpPr>
          <p:cNvPr id="280" name="Google Shape;280;p22"/>
          <p:cNvSpPr txBox="1">
            <a:spLocks noGrp="1"/>
          </p:cNvSpPr>
          <p:nvPr>
            <p:ph type="body" idx="1"/>
          </p:nvPr>
        </p:nvSpPr>
        <p:spPr>
          <a:xfrm>
            <a:off x="379379" y="680937"/>
            <a:ext cx="4591455" cy="3951786"/>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Clr>
                <a:srgbClr val="000000"/>
              </a:buClr>
              <a:buSzPts val="2400"/>
              <a:buFont typeface="Arial"/>
              <a:buNone/>
            </a:pPr>
            <a:r>
              <a:rPr lang="en-US" sz="2800" dirty="0"/>
              <a:t>Even though we are all free to choose how to act, we don’t always know the things we should do.</a:t>
            </a:r>
            <a:endParaRPr sz="2800" dirty="0"/>
          </a:p>
        </p:txBody>
      </p:sp>
      <p:pic>
        <p:nvPicPr>
          <p:cNvPr id="281" name="Google Shape;281;p22" descr="Four stick children holding stars"/>
          <p:cNvPicPr preferRelativeResize="0">
            <a:picLocks noGrp="1"/>
          </p:cNvPicPr>
          <p:nvPr>
            <p:ph type="body" idx="2"/>
          </p:nvPr>
        </p:nvPicPr>
        <p:blipFill rotWithShape="1">
          <a:blip r:embed="rId3">
            <a:alphaModFix/>
          </a:blip>
          <a:stretch/>
        </p:blipFill>
        <p:spPr>
          <a:xfrm>
            <a:off x="5072941" y="1386392"/>
            <a:ext cx="3657600" cy="2921442"/>
          </a:xfrm>
          <a:prstGeom prst="rect">
            <a:avLst/>
          </a:prstGeom>
          <a:noFill/>
          <a:ln>
            <a:noFill/>
          </a:ln>
        </p:spPr>
      </p:pic>
      <p:sp>
        <p:nvSpPr>
          <p:cNvPr id="282" name="Google Shape;282;p22"/>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19</a:t>
            </a:fld>
            <a:endParaRPr sz="900">
              <a:solidFill>
                <a:srgbClr val="00A5A6"/>
              </a:solidFill>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873857076"/>
              </p:ext>
            </p:extLst>
          </p:nvPr>
        </p:nvGraphicFramePr>
        <p:xfrm>
          <a:off x="319711" y="1937900"/>
          <a:ext cx="8412480" cy="2194560"/>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74409">
                  <a:extLst>
                    <a:ext uri="{9D8B030D-6E8A-4147-A177-3AD203B41FA5}">
                      <a16:colId xmlns:a16="http://schemas.microsoft.com/office/drawing/2014/main" val="22100770"/>
                    </a:ext>
                  </a:extLst>
                </a:gridCol>
                <a:gridCol w="5173267">
                  <a:extLst>
                    <a:ext uri="{9D8B030D-6E8A-4147-A177-3AD203B41FA5}">
                      <a16:colId xmlns:a16="http://schemas.microsoft.com/office/drawing/2014/main" val="4036239520"/>
                    </a:ext>
                  </a:extLst>
                </a:gridCol>
              </a:tblGrid>
              <a:tr h="7315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Song: Kindness Begins with Me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Learn the song.  Use motions you think are appropriate or ask the students to suggest some.</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7315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Activity: Brainstorming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Study the material to be prepared to conduct the discussion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7315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41190086"/>
                  </a:ext>
                </a:extLst>
              </a:tr>
            </a:tbl>
          </a:graphicData>
        </a:graphic>
      </p:graphicFrame>
    </p:spTree>
    <p:extLst>
      <p:ext uri="{BB962C8B-B14F-4D97-AF65-F5344CB8AC3E}">
        <p14:creationId xmlns:p14="http://schemas.microsoft.com/office/powerpoint/2010/main" val="139978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73a3df085f_0_14"/>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a:t>
            </a:r>
            <a:endParaRPr/>
          </a:p>
        </p:txBody>
      </p:sp>
      <p:sp>
        <p:nvSpPr>
          <p:cNvPr id="288" name="Google Shape;288;g73a3df085f_0_14"/>
          <p:cNvSpPr txBox="1">
            <a:spLocks noGrp="1"/>
          </p:cNvSpPr>
          <p:nvPr>
            <p:ph type="body" idx="1"/>
          </p:nvPr>
        </p:nvSpPr>
        <p:spPr>
          <a:xfrm>
            <a:off x="869060" y="447472"/>
            <a:ext cx="3666003" cy="418525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Clr>
                <a:srgbClr val="000000"/>
              </a:buClr>
              <a:buSzPts val="2400"/>
              <a:buFont typeface="Arial"/>
              <a:buNone/>
            </a:pPr>
            <a:r>
              <a:rPr lang="en-US" dirty="0"/>
              <a:t>Taliana was very kind and courteous to other people. Where do you think she learned how to treat other people?</a:t>
            </a:r>
            <a:endParaRPr dirty="0"/>
          </a:p>
        </p:txBody>
      </p:sp>
      <p:sp>
        <p:nvSpPr>
          <p:cNvPr id="289" name="Google Shape;289;g73a3df085f_0_1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20</a:t>
            </a:fld>
            <a:endParaRPr sz="900">
              <a:solidFill>
                <a:srgbClr val="00A5A6"/>
              </a:solidFill>
            </a:endParaRPr>
          </a:p>
        </p:txBody>
      </p:sp>
      <p:pic>
        <p:nvPicPr>
          <p:cNvPr id="290" name="Google Shape;290;g73a3df085f_0_14"/>
          <p:cNvPicPr preferRelativeResize="0"/>
          <p:nvPr/>
        </p:nvPicPr>
        <p:blipFill rotWithShape="1">
          <a:blip r:embed="rId3">
            <a:alphaModFix/>
          </a:blip>
          <a:srcRect/>
          <a:stretch/>
        </p:blipFill>
        <p:spPr>
          <a:xfrm>
            <a:off x="4951379" y="447472"/>
            <a:ext cx="3078434" cy="4265401"/>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Learning Points</a:t>
            </a:r>
            <a:endParaRPr/>
          </a:p>
        </p:txBody>
      </p:sp>
      <p:sp>
        <p:nvSpPr>
          <p:cNvPr id="168" name="Google Shape;168;p11"/>
          <p:cNvSpPr txBox="1">
            <a:spLocks noGrp="1"/>
          </p:cNvSpPr>
          <p:nvPr>
            <p:ph type="body" idx="1"/>
          </p:nvPr>
        </p:nvSpPr>
        <p:spPr>
          <a:xfrm>
            <a:off x="877462" y="1524000"/>
            <a:ext cx="7040249" cy="3108722"/>
          </a:xfrm>
          <a:prstGeom prst="rect">
            <a:avLst/>
          </a:prstGeom>
          <a:noFill/>
          <a:ln>
            <a:noFill/>
          </a:ln>
        </p:spPr>
        <p:txBody>
          <a:bodyPr spcFirstLastPara="1" wrap="square" lIns="91425" tIns="91425" rIns="91425" bIns="91425" anchor="ctr" anchorCtr="0">
            <a:normAutofit/>
          </a:bodyPr>
          <a:lstStyle/>
          <a:p>
            <a:pPr lvl="0" indent="-457200">
              <a:spcBef>
                <a:spcPts val="600"/>
              </a:spcBef>
              <a:buSzPts val="2400"/>
              <a:buFont typeface="+mj-lt"/>
              <a:buAutoNum type="arabicPeriod"/>
            </a:pPr>
            <a:r>
              <a:rPr lang="en-US" dirty="0"/>
              <a:t>The family is the basic unit of society. </a:t>
            </a:r>
          </a:p>
          <a:p>
            <a:pPr lvl="0" indent="-457200">
              <a:spcBef>
                <a:spcPts val="600"/>
              </a:spcBef>
              <a:buSzPts val="2400"/>
              <a:buFont typeface="+mj-lt"/>
              <a:buAutoNum type="arabicPeriod"/>
            </a:pPr>
            <a:r>
              <a:rPr lang="en-US" dirty="0"/>
              <a:t>Family units usually make us stronger no matter what their make-up or configuration. </a:t>
            </a:r>
          </a:p>
          <a:p>
            <a:pPr lvl="0" indent="-457200">
              <a:spcBef>
                <a:spcPts val="600"/>
              </a:spcBef>
              <a:buSzPts val="2400"/>
              <a:buFont typeface="+mj-lt"/>
              <a:buAutoNum type="arabicPeriod"/>
            </a:pPr>
            <a:r>
              <a:rPr lang="en-US" dirty="0"/>
              <a:t>Families have a right to be helped and protected by the government if necessary. </a:t>
            </a:r>
          </a:p>
          <a:p>
            <a:pPr lvl="0" indent="-457200">
              <a:spcBef>
                <a:spcPts val="600"/>
              </a:spcBef>
              <a:buSzPts val="2400"/>
              <a:buFont typeface="+mj-lt"/>
              <a:buAutoNum type="arabicPeriod"/>
            </a:pPr>
            <a:r>
              <a:rPr lang="en-US" dirty="0"/>
              <a:t>No one should force you to get married if you don’t want to.</a:t>
            </a:r>
          </a:p>
        </p:txBody>
      </p:sp>
      <p:pic>
        <p:nvPicPr>
          <p:cNvPr id="169" name="Google Shape;169;p11" descr="Five stick figure children holding star"/>
          <p:cNvPicPr preferRelativeResize="0">
            <a:picLocks noGrp="1" noChangeAspect="1"/>
          </p:cNvPicPr>
          <p:nvPr>
            <p:ph type="body" idx="2"/>
          </p:nvPr>
        </p:nvPicPr>
        <p:blipFill rotWithShape="1">
          <a:blip r:embed="rId3">
            <a:alphaModFix/>
          </a:blip>
          <a:stretch/>
        </p:blipFill>
        <p:spPr>
          <a:xfrm>
            <a:off x="7805886" y="259738"/>
            <a:ext cx="1097280" cy="816428"/>
          </a:xfrm>
          <a:prstGeom prst="rect">
            <a:avLst/>
          </a:prstGeom>
          <a:noFill/>
          <a:ln>
            <a:noFill/>
          </a:ln>
        </p:spPr>
      </p:pic>
      <p:sp>
        <p:nvSpPr>
          <p:cNvPr id="170" name="Google Shape;170;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21</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spTree>
    <p:extLst>
      <p:ext uri="{BB962C8B-B14F-4D97-AF65-F5344CB8AC3E}">
        <p14:creationId xmlns:p14="http://schemas.microsoft.com/office/powerpoint/2010/main" val="2910321411"/>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23"/>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sp>
        <p:nvSpPr>
          <p:cNvPr id="304" name="Google Shape;304;p23"/>
          <p:cNvSpPr txBox="1">
            <a:spLocks noGrp="1"/>
          </p:cNvSpPr>
          <p:nvPr>
            <p:ph type="body" idx="1"/>
          </p:nvPr>
        </p:nvSpPr>
        <p:spPr>
          <a:xfrm>
            <a:off x="604945" y="530359"/>
            <a:ext cx="7805243" cy="4102241"/>
          </a:xfrm>
          <a:prstGeom prst="rect">
            <a:avLst/>
          </a:prstGeom>
          <a:noFill/>
          <a:ln>
            <a:noFill/>
          </a:ln>
        </p:spPr>
        <p:txBody>
          <a:bodyPr spcFirstLastPara="1" wrap="square" lIns="91425" tIns="91425" rIns="91425" bIns="91425" anchor="ctr" anchorCtr="0">
            <a:normAutofit/>
          </a:bodyPr>
          <a:lstStyle/>
          <a:p>
            <a:pPr marL="571500" lvl="0" indent="-457200" algn="l" rtl="0">
              <a:lnSpc>
                <a:spcPct val="100000"/>
              </a:lnSpc>
              <a:spcBef>
                <a:spcPts val="600"/>
              </a:spcBef>
              <a:spcAft>
                <a:spcPts val="0"/>
              </a:spcAft>
              <a:buSzPct val="100000"/>
              <a:buFont typeface="+mj-lt"/>
              <a:buAutoNum type="arabicPeriod"/>
            </a:pPr>
            <a:r>
              <a:rPr lang="en-US" dirty="0"/>
              <a:t>Think about what kind of capacities you need to develop to have a happy family.   </a:t>
            </a:r>
            <a:endParaRPr dirty="0"/>
          </a:p>
          <a:p>
            <a:pPr marL="571500" lvl="0" indent="-457200" algn="l" rtl="0">
              <a:lnSpc>
                <a:spcPct val="100000"/>
              </a:lnSpc>
              <a:spcBef>
                <a:spcPts val="0"/>
              </a:spcBef>
              <a:spcAft>
                <a:spcPts val="0"/>
              </a:spcAft>
              <a:buSzPct val="100000"/>
              <a:buFont typeface="+mj-lt"/>
              <a:buAutoNum type="arabicPeriod"/>
            </a:pPr>
            <a:r>
              <a:rPr lang="en-US" dirty="0"/>
              <a:t>Practice making your family a happy place no matter how difficult it might be. </a:t>
            </a:r>
            <a:endParaRPr dirty="0"/>
          </a:p>
          <a:p>
            <a:pPr marL="571500" lvl="0" indent="-457200" algn="l" rtl="0">
              <a:lnSpc>
                <a:spcPct val="100000"/>
              </a:lnSpc>
              <a:spcBef>
                <a:spcPts val="0"/>
              </a:spcBef>
              <a:spcAft>
                <a:spcPts val="0"/>
              </a:spcAft>
              <a:buSzPct val="100000"/>
              <a:buFont typeface="+mj-lt"/>
              <a:buAutoNum type="arabicPeriod"/>
            </a:pPr>
            <a:r>
              <a:rPr lang="en-US" dirty="0"/>
              <a:t>Teach your family, “Kindness Begins with Me.”</a:t>
            </a:r>
            <a:endParaRPr dirty="0"/>
          </a:p>
        </p:txBody>
      </p:sp>
      <p:pic>
        <p:nvPicPr>
          <p:cNvPr id="305" name="Google Shape;305;p23"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7818466" y="329618"/>
            <a:ext cx="981300" cy="699000"/>
          </a:xfrm>
          <a:prstGeom prst="rect">
            <a:avLst/>
          </a:prstGeom>
          <a:noFill/>
          <a:ln>
            <a:noFill/>
          </a:ln>
        </p:spPr>
      </p:pic>
      <p:sp>
        <p:nvSpPr>
          <p:cNvPr id="306" name="Google Shape;306;p23"/>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22</a:t>
            </a:fld>
            <a:endParaRPr sz="900">
              <a:solidFill>
                <a:srgbClr val="00A5A6"/>
              </a:solidFill>
            </a:endParaRP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451"/>
        <p:cNvGrpSpPr/>
        <p:nvPr/>
      </p:nvGrpSpPr>
      <p:grpSpPr>
        <a:xfrm>
          <a:off x="0" y="0"/>
          <a:ext cx="0" cy="0"/>
          <a:chOff x="0" y="0"/>
          <a:chExt cx="0" cy="0"/>
        </a:xfrm>
      </p:grpSpPr>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nvGraphicFramePr>
        <p:xfrm>
          <a:off x="869148" y="1587964"/>
          <a:ext cx="7772400" cy="1554480"/>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dirty="0"/>
                        <a:t>1</a:t>
                      </a:r>
                    </a:p>
                  </a:txBody>
                  <a:tcPr/>
                </a:tc>
                <a:tc>
                  <a:txBody>
                    <a:bodyPr/>
                    <a:lstStyle/>
                    <a:p>
                      <a:r>
                        <a:rPr lang="en-US" sz="1400" i="1" u="none" strike="noStrike" cap="none" dirty="0">
                          <a:effectLst/>
                          <a:sym typeface="Arial"/>
                        </a:rPr>
                        <a:t>Visit the United Nations Geneva Office on Human Rights Education website to download and print lesson resources </a:t>
                      </a:r>
                      <a:r>
                        <a:rPr lang="en-US" sz="1400" u="none" strike="noStrike" cap="none" dirty="0">
                          <a:effectLst/>
                          <a:sym typeface="Arial"/>
                        </a:rPr>
                        <a:t>at </a:t>
                      </a:r>
                      <a:r>
                        <a:rPr lang="en-US" sz="1400" u="sng" strike="noStrike" cap="none" dirty="0">
                          <a:effectLst/>
                          <a:sym typeface="Arial"/>
                          <a:hlinkClick r:id="rId4"/>
                        </a:rPr>
                        <a:t>www.go-hre.org</a:t>
                      </a:r>
                      <a:r>
                        <a:rPr lang="en-US" sz="1400" u="none" strike="noStrike" cap="none" dirty="0">
                          <a:effectLst/>
                          <a:sym typeface="Arial"/>
                        </a:rPr>
                        <a:t> </a:t>
                      </a:r>
                      <a:endParaRPr lang="en-US" sz="14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dirty="0"/>
                        <a:t>2</a:t>
                      </a:r>
                    </a:p>
                  </a:txBody>
                  <a:tcPr/>
                </a:tc>
                <a:tc>
                  <a:txBody>
                    <a:bodyPr/>
                    <a:lstStyle/>
                    <a:p>
                      <a:r>
                        <a:rPr lang="en-US" dirty="0"/>
                        <a:t>United Nations Universal Declaration of Human Rights. </a:t>
                      </a:r>
                      <a:r>
                        <a:rPr lang="en-US" dirty="0">
                          <a:hlinkClick r:id="rId5"/>
                        </a:rPr>
                        <a:t>https://www.un.org/en/universal-declaration-human-rights/</a:t>
                      </a:r>
                      <a:endParaRPr lang="en-US" dirty="0"/>
                    </a:p>
                  </a:txBody>
                  <a:tcPr/>
                </a:tc>
                <a:extLst>
                  <a:ext uri="{0D108BD9-81ED-4DB2-BD59-A6C34878D82A}">
                    <a16:rowId xmlns:a16="http://schemas.microsoft.com/office/drawing/2014/main" val="2406759190"/>
                  </a:ext>
                </a:extLst>
              </a:tr>
              <a:tr h="517164">
                <a:tc>
                  <a:txBody>
                    <a:bodyPr/>
                    <a:lstStyle/>
                    <a:p>
                      <a:pPr algn="ctr"/>
                      <a:r>
                        <a:rPr lang="en-US" dirty="0"/>
                        <a:t>3</a:t>
                      </a:r>
                    </a:p>
                  </a:txBody>
                  <a:tcPr/>
                </a:tc>
                <a:tc>
                  <a:txBody>
                    <a:bodyPr/>
                    <a:lstStyle/>
                    <a:p>
                      <a:r>
                        <a:rPr lang="en-US" dirty="0"/>
                        <a:t>United Nations Convention on the Rights of the Child. </a:t>
                      </a:r>
                      <a:r>
                        <a:rPr lang="en-US" dirty="0">
                          <a:hlinkClick r:id="rId6"/>
                        </a:rPr>
                        <a:t>https://www.ohchr.org/en/professionalinterest/pages/crc.aspx</a:t>
                      </a:r>
                      <a:endParaRPr lang="en-US" dirty="0"/>
                    </a:p>
                  </a:txBody>
                  <a:tcPr/>
                </a:tc>
                <a:extLst>
                  <a:ext uri="{0D108BD9-81ED-4DB2-BD59-A6C34878D82A}">
                    <a16:rowId xmlns:a16="http://schemas.microsoft.com/office/drawing/2014/main" val="1686710979"/>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79626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860578" y="285750"/>
            <a:ext cx="3422843" cy="4572000"/>
          </a:xfrm>
          <a:prstGeom prst="rect">
            <a:avLst/>
          </a:prstGeom>
          <a:ln>
            <a:solidFill>
              <a:schemeClr val="tx1"/>
            </a:solidFill>
          </a:ln>
        </p:spPr>
      </p:pic>
    </p:spTree>
    <p:extLst>
      <p:ext uri="{BB962C8B-B14F-4D97-AF65-F5344CB8AC3E}">
        <p14:creationId xmlns:p14="http://schemas.microsoft.com/office/powerpoint/2010/main" val="2959818169"/>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1678588" y="304801"/>
            <a:ext cx="5786824" cy="4572000"/>
          </a:xfrm>
          <a:prstGeom prst="rect">
            <a:avLst/>
          </a:prstGeom>
          <a:ln>
            <a:solidFill>
              <a:schemeClr val="tx1"/>
            </a:solidFill>
          </a:ln>
        </p:spPr>
      </p:pic>
    </p:spTree>
    <p:extLst>
      <p:ext uri="{BB962C8B-B14F-4D97-AF65-F5344CB8AC3E}">
        <p14:creationId xmlns:p14="http://schemas.microsoft.com/office/powerpoint/2010/main" val="2215390505"/>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672237746"/>
              </p:ext>
            </p:extLst>
          </p:nvPr>
        </p:nvGraphicFramePr>
        <p:xfrm>
          <a:off x="365760" y="1389502"/>
          <a:ext cx="8412480" cy="32004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45720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45720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45720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2637142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45720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This Little Light of Mine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903284"/>
                  </a:ext>
                </a:extLst>
              </a:tr>
              <a:tr h="45720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Kindness Begins with Me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24444467"/>
                  </a:ext>
                </a:extLst>
              </a:tr>
            </a:tbl>
          </a:graphicData>
        </a:graphic>
      </p:graphicFrame>
    </p:spTree>
    <p:extLst>
      <p:ext uri="{BB962C8B-B14F-4D97-AF65-F5344CB8AC3E}">
        <p14:creationId xmlns:p14="http://schemas.microsoft.com/office/powerpoint/2010/main" val="3019162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A5A6"/>
        </a:solidFill>
        <a:effectLst/>
      </p:bgPr>
    </p:bg>
    <p:spTree>
      <p:nvGrpSpPr>
        <p:cNvPr id="1" name="Shape 164"/>
        <p:cNvGrpSpPr/>
        <p:nvPr/>
      </p:nvGrpSpPr>
      <p:grpSpPr>
        <a:xfrm>
          <a:off x="0" y="0"/>
          <a:ext cx="0" cy="0"/>
          <a:chOff x="0" y="0"/>
          <a:chExt cx="0" cy="0"/>
        </a:xfrm>
      </p:grpSpPr>
      <p:sp>
        <p:nvSpPr>
          <p:cNvPr id="165" name="Google Shape;165;p3"/>
          <p:cNvSpPr txBox="1">
            <a:spLocks noGrp="1"/>
          </p:cNvSpPr>
          <p:nvPr>
            <p:ph type="ctrTitle"/>
          </p:nvPr>
        </p:nvSpPr>
        <p:spPr>
          <a:xfrm>
            <a:off x="5091546" y="689868"/>
            <a:ext cx="3924864" cy="376376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solidFill>
                  <a:srgbClr val="F2D254"/>
                </a:solidFill>
              </a:rPr>
              <a:t>Love at Home</a:t>
            </a:r>
            <a:br>
              <a:rPr lang="en-US" sz="2800">
                <a:solidFill>
                  <a:srgbClr val="F2D254"/>
                </a:solidFill>
              </a:rPr>
            </a:br>
            <a:br>
              <a:rPr lang="en-US" sz="2800">
                <a:solidFill>
                  <a:srgbClr val="F2D254"/>
                </a:solidFill>
              </a:rPr>
            </a:br>
            <a:r>
              <a:rPr lang="en-US" sz="2800">
                <a:solidFill>
                  <a:srgbClr val="F2D254"/>
                </a:solidFill>
              </a:rPr>
              <a:t>Lesson 5B</a:t>
            </a:r>
            <a:endParaRPr>
              <a:solidFill>
                <a:srgbClr val="F2D254"/>
              </a:solidFill>
            </a:endParaRPr>
          </a:p>
        </p:txBody>
      </p:sp>
      <p:pic>
        <p:nvPicPr>
          <p:cNvPr id="166" name="Google Shape;166;p3" descr="Logo for the Geneva Office for Human Rights Education (3 brown dots over a v with the letters GO-HRE on a white circle)"/>
          <p:cNvPicPr preferRelativeResize="0"/>
          <p:nvPr/>
        </p:nvPicPr>
        <p:blipFill rotWithShape="1">
          <a:blip r:embed="rId3">
            <a:alphaModFix/>
          </a:blip>
          <a:srcRect/>
          <a:stretch/>
        </p:blipFill>
        <p:spPr>
          <a:xfrm>
            <a:off x="8386942" y="114136"/>
            <a:ext cx="618853" cy="618853"/>
          </a:xfrm>
          <a:prstGeom prst="rect">
            <a:avLst/>
          </a:prstGeom>
          <a:noFill/>
          <a:ln>
            <a:noFill/>
          </a:ln>
        </p:spPr>
      </p:pic>
      <p:pic>
        <p:nvPicPr>
          <p:cNvPr id="167" name="Google Shape;167;p3" descr="A close up of a toy&#10;&#10;Description automatically generated"/>
          <p:cNvPicPr preferRelativeResize="0"/>
          <p:nvPr/>
        </p:nvPicPr>
        <p:blipFill rotWithShape="1">
          <a:blip r:embed="rId4">
            <a:alphaModFix/>
          </a:blip>
          <a:srcRect/>
          <a:stretch/>
        </p:blipFill>
        <p:spPr>
          <a:xfrm>
            <a:off x="491856" y="971550"/>
            <a:ext cx="4448203" cy="3200400"/>
          </a:xfrm>
          <a:custGeom>
            <a:avLst/>
            <a:gdLst/>
            <a:ahLst/>
            <a:cxnLst/>
            <a:rect l="l" t="t" r="r" b="b"/>
            <a:pathLst>
              <a:path w="4448203" h="3200400" fill="none" extrusionOk="0">
                <a:moveTo>
                  <a:pt x="0" y="0"/>
                </a:moveTo>
                <a:cubicBezTo>
                  <a:pt x="197630" y="-6546"/>
                  <a:pt x="344419" y="13960"/>
                  <a:pt x="502011" y="0"/>
                </a:cubicBezTo>
                <a:cubicBezTo>
                  <a:pt x="659603" y="-13960"/>
                  <a:pt x="1050414" y="15734"/>
                  <a:pt x="1226433" y="0"/>
                </a:cubicBezTo>
                <a:cubicBezTo>
                  <a:pt x="1402452" y="-15734"/>
                  <a:pt x="1635325" y="-26168"/>
                  <a:pt x="1772927" y="0"/>
                </a:cubicBezTo>
                <a:cubicBezTo>
                  <a:pt x="1910529" y="26168"/>
                  <a:pt x="2142716" y="8953"/>
                  <a:pt x="2319420" y="0"/>
                </a:cubicBezTo>
                <a:cubicBezTo>
                  <a:pt x="2496124" y="-8953"/>
                  <a:pt x="2594330" y="-15094"/>
                  <a:pt x="2821432" y="0"/>
                </a:cubicBezTo>
                <a:cubicBezTo>
                  <a:pt x="3048534" y="15094"/>
                  <a:pt x="3211555" y="1261"/>
                  <a:pt x="3412407" y="0"/>
                </a:cubicBezTo>
                <a:cubicBezTo>
                  <a:pt x="3613259" y="-1261"/>
                  <a:pt x="3954475" y="21536"/>
                  <a:pt x="4448203" y="0"/>
                </a:cubicBezTo>
                <a:cubicBezTo>
                  <a:pt x="4435984" y="220955"/>
                  <a:pt x="4462888" y="452154"/>
                  <a:pt x="4448203" y="672084"/>
                </a:cubicBezTo>
                <a:cubicBezTo>
                  <a:pt x="4433518" y="892014"/>
                  <a:pt x="4444609" y="1000082"/>
                  <a:pt x="4448203" y="1312164"/>
                </a:cubicBezTo>
                <a:cubicBezTo>
                  <a:pt x="4451797" y="1624246"/>
                  <a:pt x="4431942" y="1676094"/>
                  <a:pt x="4448203" y="1888236"/>
                </a:cubicBezTo>
                <a:cubicBezTo>
                  <a:pt x="4464464" y="2100378"/>
                  <a:pt x="4456398" y="2417800"/>
                  <a:pt x="4448203" y="2592324"/>
                </a:cubicBezTo>
                <a:cubicBezTo>
                  <a:pt x="4440008" y="2766848"/>
                  <a:pt x="4424222" y="2982514"/>
                  <a:pt x="4448203" y="3200400"/>
                </a:cubicBezTo>
                <a:cubicBezTo>
                  <a:pt x="4248504" y="3214183"/>
                  <a:pt x="4174528" y="3186311"/>
                  <a:pt x="3901709" y="3200400"/>
                </a:cubicBezTo>
                <a:cubicBezTo>
                  <a:pt x="3628890" y="3214489"/>
                  <a:pt x="3460789" y="3188676"/>
                  <a:pt x="3266252" y="3200400"/>
                </a:cubicBezTo>
                <a:cubicBezTo>
                  <a:pt x="3071715" y="3212124"/>
                  <a:pt x="2807836" y="3174193"/>
                  <a:pt x="2586312" y="3200400"/>
                </a:cubicBezTo>
                <a:cubicBezTo>
                  <a:pt x="2364788" y="3226607"/>
                  <a:pt x="2201952" y="3219874"/>
                  <a:pt x="2084301" y="3200400"/>
                </a:cubicBezTo>
                <a:cubicBezTo>
                  <a:pt x="1966650" y="3180926"/>
                  <a:pt x="1669929" y="3213447"/>
                  <a:pt x="1537807" y="3200400"/>
                </a:cubicBezTo>
                <a:cubicBezTo>
                  <a:pt x="1405685" y="3187353"/>
                  <a:pt x="1198788" y="3199574"/>
                  <a:pt x="1035796" y="3200400"/>
                </a:cubicBezTo>
                <a:cubicBezTo>
                  <a:pt x="872804" y="3201226"/>
                  <a:pt x="384520" y="3186364"/>
                  <a:pt x="0" y="3200400"/>
                </a:cubicBezTo>
                <a:cubicBezTo>
                  <a:pt x="2467" y="2973057"/>
                  <a:pt x="-3737" y="2927104"/>
                  <a:pt x="0" y="2656332"/>
                </a:cubicBezTo>
                <a:cubicBezTo>
                  <a:pt x="3737" y="2385560"/>
                  <a:pt x="20964" y="2335504"/>
                  <a:pt x="0" y="2112264"/>
                </a:cubicBezTo>
                <a:cubicBezTo>
                  <a:pt x="-20964" y="1889024"/>
                  <a:pt x="-25333" y="1743838"/>
                  <a:pt x="0" y="1536192"/>
                </a:cubicBezTo>
                <a:cubicBezTo>
                  <a:pt x="25333" y="1328546"/>
                  <a:pt x="4913" y="1254555"/>
                  <a:pt x="0" y="992124"/>
                </a:cubicBezTo>
                <a:cubicBezTo>
                  <a:pt x="-4913" y="729693"/>
                  <a:pt x="-48692" y="378109"/>
                  <a:pt x="0" y="0"/>
                </a:cubicBezTo>
                <a:close/>
              </a:path>
              <a:path w="4448203" h="3200400" extrusionOk="0">
                <a:moveTo>
                  <a:pt x="0" y="0"/>
                </a:moveTo>
                <a:cubicBezTo>
                  <a:pt x="216653" y="-1843"/>
                  <a:pt x="401654" y="1781"/>
                  <a:pt x="635458" y="0"/>
                </a:cubicBezTo>
                <a:cubicBezTo>
                  <a:pt x="869262" y="-1781"/>
                  <a:pt x="993947" y="12563"/>
                  <a:pt x="1181951" y="0"/>
                </a:cubicBezTo>
                <a:cubicBezTo>
                  <a:pt x="1369955" y="-12563"/>
                  <a:pt x="1621553" y="6792"/>
                  <a:pt x="1817409" y="0"/>
                </a:cubicBezTo>
                <a:cubicBezTo>
                  <a:pt x="2013265" y="-6792"/>
                  <a:pt x="2160692" y="-22416"/>
                  <a:pt x="2452866" y="0"/>
                </a:cubicBezTo>
                <a:cubicBezTo>
                  <a:pt x="2745040" y="22416"/>
                  <a:pt x="2741845" y="23523"/>
                  <a:pt x="2999360" y="0"/>
                </a:cubicBezTo>
                <a:cubicBezTo>
                  <a:pt x="3256875" y="-23523"/>
                  <a:pt x="3391553" y="-231"/>
                  <a:pt x="3590335" y="0"/>
                </a:cubicBezTo>
                <a:cubicBezTo>
                  <a:pt x="3789117" y="231"/>
                  <a:pt x="4207238" y="8044"/>
                  <a:pt x="4448203" y="0"/>
                </a:cubicBezTo>
                <a:cubicBezTo>
                  <a:pt x="4439094" y="221712"/>
                  <a:pt x="4436797" y="351444"/>
                  <a:pt x="4448203" y="544068"/>
                </a:cubicBezTo>
                <a:cubicBezTo>
                  <a:pt x="4459609" y="736692"/>
                  <a:pt x="4450389" y="954894"/>
                  <a:pt x="4448203" y="1088136"/>
                </a:cubicBezTo>
                <a:cubicBezTo>
                  <a:pt x="4446017" y="1221378"/>
                  <a:pt x="4434818" y="1528934"/>
                  <a:pt x="4448203" y="1760220"/>
                </a:cubicBezTo>
                <a:cubicBezTo>
                  <a:pt x="4461588" y="1991506"/>
                  <a:pt x="4441965" y="2072633"/>
                  <a:pt x="4448203" y="2368296"/>
                </a:cubicBezTo>
                <a:cubicBezTo>
                  <a:pt x="4454441" y="2663959"/>
                  <a:pt x="4458097" y="2826103"/>
                  <a:pt x="4448203" y="3200400"/>
                </a:cubicBezTo>
                <a:cubicBezTo>
                  <a:pt x="4198140" y="3200717"/>
                  <a:pt x="4093829" y="3201966"/>
                  <a:pt x="3901709" y="3200400"/>
                </a:cubicBezTo>
                <a:cubicBezTo>
                  <a:pt x="3709589" y="3198834"/>
                  <a:pt x="3607299" y="3221679"/>
                  <a:pt x="3355216" y="3200400"/>
                </a:cubicBezTo>
                <a:cubicBezTo>
                  <a:pt x="3103133" y="3179121"/>
                  <a:pt x="2961014" y="3195311"/>
                  <a:pt x="2764240" y="3200400"/>
                </a:cubicBezTo>
                <a:cubicBezTo>
                  <a:pt x="2567466" y="3205489"/>
                  <a:pt x="2430477" y="3184580"/>
                  <a:pt x="2173265" y="3200400"/>
                </a:cubicBezTo>
                <a:cubicBezTo>
                  <a:pt x="1916053" y="3216220"/>
                  <a:pt x="1825052" y="3202366"/>
                  <a:pt x="1582289" y="3200400"/>
                </a:cubicBezTo>
                <a:cubicBezTo>
                  <a:pt x="1339526" y="3198434"/>
                  <a:pt x="1089308" y="3190528"/>
                  <a:pt x="902350" y="3200400"/>
                </a:cubicBezTo>
                <a:cubicBezTo>
                  <a:pt x="715392" y="3210272"/>
                  <a:pt x="312393" y="3243603"/>
                  <a:pt x="0" y="3200400"/>
                </a:cubicBezTo>
                <a:cubicBezTo>
                  <a:pt x="-24481" y="2901608"/>
                  <a:pt x="29615" y="2789250"/>
                  <a:pt x="0" y="2496312"/>
                </a:cubicBezTo>
                <a:cubicBezTo>
                  <a:pt x="-29615" y="2203374"/>
                  <a:pt x="29367" y="2079291"/>
                  <a:pt x="0" y="1856232"/>
                </a:cubicBezTo>
                <a:cubicBezTo>
                  <a:pt x="-29367" y="1633173"/>
                  <a:pt x="-13719" y="1410678"/>
                  <a:pt x="0" y="1280160"/>
                </a:cubicBezTo>
                <a:cubicBezTo>
                  <a:pt x="13719" y="1149642"/>
                  <a:pt x="-2892" y="807450"/>
                  <a:pt x="0" y="576072"/>
                </a:cubicBezTo>
                <a:cubicBezTo>
                  <a:pt x="2892" y="344694"/>
                  <a:pt x="-22884" y="223515"/>
                  <a:pt x="0" y="0"/>
                </a:cubicBezTo>
                <a:close/>
              </a:path>
            </a:pathLst>
          </a:custGeom>
          <a:noFill/>
          <a:ln w="12700" cap="flat" cmpd="sng">
            <a:solidFill>
              <a:srgbClr val="F2D254"/>
            </a:solidFill>
            <a:prstDash val="solid"/>
            <a:round/>
            <a:headEnd type="none" w="sm" len="sm"/>
            <a:tailEnd type="none" w="sm" len="sm"/>
          </a:ln>
        </p:spPr>
      </p:pic>
      <p:sp>
        <p:nvSpPr>
          <p:cNvPr id="5" name="Google Shape;87;g7372b59db7_0_507">
            <a:extLst>
              <a:ext uri="{FF2B5EF4-FFF2-40B4-BE49-F238E27FC236}">
                <a16:creationId xmlns:a16="http://schemas.microsoft.com/office/drawing/2014/main" id="{B92F41B7-A830-4DED-A0AC-C87DFC033AA9}"/>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2D254"/>
                </a:solidFill>
                <a:effectLst/>
                <a:uLnTx/>
                <a:uFillTx/>
                <a:latin typeface="Arial"/>
                <a:cs typeface="Arial"/>
                <a:sym typeface="Arial"/>
              </a:rPr>
              <a:t>The Right to a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7371741aa8_0_391"/>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2" name="Google Shape;182;g7371741aa8_0_391"/>
          <p:cNvSpPr txBox="1">
            <a:spLocks noGrp="1"/>
          </p:cNvSpPr>
          <p:nvPr>
            <p:ph type="body"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3" name="Google Shape;183;g7371741aa8_0_39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4" name="Google Shape;184;g7371741aa8_0_391"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088405" y="296091"/>
            <a:ext cx="4721697" cy="4499669"/>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338975"/>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This Little Light of Mine</a:t>
            </a:r>
            <a:endParaRPr dirty="0"/>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CE70CE1E-0BEA-4D39-AF73-8EB4A9D81DF6}"/>
              </a:ext>
            </a:extLst>
          </p:cNvPr>
          <p:cNvSpPr/>
          <p:nvPr/>
        </p:nvSpPr>
        <p:spPr>
          <a:xfrm>
            <a:off x="7885705" y="386989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6"/>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Review</a:t>
            </a:r>
            <a:endParaRPr/>
          </a:p>
        </p:txBody>
      </p:sp>
      <p:sp>
        <p:nvSpPr>
          <p:cNvPr id="197" name="Google Shape;197;p6"/>
          <p:cNvSpPr txBox="1">
            <a:spLocks noGrp="1"/>
          </p:cNvSpPr>
          <p:nvPr>
            <p:ph type="body" idx="1"/>
          </p:nvPr>
        </p:nvSpPr>
        <p:spPr>
          <a:xfrm>
            <a:off x="732997" y="530359"/>
            <a:ext cx="3802066" cy="4102363"/>
          </a:xfrm>
          <a:prstGeom prst="rect">
            <a:avLst/>
          </a:prstGeom>
          <a:noFill/>
          <a:ln>
            <a:noFill/>
          </a:ln>
        </p:spPr>
        <p:txBody>
          <a:bodyPr spcFirstLastPara="1" wrap="square" lIns="91425" tIns="91425" rIns="91425" bIns="91425" anchor="ctr" anchorCtr="0">
            <a:normAutofit/>
          </a:bodyPr>
          <a:lstStyle/>
          <a:p>
            <a:pPr marL="342900" lvl="0" indent="-342900" algn="l" rtl="0">
              <a:spcBef>
                <a:spcPts val="600"/>
              </a:spcBef>
              <a:spcAft>
                <a:spcPts val="0"/>
              </a:spcAft>
              <a:buSzPts val="2000"/>
              <a:buChar char="▪"/>
            </a:pPr>
            <a:r>
              <a:rPr lang="en-US" dirty="0"/>
              <a:t>What are some of the things that we learned from Taliana and Marco in our last lesson?</a:t>
            </a:r>
            <a:endParaRPr dirty="0"/>
          </a:p>
        </p:txBody>
      </p:sp>
      <p:sp>
        <p:nvSpPr>
          <p:cNvPr id="199" name="Google Shape;199;p6"/>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8</a:t>
            </a:fld>
            <a:endParaRPr sz="900">
              <a:solidFill>
                <a:srgbClr val="00A5A6"/>
              </a:solidFill>
            </a:endParaRPr>
          </a:p>
        </p:txBody>
      </p:sp>
      <p:pic>
        <p:nvPicPr>
          <p:cNvPr id="198" name="Google Shape;198;p6" descr="Green checkmark in a box the icon used to indicate a review throughout the presentation"/>
          <p:cNvPicPr preferRelativeResize="0">
            <a:picLocks noChangeAspect="1"/>
          </p:cNvPicPr>
          <p:nvPr/>
        </p:nvPicPr>
        <p:blipFill rotWithShape="1">
          <a:blip r:embed="rId3">
            <a:alphaModFix/>
          </a:blip>
          <a:srcRect l="13592" t="13485" r="15709" b="10028"/>
          <a:stretch/>
        </p:blipFill>
        <p:spPr>
          <a:xfrm>
            <a:off x="7694235" y="208400"/>
            <a:ext cx="1183301" cy="1280160"/>
          </a:xfrm>
          <a:prstGeom prst="rect">
            <a:avLst/>
          </a:prstGeom>
          <a:noFill/>
          <a:ln>
            <a:noFill/>
          </a:ln>
        </p:spPr>
      </p:pic>
      <p:pic>
        <p:nvPicPr>
          <p:cNvPr id="6" name="Google Shape;216;p20">
            <a:extLst>
              <a:ext uri="{FF2B5EF4-FFF2-40B4-BE49-F238E27FC236}">
                <a16:creationId xmlns:a16="http://schemas.microsoft.com/office/drawing/2014/main" id="{45593110-E30D-490A-BC52-CD3B289CD3C0}"/>
              </a:ext>
            </a:extLst>
          </p:cNvPr>
          <p:cNvPicPr preferRelativeResize="0">
            <a:picLocks noChangeAspect="1"/>
          </p:cNvPicPr>
          <p:nvPr/>
        </p:nvPicPr>
        <p:blipFill rotWithShape="1">
          <a:blip r:embed="rId4">
            <a:alphaModFix/>
          </a:blip>
          <a:srcRect/>
          <a:stretch/>
        </p:blipFill>
        <p:spPr>
          <a:xfrm>
            <a:off x="4947142" y="1706761"/>
            <a:ext cx="3058785" cy="27432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Learning Points</a:t>
            </a:r>
            <a:endParaRPr/>
          </a:p>
        </p:txBody>
      </p:sp>
      <p:sp>
        <p:nvSpPr>
          <p:cNvPr id="168" name="Google Shape;168;p11"/>
          <p:cNvSpPr txBox="1">
            <a:spLocks noGrp="1"/>
          </p:cNvSpPr>
          <p:nvPr>
            <p:ph type="body" idx="1"/>
          </p:nvPr>
        </p:nvSpPr>
        <p:spPr>
          <a:xfrm>
            <a:off x="877462" y="1524000"/>
            <a:ext cx="7040249" cy="3108722"/>
          </a:xfrm>
          <a:prstGeom prst="rect">
            <a:avLst/>
          </a:prstGeom>
          <a:noFill/>
          <a:ln>
            <a:noFill/>
          </a:ln>
        </p:spPr>
        <p:txBody>
          <a:bodyPr spcFirstLastPara="1" wrap="square" lIns="91425" tIns="91425" rIns="91425" bIns="91425" anchor="ctr" anchorCtr="0">
            <a:normAutofit/>
          </a:bodyPr>
          <a:lstStyle/>
          <a:p>
            <a:pPr lvl="0" indent="-457200">
              <a:spcBef>
                <a:spcPts val="600"/>
              </a:spcBef>
              <a:buSzPts val="2400"/>
              <a:buFont typeface="+mj-lt"/>
              <a:buAutoNum type="arabicPeriod"/>
            </a:pPr>
            <a:r>
              <a:rPr lang="en-US" dirty="0"/>
              <a:t>The family is the basic unit of society. </a:t>
            </a:r>
          </a:p>
          <a:p>
            <a:pPr lvl="0" indent="-457200">
              <a:spcBef>
                <a:spcPts val="600"/>
              </a:spcBef>
              <a:buSzPts val="2400"/>
              <a:buFont typeface="+mj-lt"/>
              <a:buAutoNum type="arabicPeriod"/>
            </a:pPr>
            <a:r>
              <a:rPr lang="en-US" dirty="0"/>
              <a:t>Family units usually make us stronger no matter what their make-up or configuration. </a:t>
            </a:r>
          </a:p>
          <a:p>
            <a:pPr lvl="0" indent="-457200">
              <a:spcBef>
                <a:spcPts val="600"/>
              </a:spcBef>
              <a:buSzPts val="2400"/>
              <a:buFont typeface="+mj-lt"/>
              <a:buAutoNum type="arabicPeriod"/>
            </a:pPr>
            <a:r>
              <a:rPr lang="en-US" dirty="0"/>
              <a:t>Families have a right to be helped and protected by the government if necessary. </a:t>
            </a:r>
          </a:p>
          <a:p>
            <a:pPr lvl="0" indent="-457200">
              <a:spcBef>
                <a:spcPts val="600"/>
              </a:spcBef>
              <a:buSzPts val="2400"/>
              <a:buFont typeface="+mj-lt"/>
              <a:buAutoNum type="arabicPeriod"/>
            </a:pPr>
            <a:r>
              <a:rPr lang="en-US" dirty="0"/>
              <a:t>No one should force you to get married if you don’t want to.</a:t>
            </a:r>
          </a:p>
        </p:txBody>
      </p:sp>
      <p:pic>
        <p:nvPicPr>
          <p:cNvPr id="169" name="Google Shape;169;p11" descr="Five stick figure children holding star"/>
          <p:cNvPicPr preferRelativeResize="0">
            <a:picLocks noGrp="1" noChangeAspect="1"/>
          </p:cNvPicPr>
          <p:nvPr>
            <p:ph type="body" idx="2"/>
          </p:nvPr>
        </p:nvPicPr>
        <p:blipFill rotWithShape="1">
          <a:blip r:embed="rId3">
            <a:alphaModFix/>
          </a:blip>
          <a:stretch/>
        </p:blipFill>
        <p:spPr>
          <a:xfrm>
            <a:off x="7805886" y="259738"/>
            <a:ext cx="1097280" cy="816428"/>
          </a:xfrm>
          <a:prstGeom prst="rect">
            <a:avLst/>
          </a:prstGeom>
          <a:noFill/>
          <a:ln>
            <a:noFill/>
          </a:ln>
        </p:spPr>
      </p:pic>
      <p:sp>
        <p:nvSpPr>
          <p:cNvPr id="170" name="Google Shape;170;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0A5A6"/>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9</a:t>
            </a:fld>
            <a:endParaRPr kumimoji="0" sz="900" b="1" i="0" u="none" strike="noStrike" kern="0" cap="none" spc="0" normalizeH="0" baseline="0" noProof="0">
              <a:ln>
                <a:noFill/>
              </a:ln>
              <a:solidFill>
                <a:srgbClr val="00A5A6"/>
              </a:solidFill>
              <a:effectLst/>
              <a:uLnTx/>
              <a:uFillTx/>
              <a:latin typeface="Arial"/>
              <a:cs typeface="Arial"/>
              <a:sym typeface="Arial"/>
            </a:endParaRPr>
          </a:p>
        </p:txBody>
      </p:sp>
    </p:spTree>
  </p:cSld>
  <p:clrMapOvr>
    <a:masterClrMapping/>
  </p:clrMapOvr>
  <p:transition>
    <p:fade thruBlk="1"/>
  </p:transition>
</p:sld>
</file>

<file path=ppt/theme/theme1.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TotalTime>
  <Words>2223</Words>
  <Application>Microsoft Macintosh PowerPoint</Application>
  <PresentationFormat>On-screen Show (16:9)</PresentationFormat>
  <Paragraphs>239</Paragraphs>
  <Slides>27</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Noto Sans Symbols</vt:lpstr>
      <vt:lpstr>Open Sans ExtraBold</vt:lpstr>
      <vt:lpstr>Wingdings</vt:lpstr>
      <vt:lpstr>Work Sans</vt:lpstr>
      <vt:lpstr>1_Jacquenetta template</vt:lpstr>
      <vt:lpstr>PowerPoint Presentation</vt:lpstr>
      <vt:lpstr>PowerPoint Presentation</vt:lpstr>
      <vt:lpstr>PowerPoint Presentation</vt:lpstr>
      <vt:lpstr>Love at Home  Lesson 5B</vt:lpstr>
      <vt:lpstr>Welcome and Warm Up</vt:lpstr>
      <vt:lpstr>PowerPoint Presentation</vt:lpstr>
      <vt:lpstr>This Little Light of Mine</vt:lpstr>
      <vt:lpstr>Review</vt:lpstr>
      <vt:lpstr>Learning Points</vt:lpstr>
      <vt:lpstr>PowerPoint Presentation</vt:lpstr>
      <vt:lpstr>Kindness Begins with Me</vt:lpstr>
      <vt:lpstr>Develop</vt:lpstr>
      <vt:lpstr>Activity</vt:lpstr>
      <vt:lpstr>Brainstorm</vt:lpstr>
      <vt:lpstr>Brainstorm</vt:lpstr>
      <vt:lpstr>Brainstorm</vt:lpstr>
      <vt:lpstr>Develop and Discuss</vt:lpstr>
      <vt:lpstr>PowerPoint Presentation</vt:lpstr>
      <vt:lpstr>Conclusion</vt:lpstr>
      <vt:lpstr>Conclusion</vt:lpstr>
      <vt:lpstr>Learning Points</vt:lpstr>
      <vt:lpstr>Challenge</vt:lpstr>
      <vt:lpstr>PowerPoint Presentation</vt:lpstr>
      <vt:lpstr>References</vt:lpstr>
      <vt:lpstr>Resources</vt:lpstr>
      <vt:lpstr>Resources</vt:lpstr>
      <vt:lpstr>Resources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14</cp:revision>
  <dcterms:created xsi:type="dcterms:W3CDTF">2020-03-25T22:36:01Z</dcterms:created>
  <dcterms:modified xsi:type="dcterms:W3CDTF">2020-06-10T03:38:01Z</dcterms:modified>
</cp:coreProperties>
</file>