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48" r:id="rId1"/>
    <p:sldMasterId id="2147483663" r:id="rId2"/>
    <p:sldMasterId id="2147483690" r:id="rId3"/>
    <p:sldMasterId id="2147483702" r:id="rId4"/>
  </p:sldMasterIdLst>
  <p:notesMasterIdLst>
    <p:notesMasterId r:id="rId36"/>
  </p:notesMasterIdLst>
  <p:sldIdLst>
    <p:sldId id="286" r:id="rId5"/>
    <p:sldId id="287" r:id="rId6"/>
    <p:sldId id="289" r:id="rId7"/>
    <p:sldId id="297" r:id="rId8"/>
    <p:sldId id="295" r:id="rId9"/>
    <p:sldId id="261" r:id="rId10"/>
    <p:sldId id="262" r:id="rId11"/>
    <p:sldId id="263" r:id="rId12"/>
    <p:sldId id="294" r:id="rId13"/>
    <p:sldId id="264" r:id="rId14"/>
    <p:sldId id="265" r:id="rId15"/>
    <p:sldId id="266" r:id="rId16"/>
    <p:sldId id="267" r:id="rId17"/>
    <p:sldId id="298" r:id="rId18"/>
    <p:sldId id="299" r:id="rId19"/>
    <p:sldId id="300" r:id="rId20"/>
    <p:sldId id="301" r:id="rId21"/>
    <p:sldId id="302" r:id="rId22"/>
    <p:sldId id="303" r:id="rId23"/>
    <p:sldId id="271" r:id="rId24"/>
    <p:sldId id="304" r:id="rId25"/>
    <p:sldId id="305" r:id="rId26"/>
    <p:sldId id="306" r:id="rId27"/>
    <p:sldId id="307" r:id="rId28"/>
    <p:sldId id="274" r:id="rId29"/>
    <p:sldId id="281" r:id="rId30"/>
    <p:sldId id="293" r:id="rId31"/>
    <p:sldId id="308" r:id="rId32"/>
    <p:sldId id="269" r:id="rId33"/>
    <p:sldId id="309" r:id="rId34"/>
    <p:sldId id="285" r:id="rId35"/>
  </p:sldIdLst>
  <p:sldSz cx="9144000" cy="5143500" type="screen16x9"/>
  <p:notesSz cx="6858000" cy="9144000"/>
  <p:embeddedFontLst>
    <p:embeddedFont>
      <p:font typeface="Work Sans" pitchFamily="2" charset="77"/>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2" roundtripDataSignature="AMtx7mh1InWBVxyu9CDpLP/CZjPMklrlq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EC9A"/>
    <a:srgbClr val="859DEC"/>
    <a:srgbClr val="418FDE"/>
    <a:srgbClr val="74439E"/>
    <a:srgbClr val="F2E9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63"/>
    <p:restoredTop sz="95018" autoAdjust="0"/>
  </p:normalViewPr>
  <p:slideViewPr>
    <p:cSldViewPr snapToGrid="0">
      <p:cViewPr varScale="1">
        <p:scale>
          <a:sx n="117" d="100"/>
          <a:sy n="117" d="100"/>
        </p:scale>
        <p:origin x="208" y="2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slide" Target="slides/slide30.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52" Type="http://customschemas.google.com/relationships/presentationmetadata" Target="meta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20" Type="http://schemas.openxmlformats.org/officeDocument/2006/relationships/slide" Target="slides/slide16.xml"/><Relationship Id="rId5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7" name="Google Shape;20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Can you think of some other rights, besides freedom and dignity, that everyone should have? Do you have the right to go to school? Do you have the right to live peacefully?</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Have you ever heard of the </a:t>
            </a:r>
            <a:r>
              <a:rPr lang="en-US" b="1" dirty="0">
                <a:solidFill>
                  <a:schemeClr val="dk1"/>
                </a:solidFill>
              </a:rPr>
              <a:t>Universal Declaration of Human Rights</a:t>
            </a:r>
            <a:r>
              <a:rPr lang="en-US" dirty="0">
                <a:solidFill>
                  <a:schemeClr val="dk1"/>
                </a:solidFill>
              </a:rPr>
              <a:t>?</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I’ll say it again, and then I want you to repeat it. “The Universal Declaration of Human Rights.”</a:t>
            </a:r>
            <a:endParaRPr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Let’s say it together: “The Universal Declaration of Human Rights.”</a:t>
            </a: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Explain that many, many years ago after WWII, when millions of people were killed and lost their homes and families, the leaders of the world got together and formed a new organization. The United Nations.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They wrote a list of rights that belonged to people everywhere, all over the world. The world’s governments promised to protect all people.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This is Mrs. Eleanor Roosevelt. She was in charge of the group that wrote the list of rights in 1948. It’s called the universal declaration of Human Rights.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The UDHR is an important document that says that these belong to us just because we’re human beings, boys and girls, men and women. They help us to have dignity and to be free and safe as we grow up. </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What are the children doing? </a:t>
            </a:r>
          </a:p>
          <a:p>
            <a:pPr marL="114300" indent="0">
              <a:buNone/>
            </a:pPr>
            <a:r>
              <a:rPr lang="en-US" sz="1100" b="0" dirty="0"/>
              <a:t>Do they look happy? </a:t>
            </a:r>
          </a:p>
          <a:p>
            <a:pPr marL="114300" indent="0">
              <a:buNone/>
            </a:pPr>
            <a:r>
              <a:rPr lang="en-US" sz="1100" b="0" dirty="0"/>
              <a:t>They are bouncing for joy, capturing the happiness and excitement that freedom offers to each of us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This girl is happy to be alive</a:t>
            </a:r>
          </a:p>
          <a:p>
            <a:pPr marL="114300" indent="0">
              <a:buNone/>
            </a:pPr>
            <a:r>
              <a:rPr lang="en-US" sz="1100" b="0" dirty="0"/>
              <a:t>She is racing to keep up with her dog enjoying the blessings of freedom and security.</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4041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Who do you see in this picture?  Families come in all shapes and sizes.  Whether they are just a mom, or a mom and a dad, or lots of brothers and sisters, or even Grandma and Grandpa, families are a good place to be.</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071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Look carefully at this picture.  Do you notice the different religious symbols and images? There is a Muslim girl and a Christian angel, and some Burmese Buddhist children and an Egyptian god called Anubis. There’s even a symbol that looks like an atomic whirl for people who don’t believe in any religion at all. And that is okay.</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6336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What’s happening in this picture?  Bella Bluebird is not afraid to tell the whole world how she feels.  She has that right – as long as she doesn’t hurt anyone else.</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83110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“Ooh! I’ll help you,” says the one at the top.  </a:t>
            </a:r>
          </a:p>
          <a:p>
            <a:pPr marL="114300" indent="0">
              <a:buNone/>
            </a:pPr>
            <a:r>
              <a:rPr lang="en-US" sz="1100" b="0" dirty="0"/>
              <a:t>“Here! Take my hand,” says the one in the middle.</a:t>
            </a:r>
          </a:p>
          <a:p>
            <a:pPr marL="114300" indent="0">
              <a:buNone/>
            </a:pPr>
            <a:r>
              <a:rPr lang="en-US" sz="1100" b="0" dirty="0"/>
              <a:t>And there they are, helping each other to the top, sharing and protecting the wonderful gift of human rights keeping them safely and securely in place.</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00281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We all have human rights that no one can take away.</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98534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do we call the document that protects all our human rights? Let’s all say that together. (The Universal Declaration of Human Rights.)</a:t>
            </a:r>
            <a:endParaRPr/>
          </a:p>
          <a:p>
            <a:pPr marL="0" lvl="0" indent="0" algn="l" rtl="0">
              <a:lnSpc>
                <a:spcPct val="100000"/>
              </a:lnSpc>
              <a:spcBef>
                <a:spcPts val="600"/>
              </a:spcBef>
              <a:spcAft>
                <a:spcPts val="0"/>
              </a:spcAft>
              <a:buSzPts val="1400"/>
              <a:buNone/>
            </a:pPr>
            <a:r>
              <a:rPr lang="en-US"/>
              <a:t>Ask: Do you remember what any of the rights are that we were looking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solidFill>
                  <a:schemeClr val="dk1"/>
                </a:solidFill>
              </a:rPr>
              <a:t>Show the children the pictures again.</a:t>
            </a:r>
          </a:p>
          <a:p>
            <a:pPr marL="0" lvl="0" indent="0" algn="l" rtl="0">
              <a:lnSpc>
                <a:spcPct val="100000"/>
              </a:lnSpc>
              <a:spcBef>
                <a:spcPts val="0"/>
              </a:spcBef>
              <a:spcAft>
                <a:spcPts val="0"/>
              </a:spcAft>
              <a:buSzPts val="1400"/>
              <a:buNone/>
            </a:pPr>
            <a:r>
              <a:rPr lang="en-US" dirty="0">
                <a:solidFill>
                  <a:schemeClr val="dk1"/>
                </a:solidFill>
              </a:rPr>
              <a:t>Explain: Let’s look at the pictures one more time. Let me remind you what they are about:</a:t>
            </a: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Articles 1, 2 &amp; 3 We’re all born free and equal in dignity and rights.</a:t>
            </a:r>
          </a:p>
          <a:p>
            <a:pPr marL="0" lvl="0" indent="0" algn="l" rtl="0">
              <a:lnSpc>
                <a:spcPct val="100000"/>
              </a:lnSpc>
              <a:spcBef>
                <a:spcPts val="0"/>
              </a:spcBef>
              <a:spcAft>
                <a:spcPts val="0"/>
              </a:spcAft>
              <a:buSzPts val="1400"/>
              <a:buNone/>
            </a:pPr>
            <a:r>
              <a:rPr lang="en-US" dirty="0">
                <a:solidFill>
                  <a:schemeClr val="dk1"/>
                </a:solidFill>
              </a:rPr>
              <a:t>                                      We all have the right to live and be protected.</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3740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solidFill>
                  <a:schemeClr val="dk1"/>
                </a:solidFill>
              </a:rPr>
              <a:t>Show the children the pictures again.</a:t>
            </a:r>
          </a:p>
          <a:p>
            <a:pPr marL="0" lvl="0" indent="0" algn="l" rtl="0">
              <a:lnSpc>
                <a:spcPct val="100000"/>
              </a:lnSpc>
              <a:spcBef>
                <a:spcPts val="0"/>
              </a:spcBef>
              <a:spcAft>
                <a:spcPts val="0"/>
              </a:spcAft>
              <a:buSzPts val="1400"/>
              <a:buNone/>
            </a:pPr>
            <a:r>
              <a:rPr lang="en-US" dirty="0">
                <a:solidFill>
                  <a:schemeClr val="dk1"/>
                </a:solidFill>
              </a:rPr>
              <a:t>Explain: Let’s look at the pictures one more time. Let me remind you what they are about:</a:t>
            </a: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Article 16            We all have the right to a family and to be cared for.</a:t>
            </a: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Article 18            We all have the right to a religion or belief.</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1732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solidFill>
                  <a:schemeClr val="dk1"/>
                </a:solidFill>
              </a:rPr>
              <a:t>Show the children the pictures again.</a:t>
            </a:r>
          </a:p>
          <a:p>
            <a:pPr marL="0" lvl="0" indent="0" algn="l" rtl="0">
              <a:lnSpc>
                <a:spcPct val="100000"/>
              </a:lnSpc>
              <a:spcBef>
                <a:spcPts val="0"/>
              </a:spcBef>
              <a:spcAft>
                <a:spcPts val="0"/>
              </a:spcAft>
              <a:buSzPts val="1400"/>
              <a:buNone/>
            </a:pPr>
            <a:endParaRPr lang="en-US"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Article 19          We all have the right to tell people what we’re thinking about.</a:t>
            </a: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Article 29          We all need to take care of each other.</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0683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solidFill>
                  <a:schemeClr val="dk1"/>
                </a:solidFill>
              </a:rPr>
              <a:t>Show the children the pictures again.</a:t>
            </a:r>
          </a:p>
          <a:p>
            <a:pPr marL="0" lvl="0" indent="0" algn="l" rtl="0">
              <a:lnSpc>
                <a:spcPct val="100000"/>
              </a:lnSpc>
              <a:spcBef>
                <a:spcPts val="0"/>
              </a:spcBef>
              <a:spcAft>
                <a:spcPts val="0"/>
              </a:spcAft>
              <a:buSzPts val="1400"/>
              <a:buNone/>
            </a:pPr>
            <a:endParaRPr lang="en-US"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US" dirty="0">
                <a:solidFill>
                  <a:schemeClr val="dk1"/>
                </a:solidFill>
              </a:rPr>
              <a:t>Article 30          Nobody can take these rights away from us.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84900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can you do to take care of someone?</a:t>
            </a:r>
            <a:endParaRPr/>
          </a:p>
          <a:p>
            <a:pPr marL="457200" lvl="0" indent="-317500" algn="l" rtl="0">
              <a:lnSpc>
                <a:spcPct val="100000"/>
              </a:lnSpc>
              <a:spcBef>
                <a:spcPts val="0"/>
              </a:spcBef>
              <a:spcAft>
                <a:spcPts val="0"/>
              </a:spcAft>
              <a:buSzPts val="1400"/>
              <a:buChar char="●"/>
            </a:pPr>
            <a:r>
              <a:rPr lang="en-US"/>
              <a:t>This week find someone to help.</a:t>
            </a:r>
            <a:endParaRPr/>
          </a:p>
          <a:p>
            <a:pPr marL="457200" lvl="0" indent="-317500" algn="l" rtl="0">
              <a:lnSpc>
                <a:spcPct val="100000"/>
              </a:lnSpc>
              <a:spcBef>
                <a:spcPts val="0"/>
              </a:spcBef>
              <a:spcAft>
                <a:spcPts val="0"/>
              </a:spcAft>
              <a:buSzPts val="1400"/>
              <a:buChar char="●"/>
            </a:pPr>
            <a:r>
              <a:rPr lang="en-US"/>
              <a:t>Thank you for coming today. I’m already excited to see you again next time.</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68" name="Google Shape;36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271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5436883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7372b59db7_0_5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3" name="Google Shape;83;g7372b59db7_0_5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523972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7372b59db7_0_4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g7372b59db7_0_4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a:solidFill>
                  <a:schemeClr val="dk1"/>
                </a:solidFill>
              </a:rPr>
              <a:t>To hear the melody:</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i="1">
                <a:solidFill>
                  <a:schemeClr val="dk1"/>
                </a:solidFill>
              </a:rPr>
              <a:t>To hear the melody: </a:t>
            </a:r>
            <a:r>
              <a:rPr lang="en-US" u="sng">
                <a:solidFill>
                  <a:schemeClr val="hlink"/>
                </a:solidFill>
                <a:hlinkClick r:id="rId3"/>
              </a:rPr>
              <a:t>https://www.youtube.com/watch?v=XR9d7TsgQN8&amp;list=PL1p11lCKMm7vUpyDMd39yUSVUUwUJ-Wa5&amp;index=1</a:t>
            </a: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with enthusiasm and delight.</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i="1">
                <a:solidFill>
                  <a:schemeClr val="dk1"/>
                </a:solidFill>
              </a:rPr>
              <a:t>Sing the verse at least two or three times in a row so that you can name a few different children during each class.</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a:solidFill>
                  <a:schemeClr val="dk1"/>
                </a:solidFill>
              </a:rPr>
              <a:t>Sing “Here We Are Together”</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Sing the verse on your own, naming four different students. Point to the students and smile as you name them.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Repeat the song several times so that you can name many students.</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Here we are together, together, together. Here we are together with our happy face.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Facilitator: </a:t>
            </a:r>
            <a:r>
              <a:rPr lang="en-US" b="1">
                <a:solidFill>
                  <a:schemeClr val="dk1"/>
                </a:solidFill>
              </a:rPr>
              <a:t>There’s Martha and Peter and Suzie and Henry</a:t>
            </a:r>
            <a:r>
              <a:rPr lang="en-US">
                <a:solidFill>
                  <a:schemeClr val="dk1"/>
                </a:solidFill>
              </a:rPr>
              <a:t> (pointing to each of these children, one by one)</a:t>
            </a: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a:solidFill>
                  <a:schemeClr val="dk1"/>
                </a:solidFill>
              </a:rPr>
              <a:t>Everyone: </a:t>
            </a:r>
            <a:r>
              <a:rPr lang="en-US" b="1">
                <a:solidFill>
                  <a:schemeClr val="dk1"/>
                </a:solidFill>
              </a:rPr>
              <a:t>Oh, here we are together in our happy place.</a:t>
            </a: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b="1">
                <a:solidFill>
                  <a:schemeClr val="dk1"/>
                </a:solidFill>
              </a:rPr>
              <a:t>Alternate Words:</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a-walking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a-singing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go a-marching</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US">
                <a:solidFill>
                  <a:schemeClr val="dk1"/>
                </a:solidFill>
              </a:rPr>
              <a:t>Here we are a-clapping</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Make up actions based on the words! And you can make up your own words. Think of other phrases that might fit the music.</a:t>
            </a:r>
            <a:endParaRPr i="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a:solidFill>
                <a:schemeClr val="dk1"/>
              </a:solidFill>
            </a:endParaRPr>
          </a:p>
          <a:p>
            <a:pPr marL="0" lvl="0" indent="0" algn="l" rtl="0">
              <a:lnSpc>
                <a:spcPct val="100000"/>
              </a:lnSpc>
              <a:spcBef>
                <a:spcPts val="0"/>
              </a:spcBef>
              <a:spcAft>
                <a:spcPts val="0"/>
              </a:spcAft>
              <a:buSzPts val="1400"/>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Ask: Do you remember when I told you how much I love Human Rights? Has anyone here ever heard of “human rights”?</a:t>
            </a:r>
          </a:p>
          <a:p>
            <a:pPr marL="0" lvl="0" indent="0" algn="l" rtl="0">
              <a:lnSpc>
                <a:spcPct val="100000"/>
              </a:lnSpc>
              <a:spcBef>
                <a:spcPts val="0"/>
              </a:spcBef>
              <a:spcAft>
                <a:spcPts val="0"/>
              </a:spcAft>
              <a:buSzPts val="1400"/>
              <a:buNone/>
            </a:pPr>
            <a:endParaRPr lang="en-US" dirty="0"/>
          </a:p>
          <a:p>
            <a:r>
              <a:rPr lang="en-US" sz="1100" b="0" i="0" u="none" strike="noStrike" cap="none" baseline="0" dirty="0">
                <a:solidFill>
                  <a:srgbClr val="000000"/>
                </a:solidFill>
                <a:latin typeface="Arial"/>
                <a:ea typeface="Arial"/>
                <a:cs typeface="Arial"/>
                <a:sym typeface="Arial"/>
              </a:rPr>
              <a:t>Ask: What does it mean when we say “human rights”? What does the word “</a:t>
            </a:r>
            <a:r>
              <a:rPr lang="en-US" sz="1100" b="1" i="0" u="none" strike="noStrike" cap="none" baseline="0" dirty="0">
                <a:solidFill>
                  <a:srgbClr val="000000"/>
                </a:solidFill>
                <a:latin typeface="Arial"/>
                <a:ea typeface="Arial"/>
                <a:cs typeface="Arial"/>
                <a:sym typeface="Arial"/>
              </a:rPr>
              <a:t>rights</a:t>
            </a:r>
            <a:r>
              <a:rPr lang="en-US" sz="1100" b="0" i="0" u="none" strike="noStrike" cap="none" baseline="0" dirty="0">
                <a:solidFill>
                  <a:srgbClr val="000000"/>
                </a:solidFill>
                <a:latin typeface="Arial"/>
                <a:ea typeface="Arial"/>
                <a:cs typeface="Arial"/>
                <a:sym typeface="Arial"/>
              </a:rPr>
              <a:t>” mean?</a:t>
            </a:r>
          </a:p>
          <a:p>
            <a:r>
              <a:rPr lang="en-US" sz="1100" b="0" i="0" u="none" strike="noStrike" cap="none" baseline="0" dirty="0">
                <a:solidFill>
                  <a:srgbClr val="000000"/>
                </a:solidFill>
                <a:latin typeface="Arial"/>
                <a:ea typeface="Arial"/>
                <a:cs typeface="Arial"/>
                <a:sym typeface="Arial"/>
              </a:rPr>
              <a:t>What do you suppose that means, the words “human rights”?</a:t>
            </a:r>
          </a:p>
          <a:p>
            <a:r>
              <a:rPr lang="en-US" sz="1100" b="0" i="0" u="none" strike="noStrike" cap="none" baseline="0" dirty="0">
                <a:solidFill>
                  <a:srgbClr val="000000"/>
                </a:solidFill>
                <a:latin typeface="Arial"/>
                <a:ea typeface="Arial"/>
                <a:cs typeface="Arial"/>
                <a:sym typeface="Arial"/>
              </a:rPr>
              <a:t>Explain: </a:t>
            </a:r>
            <a:r>
              <a:rPr lang="en-US" sz="1100" b="1" i="0" u="none" strike="noStrike" cap="none" baseline="0" dirty="0">
                <a:solidFill>
                  <a:srgbClr val="000000"/>
                </a:solidFill>
                <a:latin typeface="Arial"/>
                <a:ea typeface="Arial"/>
                <a:cs typeface="Arial"/>
                <a:sym typeface="Arial"/>
              </a:rPr>
              <a:t>A right is LIKE a rule </a:t>
            </a:r>
            <a:r>
              <a:rPr lang="en-US" sz="1100" b="0" i="0" u="none" strike="noStrike" cap="none" baseline="0" dirty="0">
                <a:solidFill>
                  <a:srgbClr val="000000"/>
                </a:solidFill>
                <a:latin typeface="Arial"/>
                <a:ea typeface="Arial"/>
                <a:cs typeface="Arial"/>
                <a:sym typeface="Arial"/>
              </a:rPr>
              <a:t>that exists because it is the fair or the correct thing to do.</a:t>
            </a:r>
          </a:p>
          <a:p>
            <a:endParaRPr lang="en-US" sz="1100" b="0" i="0" u="none" strike="noStrike" cap="none" baseline="0" dirty="0">
              <a:solidFill>
                <a:srgbClr val="000000"/>
              </a:solidFill>
              <a:latin typeface="Arial"/>
              <a:cs typeface="Arial"/>
              <a:sym typeface="Arial"/>
            </a:endParaRPr>
          </a:p>
          <a:p>
            <a:r>
              <a:rPr lang="en-US" sz="1100" b="0" i="0" u="none" strike="noStrike" cap="none" baseline="0" dirty="0">
                <a:solidFill>
                  <a:srgbClr val="000000"/>
                </a:solidFill>
                <a:latin typeface="Arial"/>
                <a:ea typeface="Arial"/>
                <a:cs typeface="Arial"/>
                <a:sym typeface="Arial"/>
              </a:rPr>
              <a:t>Ask: So if a right is like a rule that exists because it is fair, what would </a:t>
            </a:r>
            <a:r>
              <a:rPr lang="en-US" sz="1100" b="1" i="0" u="none" strike="noStrike" cap="none" baseline="0" dirty="0">
                <a:solidFill>
                  <a:srgbClr val="000000"/>
                </a:solidFill>
                <a:latin typeface="Arial"/>
                <a:ea typeface="Arial"/>
                <a:cs typeface="Arial"/>
                <a:sym typeface="Arial"/>
              </a:rPr>
              <a:t>human </a:t>
            </a:r>
            <a:r>
              <a:rPr lang="en-US" sz="1100" b="0" i="0" u="none" strike="noStrike" cap="none" baseline="0" dirty="0">
                <a:solidFill>
                  <a:srgbClr val="000000"/>
                </a:solidFill>
                <a:latin typeface="Arial"/>
                <a:ea typeface="Arial"/>
                <a:cs typeface="Arial"/>
                <a:sym typeface="Arial"/>
              </a:rPr>
              <a:t>rights be?</a:t>
            </a:r>
            <a:endParaRPr lang="en-US"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As the children answer, don’t forget to use the Talking Stick.</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Clr>
                <a:schemeClr val="dk1"/>
              </a:buClr>
              <a:buSzPts val="1400"/>
              <a:buFont typeface="Arial"/>
              <a:buNone/>
            </a:pPr>
            <a:r>
              <a:rPr lang="en-US" b="1" i="1" dirty="0">
                <a:solidFill>
                  <a:schemeClr val="dk1"/>
                </a:solidFill>
              </a:rPr>
              <a:t>Facilitator tip:</a:t>
            </a:r>
            <a:r>
              <a:rPr lang="en-US" i="1" dirty="0">
                <a:solidFill>
                  <a:schemeClr val="dk1"/>
                </a:solidFill>
              </a:rPr>
              <a:t> If the group is too large to comfortably pass around the talking stick, the Facilitator can hold it up as a symbol to remind children to take turns and listen respectfully when someone speaks.</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 name="Google Shape;15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17500" algn="l" rtl="0">
              <a:lnSpc>
                <a:spcPct val="100000"/>
              </a:lnSpc>
              <a:spcBef>
                <a:spcPts val="600"/>
              </a:spcBef>
              <a:spcAft>
                <a:spcPts val="0"/>
              </a:spcAft>
              <a:buSzPts val="1400"/>
              <a:buAutoNum type="arabicPeriod"/>
            </a:pPr>
            <a:r>
              <a:rPr lang="en-US"/>
              <a:t>We take turns talking and sharing our ideas.</a:t>
            </a:r>
            <a:endParaRPr/>
          </a:p>
          <a:p>
            <a:pPr marL="457200" lvl="0" indent="-317500" algn="l" rtl="0">
              <a:lnSpc>
                <a:spcPct val="100000"/>
              </a:lnSpc>
              <a:spcBef>
                <a:spcPts val="0"/>
              </a:spcBef>
              <a:spcAft>
                <a:spcPts val="0"/>
              </a:spcAft>
              <a:buSzPts val="1400"/>
              <a:buAutoNum type="arabicPeriod"/>
            </a:pPr>
            <a:r>
              <a:rPr lang="en-US"/>
              <a:t>Rules help to make an orderly class.</a:t>
            </a:r>
            <a:endParaRPr/>
          </a:p>
        </p:txBody>
      </p:sp>
    </p:spTree>
    <p:extLst>
      <p:ext uri="{BB962C8B-B14F-4D97-AF65-F5344CB8AC3E}">
        <p14:creationId xmlns:p14="http://schemas.microsoft.com/office/powerpoint/2010/main" val="2328627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Ask: So if a right is like a rule that exists because it is fair, what would human rights be?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Explain: Human rights are certain things we should have just because we are human beings. They are rights and freedoms that belong to everyone. We all need things like freedom and food and a place to live and to play and families.</a:t>
            </a:r>
            <a:endParaRPr dirty="0"/>
          </a:p>
          <a:p>
            <a:pPr marL="0" lvl="0" indent="0" algn="l" rtl="0">
              <a:lnSpc>
                <a:spcPct val="100000"/>
              </a:lnSpc>
              <a:spcBef>
                <a:spcPts val="0"/>
              </a:spcBef>
              <a:spcAft>
                <a:spcPts val="0"/>
              </a:spcAft>
              <a:buSzPts val="1400"/>
              <a:buNone/>
            </a:pPr>
            <a:endParaRPr dirty="0"/>
          </a:p>
          <a:p>
            <a:pPr marL="457200" lvl="0" indent="-317500" algn="l" rtl="0">
              <a:lnSpc>
                <a:spcPct val="100000"/>
              </a:lnSpc>
              <a:spcBef>
                <a:spcPts val="0"/>
              </a:spcBef>
              <a:spcAft>
                <a:spcPts val="0"/>
              </a:spcAft>
              <a:buSzPts val="1400"/>
              <a:buChar char="●"/>
            </a:pPr>
            <a:r>
              <a:rPr lang="en-US" dirty="0"/>
              <a:t>Those kids of things are called rights and we all have them. That would be fair, don’t you think?</a:t>
            </a:r>
            <a:endParaRPr dirty="0"/>
          </a:p>
          <a:p>
            <a:pPr marL="457200" lvl="0" indent="-317500" algn="l" rtl="0">
              <a:lnSpc>
                <a:spcPct val="100000"/>
              </a:lnSpc>
              <a:spcBef>
                <a:spcPts val="0"/>
              </a:spcBef>
              <a:spcAft>
                <a:spcPts val="0"/>
              </a:spcAft>
              <a:buSzPts val="1400"/>
              <a:buChar char="●"/>
            </a:pPr>
            <a:r>
              <a:rPr lang="en-US" dirty="0"/>
              <a:t>Everyone has the right to life, and the right to live in freedom and safety, no matter who or where they live. These are things that help people live with dignity.</a:t>
            </a:r>
            <a:endParaRPr dirty="0"/>
          </a:p>
          <a:p>
            <a:pPr marL="457200" lvl="0" indent="-317500" algn="l" rtl="0">
              <a:lnSpc>
                <a:spcPct val="100000"/>
              </a:lnSpc>
              <a:spcBef>
                <a:spcPts val="0"/>
              </a:spcBef>
              <a:spcAft>
                <a:spcPts val="0"/>
              </a:spcAft>
              <a:buSzPts val="1400"/>
              <a:buChar char="●"/>
            </a:pPr>
            <a:r>
              <a:rPr lang="en-US" dirty="0"/>
              <a:t>“Dignity” is another new word. Can anyone tell me what dignity means?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i="1" dirty="0"/>
              <a:t>Let the children respond. Write their answers on the board or paper.</a:t>
            </a:r>
            <a:endParaRPr i="1"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Explain: Dignity means respect or treating someone with kindness or courtesy. We should all be treated with respect just because we are human beings.</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04227520"/>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8321325"/>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971132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68887715"/>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37443750"/>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841518286"/>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625218927"/>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373212959"/>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91281402"/>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984107081"/>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reverse">
  <p:cSld name="BLANK_1">
    <p:bg>
      <p:bgPr>
        <a:solidFill>
          <a:srgbClr val="0B4860"/>
        </a:solidFill>
        <a:effectLst/>
      </p:bgPr>
    </p:bg>
    <p:spTree>
      <p:nvGrpSpPr>
        <p:cNvPr id="1" name="Shape 29"/>
        <p:cNvGrpSpPr/>
        <p:nvPr/>
      </p:nvGrpSpPr>
      <p:grpSpPr>
        <a:xfrm>
          <a:off x="0" y="0"/>
          <a:ext cx="0" cy="0"/>
          <a:chOff x="0" y="0"/>
          <a:chExt cx="0" cy="0"/>
        </a:xfrm>
      </p:grpSpPr>
      <p:sp>
        <p:nvSpPr>
          <p:cNvPr id="30" name="Google Shape;30;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414131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77"/>
        <p:cNvGrpSpPr/>
        <p:nvPr/>
      </p:nvGrpSpPr>
      <p:grpSpPr>
        <a:xfrm>
          <a:off x="0" y="0"/>
          <a:ext cx="0" cy="0"/>
          <a:chOff x="0" y="0"/>
          <a:chExt cx="0" cy="0"/>
        </a:xfrm>
      </p:grpSpPr>
      <p:sp>
        <p:nvSpPr>
          <p:cNvPr id="78" name="Google Shape;78;g7372b59db7_0_39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9" name="Google Shape;79;g7372b59db7_0_39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80" name="Google Shape;80;g7372b59db7_0_39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982658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28723051"/>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35177461"/>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523503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13017991"/>
      </p:ext>
    </p:extLst>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50153393"/>
      </p:ext>
    </p:extLst>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97929506"/>
      </p:ext>
    </p:extLst>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097514171"/>
      </p:ext>
    </p:extLst>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513045603"/>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36"/>
        <p:cNvGrpSpPr/>
        <p:nvPr/>
      </p:nvGrpSpPr>
      <p:grpSpPr>
        <a:xfrm>
          <a:off x="0" y="0"/>
          <a:ext cx="0" cy="0"/>
          <a:chOff x="0" y="0"/>
          <a:chExt cx="0" cy="0"/>
        </a:xfrm>
      </p:grpSpPr>
      <p:sp>
        <p:nvSpPr>
          <p:cNvPr id="37" name="Google Shape;37;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89752922"/>
      </p:ext>
    </p:extLst>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96090246"/>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695438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4823957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0"/>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 name="Google Shape;16;p30"/>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29411809"/>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7"/>
        <p:cNvGrpSpPr/>
        <p:nvPr/>
      </p:nvGrpSpPr>
      <p:grpSpPr>
        <a:xfrm>
          <a:off x="0" y="0"/>
          <a:ext cx="0" cy="0"/>
          <a:chOff x="0" y="0"/>
          <a:chExt cx="0" cy="0"/>
        </a:xfrm>
      </p:grpSpPr>
      <p:sp>
        <p:nvSpPr>
          <p:cNvPr id="18" name="Google Shape;18;p32"/>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2"/>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32"/>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659852053"/>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Blank reverse">
  <p:cSld name="Blank reverse">
    <p:bg>
      <p:bgPr>
        <a:solidFill>
          <a:srgbClr val="0B4860"/>
        </a:solidFill>
        <a:effectLst/>
      </p:bgPr>
    </p:bg>
    <p:spTree>
      <p:nvGrpSpPr>
        <p:cNvPr id="1" name="Shape 22"/>
        <p:cNvGrpSpPr/>
        <p:nvPr/>
      </p:nvGrpSpPr>
      <p:grpSpPr>
        <a:xfrm>
          <a:off x="0" y="0"/>
          <a:ext cx="0" cy="0"/>
          <a:chOff x="0" y="0"/>
          <a:chExt cx="0" cy="0"/>
        </a:xfrm>
      </p:grpSpPr>
      <p:sp>
        <p:nvSpPr>
          <p:cNvPr id="23" name="Google Shape;23;p35"/>
          <p:cNvSpPr/>
          <p:nvPr/>
        </p:nvSpPr>
        <p:spPr>
          <a:xfrm>
            <a:off x="91440" y="57150"/>
            <a:ext cx="8961120" cy="5029200"/>
          </a:xfrm>
          <a:prstGeom prst="frame">
            <a:avLst>
              <a:gd name="adj1" fmla="val 1839"/>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029057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4"/>
        <p:cNvGrpSpPr/>
        <p:nvPr/>
      </p:nvGrpSpPr>
      <p:grpSpPr>
        <a:xfrm>
          <a:off x="0" y="0"/>
          <a:ext cx="0" cy="0"/>
          <a:chOff x="0" y="0"/>
          <a:chExt cx="0" cy="0"/>
        </a:xfrm>
      </p:grpSpPr>
      <p:sp>
        <p:nvSpPr>
          <p:cNvPr id="25" name="Google Shape;25;p3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7" name="Google Shape;27;p3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3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79550633"/>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33"/>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3" name="Google Shape;33;p33"/>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80399302"/>
      </p:ext>
    </p:extLst>
  </p:cSld>
  <p:clrMapOvr>
    <a:masterClrMapping/>
  </p:clrMapOvr>
  <p:transition>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35"/>
        <p:cNvGrpSpPr/>
        <p:nvPr/>
      </p:nvGrpSpPr>
      <p:grpSpPr>
        <a:xfrm>
          <a:off x="0" y="0"/>
          <a:ext cx="0" cy="0"/>
          <a:chOff x="0" y="0"/>
          <a:chExt cx="0" cy="0"/>
        </a:xfrm>
      </p:grpSpPr>
      <p:sp>
        <p:nvSpPr>
          <p:cNvPr id="36" name="Google Shape;36;p3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3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3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3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51676540"/>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42"/>
        <p:cNvGrpSpPr/>
        <p:nvPr/>
      </p:nvGrpSpPr>
      <p:grpSpPr>
        <a:xfrm>
          <a:off x="0" y="0"/>
          <a:ext cx="0" cy="0"/>
          <a:chOff x="0" y="0"/>
          <a:chExt cx="0" cy="0"/>
        </a:xfrm>
      </p:grpSpPr>
      <p:sp>
        <p:nvSpPr>
          <p:cNvPr id="43" name="Google Shape;43;p39"/>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9"/>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39"/>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11157858"/>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36708520"/>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05593909"/>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84012563"/>
      </p:ext>
    </p:extLst>
  </p:cSld>
  <p:clrMapOvr>
    <a:masterClrMapping/>
  </p:clrMapOvr>
  <p:transition>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08518936"/>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pPr marL="0" marR="0" lvl="0" indent="0" algn="ctr" defTabSz="914400" rtl="0" eaLnBrk="1" fontAlgn="auto" latinLnBrk="0" hangingPunct="1">
              <a:lnSpc>
                <a:spcPct val="100000"/>
              </a:lnSpc>
              <a:spcBef>
                <a:spcPts val="0"/>
              </a:spcBef>
              <a:spcAft>
                <a:spcPts val="0"/>
              </a:spcAft>
              <a:buClr>
                <a:srgbClr val="000000"/>
              </a:buClr>
              <a:buSzPts val="700"/>
              <a:buFont typeface="Arial"/>
              <a:buNone/>
              <a:tabLst/>
              <a:defRPr/>
            </a:pPr>
            <a:endParaRPr kumimoji="0" sz="7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US" sz="1300" b="1" i="0" u="none" strike="noStrike" kern="0" cap="none" spc="0" normalizeH="0" baseline="0" noProof="0">
                <a:ln>
                  <a:noFill/>
                </a:ln>
                <a:solidFill>
                  <a:srgbClr val="0B4860"/>
                </a:solidFill>
                <a:effectLst/>
                <a:uLnTx/>
                <a:uFillTx/>
                <a:latin typeface="Work Sans"/>
                <a:sym typeface="Work Sans"/>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a:t>
            </a:fld>
            <a:endParaRPr kumimoji="0" sz="1300" b="1" i="0" u="none" strike="noStrike" kern="0" cap="none" spc="0" normalizeH="0" baseline="0" noProof="0">
              <a:ln>
                <a:noFill/>
              </a:ln>
              <a:solidFill>
                <a:srgbClr val="0B4860"/>
              </a:solidFill>
              <a:effectLst/>
              <a:uLnTx/>
              <a:uFillTx/>
              <a:latin typeface="Work Sans"/>
              <a:sym typeface="Work Sans"/>
            </a:endParaRPr>
          </a:p>
        </p:txBody>
      </p:sp>
    </p:spTree>
    <p:extLst>
      <p:ext uri="{BB962C8B-B14F-4D97-AF65-F5344CB8AC3E}">
        <p14:creationId xmlns:p14="http://schemas.microsoft.com/office/powerpoint/2010/main" val="3299525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7"/>
        <p:cNvGrpSpPr/>
        <p:nvPr/>
      </p:nvGrpSpPr>
      <p:grpSpPr>
        <a:xfrm>
          <a:off x="0" y="0"/>
          <a:ext cx="0" cy="0"/>
          <a:chOff x="0" y="0"/>
          <a:chExt cx="0" cy="0"/>
        </a:xfrm>
      </p:grpSpPr>
      <p:sp>
        <p:nvSpPr>
          <p:cNvPr id="48" name="Google Shape;48;p40"/>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0"/>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0"/>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0"/>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53"/>
        <p:cNvGrpSpPr/>
        <p:nvPr/>
      </p:nvGrpSpPr>
      <p:grpSpPr>
        <a:xfrm>
          <a:off x="0" y="0"/>
          <a:ext cx="0" cy="0"/>
          <a:chOff x="0" y="0"/>
          <a:chExt cx="0" cy="0"/>
        </a:xfrm>
      </p:grpSpPr>
      <p:sp>
        <p:nvSpPr>
          <p:cNvPr id="54" name="Google Shape;54;p41"/>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1"/>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41"/>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4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8" name="Google Shape;58;p41"/>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59"/>
        <p:cNvGrpSpPr/>
        <p:nvPr/>
      </p:nvGrpSpPr>
      <p:grpSpPr>
        <a:xfrm>
          <a:off x="0" y="0"/>
          <a:ext cx="0" cy="0"/>
          <a:chOff x="0" y="0"/>
          <a:chExt cx="0" cy="0"/>
        </a:xfrm>
      </p:grpSpPr>
      <p:sp>
        <p:nvSpPr>
          <p:cNvPr id="60" name="Google Shape;60;p4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2" name="Google Shape;62;p4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3" name="Google Shape;63;p4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4" name="Google Shape;64;p4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4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6"/>
        <p:cNvGrpSpPr/>
        <p:nvPr/>
      </p:nvGrpSpPr>
      <p:grpSpPr>
        <a:xfrm>
          <a:off x="0" y="0"/>
          <a:ext cx="0" cy="0"/>
          <a:chOff x="0" y="0"/>
          <a:chExt cx="0" cy="0"/>
        </a:xfrm>
      </p:grpSpPr>
      <p:sp>
        <p:nvSpPr>
          <p:cNvPr id="67" name="Google Shape;67;p4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4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9" name="Google Shape;69;p4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4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71" name="Google Shape;71;p4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2" name="Google Shape;72;p4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1"/>
        <p:cNvGrpSpPr/>
        <p:nvPr/>
      </p:nvGrpSpPr>
      <p:grpSpPr>
        <a:xfrm>
          <a:off x="0" y="0"/>
          <a:ext cx="0" cy="0"/>
          <a:chOff x="0" y="0"/>
          <a:chExt cx="0" cy="0"/>
        </a:xfrm>
      </p:grpSpPr>
      <p:sp>
        <p:nvSpPr>
          <p:cNvPr id="12" name="Google Shape;12;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143785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image" Target="../media/image1.png"/><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0">
            <a:alphaModFix/>
          </a:blip>
          <a:srcRect/>
          <a:stretch/>
        </p:blipFill>
        <p:spPr>
          <a:xfrm>
            <a:off x="8645884" y="4666845"/>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3" r:id="rId2"/>
    <p:sldLayoutId id="2147483655" r:id="rId3"/>
    <p:sldLayoutId id="2147483656" r:id="rId4"/>
    <p:sldLayoutId id="2147483657" r:id="rId5"/>
    <p:sldLayoutId id="2147483658" r:id="rId6"/>
    <p:sldLayoutId id="2147483659" r:id="rId7"/>
    <p:sldLayoutId id="2147483660"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Arial" panose="020B0604020202020204" pitchFamily="34" charset="0"/>
                <a:ea typeface="Arial" panose="020B0604020202020204" pitchFamily="34" charset="0"/>
                <a:cs typeface="Arial" panose="020B0604020202020204" pitchFamily="34" charset="0"/>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fld id="{00000000-1234-1234-1234-123412341234}" type="slidenum">
              <a:rPr lang="en-US" smtClean="0"/>
              <a:pPr/>
              <a:t>‹#›</a:t>
            </a:fld>
            <a:endParaRPr lang="en-US" dirty="0"/>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5">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4234822368"/>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rotWithShape="1">
          <a:blip r:embed="rId13">
            <a:alphaModFix/>
          </a:blip>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2646568632"/>
      </p:ext>
    </p:extLst>
  </p:cSld>
  <p:clrMap bg1="lt1" tx1="dk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B4860"/>
              </a:buClr>
              <a:buSzPts val="2400"/>
              <a:buFont typeface="Noto Sans Symbols"/>
              <a:buChar char="▪"/>
              <a:defRPr sz="2400" b="1" i="0" u="none" strike="noStrike" cap="none">
                <a:solidFill>
                  <a:srgbClr val="0B4860"/>
                </a:solidFill>
                <a:latin typeface="Arial"/>
                <a:ea typeface="Arial"/>
                <a:cs typeface="Arial"/>
                <a:sym typeface="Arial"/>
              </a:defRPr>
            </a:lvl1pPr>
            <a:lvl2pPr marL="914400" marR="0" lvl="1" indent="-355600" algn="l" rtl="0">
              <a:lnSpc>
                <a:spcPct val="100000"/>
              </a:lnSpc>
              <a:spcBef>
                <a:spcPts val="0"/>
              </a:spcBef>
              <a:spcAft>
                <a:spcPts val="0"/>
              </a:spcAft>
              <a:buClr>
                <a:srgbClr val="0B4860"/>
              </a:buClr>
              <a:buSzPts val="2000"/>
              <a:buFont typeface="Arial"/>
              <a:buChar char="•"/>
              <a:defRPr sz="2000" b="1" i="0" u="none" strike="noStrike" cap="none">
                <a:solidFill>
                  <a:srgbClr val="0B4860"/>
                </a:solidFill>
                <a:latin typeface="Arial"/>
                <a:ea typeface="Arial"/>
                <a:cs typeface="Arial"/>
                <a:sym typeface="Arial"/>
              </a:defRPr>
            </a:lvl2pPr>
            <a:lvl3pPr marL="1371600" marR="0" lvl="2"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3pPr>
            <a:lvl4pPr marL="1828800" marR="0" lvl="3"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4pPr>
            <a:lvl5pPr marL="2286000" marR="0" lvl="4" indent="-330200" algn="l" rtl="0">
              <a:lnSpc>
                <a:spcPct val="100000"/>
              </a:lnSpc>
              <a:spcBef>
                <a:spcPts val="0"/>
              </a:spcBef>
              <a:spcAft>
                <a:spcPts val="0"/>
              </a:spcAft>
              <a:buClr>
                <a:srgbClr val="0B4860"/>
              </a:buClr>
              <a:buSzPts val="1600"/>
              <a:buFont typeface="Work Sans"/>
              <a:buChar char="‒"/>
              <a:defRPr sz="1600" b="0" i="0" u="none" strike="noStrike" cap="none">
                <a:solidFill>
                  <a:srgbClr val="0B486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B486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p:cNvPicPr preferRelativeResize="0"/>
          <p:nvPr/>
        </p:nvPicPr>
        <p:blipFill>
          <a:blip r:embed="rId15"/>
          <a:srcRect/>
          <a:stretch/>
        </p:blipFill>
        <p:spPr>
          <a:xfrm>
            <a:off x="8653018" y="4666845"/>
            <a:ext cx="457200" cy="457200"/>
          </a:xfrm>
          <a:prstGeom prst="rect">
            <a:avLst/>
          </a:prstGeom>
          <a:noFill/>
          <a:ln>
            <a:noFill/>
          </a:ln>
        </p:spPr>
      </p:pic>
    </p:spTree>
    <p:extLst>
      <p:ext uri="{BB962C8B-B14F-4D97-AF65-F5344CB8AC3E}">
        <p14:creationId xmlns:p14="http://schemas.microsoft.com/office/powerpoint/2010/main" val="2593602297"/>
      </p:ext>
    </p:extLst>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2.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4.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34.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34.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www.youtube.com/watch?v=XR9d7TsgQN8&amp;list=PL1p11lCKMm7vUpyDMd39yUSVUUwUJ-Wa5&amp;index=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lega Manual Cover for the GOHRE manual for teaching the rights of children.">
            <a:extLst>
              <a:ext uri="{FF2B5EF4-FFF2-40B4-BE49-F238E27FC236}">
                <a16:creationId xmlns:a16="http://schemas.microsoft.com/office/drawing/2014/main" id="{0BE33350-1D05-430E-BB96-776F5AEBE922}"/>
              </a:ext>
            </a:extLst>
          </p:cNvPr>
          <p:cNvPicPr>
            <a:picLocks noChangeAspect="1"/>
          </p:cNvPicPr>
          <p:nvPr/>
        </p:nvPicPr>
        <p:blipFill>
          <a:blip r:embed="rId2"/>
          <a:stretch>
            <a:fillRect/>
          </a:stretch>
        </p:blipFill>
        <p:spPr>
          <a:xfrm>
            <a:off x="1342671" y="285750"/>
            <a:ext cx="6458659" cy="4572000"/>
          </a:xfrm>
          <a:prstGeom prst="rect">
            <a:avLst/>
          </a:prstGeom>
        </p:spPr>
      </p:pic>
    </p:spTree>
    <p:extLst>
      <p:ext uri="{BB962C8B-B14F-4D97-AF65-F5344CB8AC3E}">
        <p14:creationId xmlns:p14="http://schemas.microsoft.com/office/powerpoint/2010/main" val="4288875943"/>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7"/>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Introduction</a:t>
            </a:r>
            <a:endParaRPr dirty="0"/>
          </a:p>
        </p:txBody>
      </p:sp>
      <p:sp>
        <p:nvSpPr>
          <p:cNvPr id="202" name="Google Shape;202;p7"/>
          <p:cNvSpPr txBox="1">
            <a:spLocks noGrp="1"/>
          </p:cNvSpPr>
          <p:nvPr>
            <p:ph type="body" idx="1"/>
          </p:nvPr>
        </p:nvSpPr>
        <p:spPr>
          <a:xfrm>
            <a:off x="877463" y="1524000"/>
            <a:ext cx="4551272" cy="3108722"/>
          </a:xfrm>
          <a:prstGeom prst="rect">
            <a:avLst/>
          </a:prstGeom>
          <a:noFill/>
          <a:ln>
            <a:noFill/>
          </a:ln>
        </p:spPr>
        <p:txBody>
          <a:bodyPr spcFirstLastPara="1" wrap="square" lIns="91425" tIns="91425" rIns="91425" bIns="91425" anchor="ctr" anchorCtr="0">
            <a:normAutofit/>
          </a:bodyPr>
          <a:lstStyle/>
          <a:p>
            <a:pPr marL="457200" lvl="0" indent="-342900" algn="l" rtl="0">
              <a:lnSpc>
                <a:spcPct val="150000"/>
              </a:lnSpc>
              <a:spcBef>
                <a:spcPts val="600"/>
              </a:spcBef>
              <a:spcAft>
                <a:spcPts val="0"/>
              </a:spcAft>
              <a:buSzPts val="1800"/>
              <a:buChar char="▪"/>
            </a:pPr>
            <a:r>
              <a:rPr lang="en-US" dirty="0"/>
              <a:t>What are Rights?</a:t>
            </a:r>
            <a:endParaRPr dirty="0"/>
          </a:p>
          <a:p>
            <a:pPr marL="457200" lvl="0" indent="-342900" algn="l" rtl="0">
              <a:lnSpc>
                <a:spcPct val="150000"/>
              </a:lnSpc>
              <a:spcBef>
                <a:spcPts val="0"/>
              </a:spcBef>
              <a:spcAft>
                <a:spcPts val="0"/>
              </a:spcAft>
              <a:buSzPts val="1800"/>
              <a:buChar char="▪"/>
            </a:pPr>
            <a:r>
              <a:rPr lang="en-US" dirty="0"/>
              <a:t>What are Human Rights?</a:t>
            </a:r>
            <a:endParaRPr dirty="0"/>
          </a:p>
          <a:p>
            <a:pPr marL="457200" lvl="0" indent="-342900" algn="l" rtl="0">
              <a:lnSpc>
                <a:spcPct val="150000"/>
              </a:lnSpc>
              <a:spcBef>
                <a:spcPts val="0"/>
              </a:spcBef>
              <a:spcAft>
                <a:spcPts val="0"/>
              </a:spcAft>
              <a:buSzPts val="1800"/>
              <a:buChar char="▪"/>
            </a:pPr>
            <a:r>
              <a:rPr lang="en-US" dirty="0"/>
              <a:t>What is Dignity?</a:t>
            </a:r>
            <a:br>
              <a:rPr lang="en-US" b="0" dirty="0"/>
            </a:br>
            <a:endParaRPr b="0" dirty="0"/>
          </a:p>
        </p:txBody>
      </p:sp>
      <p:pic>
        <p:nvPicPr>
          <p:cNvPr id="203" name="Google Shape;203;p7" descr="Stick figure child standing with hands on hips&#10;"/>
          <p:cNvPicPr preferRelativeResize="0"/>
          <p:nvPr/>
        </p:nvPicPr>
        <p:blipFill rotWithShape="1">
          <a:blip r:embed="rId3">
            <a:alphaModFix/>
          </a:blip>
          <a:srcRect/>
          <a:stretch/>
        </p:blipFill>
        <p:spPr>
          <a:xfrm>
            <a:off x="5995297" y="1569601"/>
            <a:ext cx="1422932" cy="3017520"/>
          </a:xfrm>
          <a:prstGeom prst="rect">
            <a:avLst/>
          </a:prstGeom>
          <a:noFill/>
          <a:ln>
            <a:noFill/>
          </a:ln>
        </p:spPr>
      </p:pic>
      <p:sp>
        <p:nvSpPr>
          <p:cNvPr id="204" name="Google Shape;204;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8"/>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800" dirty="0"/>
              <a:t>Universal Declaration of Human Rights</a:t>
            </a:r>
            <a:endParaRPr sz="2800" dirty="0"/>
          </a:p>
        </p:txBody>
      </p:sp>
      <p:sp>
        <p:nvSpPr>
          <p:cNvPr id="210" name="Google Shape;210;p8"/>
          <p:cNvSpPr txBox="1">
            <a:spLocks noGrp="1"/>
          </p:cNvSpPr>
          <p:nvPr>
            <p:ph type="body" idx="1"/>
          </p:nvPr>
        </p:nvSpPr>
        <p:spPr>
          <a:xfrm>
            <a:off x="877462" y="1524000"/>
            <a:ext cx="4634575" cy="3108722"/>
          </a:xfrm>
          <a:prstGeom prst="rect">
            <a:avLst/>
          </a:prstGeom>
          <a:noFill/>
          <a:ln>
            <a:noFill/>
          </a:ln>
        </p:spPr>
        <p:txBody>
          <a:bodyPr spcFirstLastPara="1" wrap="square" lIns="91425" tIns="91425" rIns="91425" bIns="91425" anchor="ctr" anchorCtr="0">
            <a:normAutofit/>
          </a:bodyPr>
          <a:lstStyle/>
          <a:p>
            <a:pPr marL="0" lvl="0" indent="0" algn="l" rtl="0">
              <a:lnSpc>
                <a:spcPct val="80000"/>
              </a:lnSpc>
              <a:spcBef>
                <a:spcPts val="600"/>
              </a:spcBef>
              <a:spcAft>
                <a:spcPts val="0"/>
              </a:spcAft>
              <a:buSzPts val="2220"/>
              <a:buNone/>
            </a:pPr>
            <a:r>
              <a:rPr lang="en-US" sz="2800" dirty="0"/>
              <a:t>United Nations</a:t>
            </a:r>
          </a:p>
          <a:p>
            <a:pPr marL="0" lvl="0" indent="0" algn="l" rtl="0">
              <a:lnSpc>
                <a:spcPct val="80000"/>
              </a:lnSpc>
              <a:spcBef>
                <a:spcPts val="600"/>
              </a:spcBef>
              <a:spcAft>
                <a:spcPts val="0"/>
              </a:spcAft>
              <a:buSzPts val="2220"/>
              <a:buNone/>
            </a:pPr>
            <a:endParaRPr lang="en-US" sz="2800" dirty="0"/>
          </a:p>
          <a:p>
            <a:pPr marL="0" lvl="0" indent="0" algn="l" rtl="0">
              <a:lnSpc>
                <a:spcPct val="80000"/>
              </a:lnSpc>
              <a:spcBef>
                <a:spcPts val="600"/>
              </a:spcBef>
              <a:spcAft>
                <a:spcPts val="0"/>
              </a:spcAft>
              <a:buSzPts val="2220"/>
              <a:buNone/>
            </a:pPr>
            <a:r>
              <a:rPr lang="en-US" sz="2800" dirty="0"/>
              <a:t>Universal Declaration of Human Rights (UDHR)</a:t>
            </a:r>
          </a:p>
        </p:txBody>
      </p:sp>
      <p:sp>
        <p:nvSpPr>
          <p:cNvPr id="211" name="Google Shape;211;p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pic>
        <p:nvPicPr>
          <p:cNvPr id="213" name="Google Shape;213;p8"/>
          <p:cNvPicPr preferRelativeResize="0">
            <a:picLocks noGrp="1"/>
          </p:cNvPicPr>
          <p:nvPr>
            <p:ph type="body" idx="2"/>
          </p:nvPr>
        </p:nvPicPr>
        <p:blipFill>
          <a:blip r:embed="rId3"/>
          <a:srcRect/>
          <a:stretch/>
        </p:blipFill>
        <p:spPr>
          <a:xfrm>
            <a:off x="5864183" y="3315319"/>
            <a:ext cx="1560014" cy="1392346"/>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pic>
        <p:nvPicPr>
          <p:cNvPr id="7" name="Google Shape;203;p7" descr="Stick figure child standing with hands on hips&#10;">
            <a:extLst>
              <a:ext uri="{FF2B5EF4-FFF2-40B4-BE49-F238E27FC236}">
                <a16:creationId xmlns:a16="http://schemas.microsoft.com/office/drawing/2014/main" id="{02B872ED-F65B-48FD-BC09-B10FBA5794BB}"/>
              </a:ext>
            </a:extLst>
          </p:cNvPr>
          <p:cNvPicPr preferRelativeResize="0">
            <a:picLocks noChangeAspect="1"/>
          </p:cNvPicPr>
          <p:nvPr/>
        </p:nvPicPr>
        <p:blipFill rotWithShape="1">
          <a:blip r:embed="rId4">
            <a:alphaModFix/>
          </a:blip>
          <a:srcRect/>
          <a:stretch/>
        </p:blipFill>
        <p:spPr>
          <a:xfrm>
            <a:off x="8341548" y="265341"/>
            <a:ext cx="517430" cy="1097280"/>
          </a:xfrm>
          <a:prstGeom prst="rect">
            <a:avLst/>
          </a:prstGeom>
          <a:noFill/>
          <a:ln>
            <a:noFill/>
          </a:ln>
        </p:spPr>
      </p:pic>
      <p:pic>
        <p:nvPicPr>
          <p:cNvPr id="8" name="Google Shape;220;p15">
            <a:extLst>
              <a:ext uri="{FF2B5EF4-FFF2-40B4-BE49-F238E27FC236}">
                <a16:creationId xmlns:a16="http://schemas.microsoft.com/office/drawing/2014/main" id="{4B660E1A-D77A-4D61-91C8-FC4017A44937}"/>
              </a:ext>
            </a:extLst>
          </p:cNvPr>
          <p:cNvPicPr preferRelativeResize="0"/>
          <p:nvPr/>
        </p:nvPicPr>
        <p:blipFill>
          <a:blip r:embed="rId5"/>
          <a:srcRect/>
          <a:stretch/>
        </p:blipFill>
        <p:spPr>
          <a:xfrm>
            <a:off x="5794049" y="1444759"/>
            <a:ext cx="1700282" cy="1445239"/>
          </a:xfrm>
          <a:prstGeom prst="rect">
            <a:avLst/>
          </a:prstGeom>
          <a:noFill/>
          <a:ln>
            <a:noFill/>
          </a:ln>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13C8AA1D-7FDC-4E8D-A492-58CD82F5B58C}"/>
              </a:ext>
            </a:extLst>
          </p:cNvPr>
          <p:cNvSpPr txBox="1"/>
          <p:nvPr/>
        </p:nvSpPr>
        <p:spPr>
          <a:xfrm>
            <a:off x="5298393" y="2889998"/>
            <a:ext cx="2785928" cy="307777"/>
          </a:xfrm>
          <a:prstGeom prst="rect">
            <a:avLst/>
          </a:prstGeom>
          <a:noFill/>
        </p:spPr>
        <p:txBody>
          <a:bodyPr wrap="square" rtlCol="0" anchor="ctr">
            <a:spAutoFit/>
          </a:bodyPr>
          <a:lstStyle/>
          <a:p>
            <a:pPr algn="ctr"/>
            <a:r>
              <a:rPr lang="en-US" dirty="0">
                <a:solidFill>
                  <a:srgbClr val="418FDE"/>
                </a:solidFill>
                <a:effectLst>
                  <a:outerShdw blurRad="38100" dist="38100" dir="2700000" algn="tl">
                    <a:srgbClr val="000000">
                      <a:alpha val="43137"/>
                    </a:srgbClr>
                  </a:outerShdw>
                </a:effectLst>
              </a:rPr>
              <a:t>UNITED NATIONS</a:t>
            </a: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5"/>
          <p:cNvSpPr txBox="1">
            <a:spLocks noGrp="1"/>
          </p:cNvSpPr>
          <p:nvPr>
            <p:ph type="title"/>
          </p:nvPr>
        </p:nvSpPr>
        <p:spPr/>
        <p:txBody>
          <a:bodyPr/>
          <a:lstStyle/>
          <a:p>
            <a:pPr lvl="0"/>
            <a:r>
              <a:rPr lang="en-US"/>
              <a:t>A Short History of the UDHR</a:t>
            </a:r>
          </a:p>
        </p:txBody>
      </p:sp>
      <p:sp>
        <p:nvSpPr>
          <p:cNvPr id="9" name="Text Placeholder 8">
            <a:extLst>
              <a:ext uri="{FF2B5EF4-FFF2-40B4-BE49-F238E27FC236}">
                <a16:creationId xmlns:a16="http://schemas.microsoft.com/office/drawing/2014/main" id="{0A2E8460-3D43-4C3C-B030-917D0A04D55B}"/>
              </a:ext>
            </a:extLst>
          </p:cNvPr>
          <p:cNvSpPr>
            <a:spLocks noGrp="1"/>
          </p:cNvSpPr>
          <p:nvPr>
            <p:ph type="body" idx="1"/>
          </p:nvPr>
        </p:nvSpPr>
        <p:spPr/>
        <p:txBody>
          <a:bodyPr anchor="ctr"/>
          <a:lstStyle/>
          <a:p>
            <a:pPr>
              <a:lnSpc>
                <a:spcPct val="150000"/>
              </a:lnSpc>
            </a:pPr>
            <a:r>
              <a:rPr lang="en-US" dirty="0"/>
              <a:t>Created in 1948 by the United Nations</a:t>
            </a:r>
          </a:p>
          <a:p>
            <a:pPr>
              <a:lnSpc>
                <a:spcPct val="150000"/>
              </a:lnSpc>
            </a:pPr>
            <a:r>
              <a:rPr lang="en-US" dirty="0"/>
              <a:t>Eleanor Roosevelt</a:t>
            </a:r>
          </a:p>
          <a:p>
            <a:pPr>
              <a:lnSpc>
                <a:spcPct val="150000"/>
              </a:lnSpc>
            </a:pPr>
            <a:r>
              <a:rPr lang="en-US" dirty="0"/>
              <a:t>All human beings have rights</a:t>
            </a:r>
          </a:p>
        </p:txBody>
      </p:sp>
      <p:sp>
        <p:nvSpPr>
          <p:cNvPr id="219" name="Google Shape;219;p15"/>
          <p:cNvSpPr txBox="1">
            <a:spLocks noGrp="1"/>
          </p:cNvSpPr>
          <p:nvPr>
            <p:ph type="sldNum" idx="12"/>
          </p:nvPr>
        </p:nvSpPr>
        <p:spPr/>
        <p:txBody>
          <a:bodyPr/>
          <a:lstStyle/>
          <a:p>
            <a:pPr lvl="0"/>
            <a:fld id="{00000000-1234-1234-1234-123412341234}" type="slidenum">
              <a:rPr lang="en-US"/>
              <a:pPr lvl="0"/>
              <a:t>12</a:t>
            </a:fld>
            <a:endParaRPr lang="en-US"/>
          </a:p>
        </p:txBody>
      </p:sp>
      <p:pic>
        <p:nvPicPr>
          <p:cNvPr id="15" name="Google Shape;221;p15">
            <a:extLst>
              <a:ext uri="{FF2B5EF4-FFF2-40B4-BE49-F238E27FC236}">
                <a16:creationId xmlns:a16="http://schemas.microsoft.com/office/drawing/2014/main" id="{668D2F66-1AFD-4A53-9D55-6B8E3E5A59A8}"/>
              </a:ext>
            </a:extLst>
          </p:cNvPr>
          <p:cNvPicPr preferRelativeResize="0">
            <a:picLocks noChangeAspect="1"/>
          </p:cNvPicPr>
          <p:nvPr/>
        </p:nvPicPr>
        <p:blipFill rotWithShape="1">
          <a:blip r:embed="rId3">
            <a:alphaModFix/>
          </a:blip>
          <a:srcRect/>
          <a:stretch/>
        </p:blipFill>
        <p:spPr>
          <a:xfrm>
            <a:off x="4702355" y="1843921"/>
            <a:ext cx="4026798" cy="2468880"/>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530353" y="-170021"/>
            <a:ext cx="7927485" cy="2081948"/>
          </a:xfrm>
          <a:prstGeom prst="rect">
            <a:avLst/>
          </a:prstGeom>
          <a:noFill/>
          <a:ln>
            <a:noFill/>
          </a:ln>
        </p:spPr>
        <p:txBody>
          <a:bodyPr spcFirstLastPara="1" wrap="square" lIns="91425" tIns="45700" rIns="91425" bIns="45700" anchor="ctr" anchorCtr="0">
            <a:normAutofit/>
          </a:bodyPr>
          <a:lstStyle/>
          <a:p>
            <a:pPr lvl="0"/>
            <a:r>
              <a:rPr lang="en-US" sz="3200" dirty="0"/>
              <a:t>Human Rights Illustrations</a:t>
            </a:r>
            <a:br>
              <a:rPr lang="en-US" sz="3200" dirty="0"/>
            </a:br>
            <a:r>
              <a:rPr lang="en-US" sz="3200" dirty="0"/>
              <a:t>UDHR Articles 1 and 2</a:t>
            </a:r>
            <a:br>
              <a:rPr lang="en-US" sz="1400" dirty="0"/>
            </a:b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84298" y="1408218"/>
            <a:ext cx="7273580" cy="2546265"/>
          </a:xfrm>
        </p:spPr>
        <p:txBody>
          <a:bodyPr anchor="ctr">
            <a:noAutofit/>
          </a:bodyPr>
          <a:lstStyle/>
          <a:p>
            <a:r>
              <a:rPr lang="en-US" sz="2800" dirty="0"/>
              <a:t>We are all born free with dignity and human rights.</a:t>
            </a:r>
          </a:p>
          <a:p>
            <a:r>
              <a:rPr lang="en-US" sz="2800" dirty="0"/>
              <a:t>We have our own thoughts and ideas.</a:t>
            </a:r>
          </a:p>
          <a:p>
            <a:r>
              <a:rPr lang="en-US" sz="2800" dirty="0"/>
              <a:t>We should all be treated the same way.</a:t>
            </a:r>
          </a:p>
          <a:p>
            <a:r>
              <a:rPr lang="en-US" sz="2800" dirty="0"/>
              <a:t>These rights belong to everybody, whatever our differences.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a:p>
        </p:txBody>
      </p:sp>
      <p:pic>
        <p:nvPicPr>
          <p:cNvPr id="233" name="Google Shape;233;p17"/>
          <p:cNvPicPr preferRelativeResize="0"/>
          <p:nvPr/>
        </p:nvPicPr>
        <p:blipFill rotWithShape="1">
          <a:blip r:embed="rId3">
            <a:clrChange>
              <a:clrFrom>
                <a:srgbClr val="FFFFFF"/>
              </a:clrFrom>
              <a:clrTo>
                <a:srgbClr val="FFFFFF">
                  <a:alpha val="0"/>
                </a:srgbClr>
              </a:clrTo>
            </a:clrChange>
            <a:alphaModFix/>
          </a:blip>
          <a:srcRect l="59698" t="3331" r="5773" b="76327"/>
          <a:stretch/>
        </p:blipFill>
        <p:spPr>
          <a:xfrm>
            <a:off x="7761370" y="2392886"/>
            <a:ext cx="982766" cy="785741"/>
          </a:xfrm>
          <a:prstGeom prst="rect">
            <a:avLst/>
          </a:prstGeom>
          <a:noFill/>
          <a:ln>
            <a:noFill/>
          </a:ln>
          <a:effectLst>
            <a:outerShdw blurRad="50800" dist="38100" dir="2700000" algn="tl" rotWithShape="0">
              <a:prstClr val="black">
                <a:alpha val="40000"/>
              </a:prstClr>
            </a:outerShdw>
          </a:effectLst>
        </p:spPr>
      </p:pic>
      <p:pic>
        <p:nvPicPr>
          <p:cNvPr id="3" name="Picture 2" descr="A picture containing drawing, plate&#10;&#10;Description automatically generated">
            <a:extLst>
              <a:ext uri="{FF2B5EF4-FFF2-40B4-BE49-F238E27FC236}">
                <a16:creationId xmlns:a16="http://schemas.microsoft.com/office/drawing/2014/main" id="{2C98397A-B9DC-44D6-A160-68E2E3A9F690}"/>
              </a:ext>
            </a:extLst>
          </p:cNvPr>
          <p:cNvPicPr>
            <a:picLocks noChangeAspect="1"/>
          </p:cNvPicPr>
          <p:nvPr/>
        </p:nvPicPr>
        <p:blipFill>
          <a:blip r:embed="rId4"/>
          <a:stretch>
            <a:fillRect/>
          </a:stretch>
        </p:blipFill>
        <p:spPr>
          <a:xfrm>
            <a:off x="7565526" y="306188"/>
            <a:ext cx="1077686" cy="1097280"/>
          </a:xfrm>
          <a:prstGeom prst="rect">
            <a:avLst/>
          </a:prstGeom>
        </p:spPr>
      </p:pic>
      <p:pic>
        <p:nvPicPr>
          <p:cNvPr id="7" name="Picture 6" descr="A close up of a logo&#10;&#10;Description automatically generated">
            <a:extLst>
              <a:ext uri="{FF2B5EF4-FFF2-40B4-BE49-F238E27FC236}">
                <a16:creationId xmlns:a16="http://schemas.microsoft.com/office/drawing/2014/main" id="{CDA6D6E2-296C-44BF-95C5-6FFB3DA2A5A7}"/>
              </a:ext>
            </a:extLst>
          </p:cNvPr>
          <p:cNvPicPr>
            <a:picLocks noChangeAspect="1"/>
          </p:cNvPicPr>
          <p:nvPr/>
        </p:nvPicPr>
        <p:blipFill>
          <a:blip r:embed="rId5"/>
          <a:stretch>
            <a:fillRect/>
          </a:stretch>
        </p:blipFill>
        <p:spPr>
          <a:xfrm>
            <a:off x="6647093" y="3328595"/>
            <a:ext cx="1836867" cy="1467165"/>
          </a:xfrm>
          <a:prstGeom prst="rect">
            <a:avLst/>
          </a:prstGeom>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59535" y="1"/>
            <a:ext cx="3621025" cy="1024128"/>
          </a:xfrm>
          <a:prstGeom prst="rect">
            <a:avLst/>
          </a:prstGeom>
          <a:noFill/>
          <a:ln>
            <a:noFill/>
          </a:ln>
        </p:spPr>
        <p:txBody>
          <a:bodyPr spcFirstLastPara="1" wrap="square" lIns="91425" tIns="45700" rIns="91425" bIns="45700" anchor="ctr" anchorCtr="0">
            <a:normAutofit fontScale="90000"/>
          </a:bodyPr>
          <a:lstStyle/>
          <a:p>
            <a:pPr lvl="0"/>
            <a:br>
              <a:rPr lang="en-US" dirty="0"/>
            </a:br>
            <a:br>
              <a:rPr lang="en-US" sz="3100" dirty="0"/>
            </a:br>
            <a:r>
              <a:rPr lang="en-US" dirty="0"/>
              <a:t>UDHR Article 3</a:t>
            </a:r>
            <a:endParaRPr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7" y="292608"/>
            <a:ext cx="4232110" cy="3877055"/>
          </a:xfrm>
        </p:spPr>
        <p:txBody>
          <a:bodyPr anchor="ctr">
            <a:normAutofit/>
          </a:bodyPr>
          <a:lstStyle/>
          <a:p>
            <a:pPr marL="114300" indent="0">
              <a:buNone/>
            </a:pPr>
            <a:r>
              <a:rPr lang="en-US" sz="2800" dirty="0"/>
              <a:t>We all have the right to life and to live in freedom and safety.</a:t>
            </a:r>
          </a:p>
        </p:txBody>
      </p:sp>
      <p:sp>
        <p:nvSpPr>
          <p:cNvPr id="5" name="Text Placeholder 4">
            <a:extLst>
              <a:ext uri="{FF2B5EF4-FFF2-40B4-BE49-F238E27FC236}">
                <a16:creationId xmlns:a16="http://schemas.microsoft.com/office/drawing/2014/main" id="{BA35379D-732C-4CE3-B13E-122AD05EE9FE}"/>
              </a:ext>
            </a:extLst>
          </p:cNvPr>
          <p:cNvSpPr>
            <a:spLocks noGrp="1"/>
          </p:cNvSpPr>
          <p:nvPr>
            <p:ph type="body" idx="2"/>
          </p:nvPr>
        </p:nvSpPr>
        <p:spPr>
          <a:xfrm>
            <a:off x="4123944" y="3538727"/>
            <a:ext cx="4498763" cy="946427"/>
          </a:xfrm>
        </p:spPr>
        <p:txBody>
          <a:bodyPr>
            <a:normAutofit/>
          </a:bodyPr>
          <a:lstStyle/>
          <a:p>
            <a:pPr marL="114300" indent="0" algn="ctr">
              <a:buNone/>
            </a:pPr>
            <a:r>
              <a:rPr lang="en-US" dirty="0"/>
              <a:t>This girl is happy to be alive. </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pic>
        <p:nvPicPr>
          <p:cNvPr id="3" name="Picture 2" descr="A picture containing drawing, plate&#10;&#10;Description automatically generated">
            <a:extLst>
              <a:ext uri="{FF2B5EF4-FFF2-40B4-BE49-F238E27FC236}">
                <a16:creationId xmlns:a16="http://schemas.microsoft.com/office/drawing/2014/main" id="{2C98397A-B9DC-44D6-A160-68E2E3A9F690}"/>
              </a:ext>
            </a:extLst>
          </p:cNvPr>
          <p:cNvPicPr>
            <a:picLocks noChangeAspect="1"/>
          </p:cNvPicPr>
          <p:nvPr/>
        </p:nvPicPr>
        <p:blipFill>
          <a:blip r:embed="rId3"/>
          <a:stretch>
            <a:fillRect/>
          </a:stretch>
        </p:blipFill>
        <p:spPr>
          <a:xfrm>
            <a:off x="7804644" y="168734"/>
            <a:ext cx="1077686" cy="1097280"/>
          </a:xfrm>
          <a:prstGeom prst="rect">
            <a:avLst/>
          </a:prstGeom>
        </p:spPr>
      </p:pic>
      <p:pic>
        <p:nvPicPr>
          <p:cNvPr id="9" name="Google Shape;234;p17">
            <a:extLst>
              <a:ext uri="{FF2B5EF4-FFF2-40B4-BE49-F238E27FC236}">
                <a16:creationId xmlns:a16="http://schemas.microsoft.com/office/drawing/2014/main" id="{D098700A-C8B0-4EB5-A39C-FEDD227FDD97}"/>
              </a:ext>
            </a:extLst>
          </p:cNvPr>
          <p:cNvPicPr preferRelativeResize="0"/>
          <p:nvPr/>
        </p:nvPicPr>
        <p:blipFill rotWithShape="1">
          <a:blip r:embed="rId4">
            <a:clrChange>
              <a:clrFrom>
                <a:srgbClr val="FFFFFF"/>
              </a:clrFrom>
              <a:clrTo>
                <a:srgbClr val="FFFFFF">
                  <a:alpha val="0"/>
                </a:srgbClr>
              </a:clrTo>
            </a:clrChange>
            <a:alphaModFix/>
          </a:blip>
          <a:srcRect l="5449" t="20690" r="5449" b="31667"/>
          <a:stretch/>
        </p:blipFill>
        <p:spPr>
          <a:xfrm>
            <a:off x="5389247" y="1580749"/>
            <a:ext cx="2597921" cy="1789262"/>
          </a:xfrm>
          <a:prstGeom prst="rect">
            <a:avLst/>
          </a:prstGeom>
          <a:noFill/>
          <a:ln>
            <a:noFill/>
          </a:ln>
          <a:effectLst>
            <a:outerShdw blurRad="50800" dist="38100" dir="2700000" algn="tl" rotWithShape="0">
              <a:prstClr val="black">
                <a:alpha val="40000"/>
              </a:prstClr>
            </a:outerShdw>
          </a:effectLst>
        </p:spPr>
      </p:pic>
      <p:pic>
        <p:nvPicPr>
          <p:cNvPr id="233" name="Google Shape;233;p17"/>
          <p:cNvPicPr preferRelativeResize="0"/>
          <p:nvPr/>
        </p:nvPicPr>
        <p:blipFill rotWithShape="1">
          <a:blip r:embed="rId5">
            <a:clrChange>
              <a:clrFrom>
                <a:srgbClr val="FFFFFF"/>
              </a:clrFrom>
              <a:clrTo>
                <a:srgbClr val="FFFFFF">
                  <a:alpha val="0"/>
                </a:srgbClr>
              </a:clrTo>
            </a:clrChange>
            <a:alphaModFix/>
          </a:blip>
          <a:srcRect l="59698" t="3331" r="5773" b="76327"/>
          <a:stretch/>
        </p:blipFill>
        <p:spPr>
          <a:xfrm>
            <a:off x="5389247" y="1150623"/>
            <a:ext cx="982766" cy="785741"/>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8415112"/>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732998" y="-1177100"/>
            <a:ext cx="7889710" cy="30059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br>
              <a:rPr lang="en-US" sz="3200" dirty="0"/>
            </a:br>
            <a:r>
              <a:rPr lang="en-US" sz="3200" dirty="0"/>
              <a:t>UDHR Article 16</a:t>
            </a: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332509" y="1638796"/>
            <a:ext cx="5166710" cy="2101932"/>
          </a:xfrm>
        </p:spPr>
        <p:txBody>
          <a:bodyPr anchor="ctr">
            <a:noAutofit/>
          </a:bodyPr>
          <a:lstStyle/>
          <a:p>
            <a:r>
              <a:rPr lang="en-US" dirty="0"/>
              <a:t>E</a:t>
            </a:r>
            <a:r>
              <a:rPr lang="en-US" sz="2800" dirty="0"/>
              <a:t>very grown up has the right to marry and have a family if they want to.</a:t>
            </a:r>
            <a:endParaRPr lang="en-US" sz="1600" dirty="0"/>
          </a:p>
          <a:p>
            <a:endParaRPr lang="en-US" sz="2800" dirty="0"/>
          </a:p>
          <a:p>
            <a:r>
              <a:rPr lang="en-US" sz="2800" dirty="0"/>
              <a:t>Men and women have the same rights when they are married and when they are separated.</a:t>
            </a:r>
          </a:p>
        </p:txBody>
      </p:sp>
      <p:sp>
        <p:nvSpPr>
          <p:cNvPr id="5" name="Text Placeholder 4">
            <a:extLst>
              <a:ext uri="{FF2B5EF4-FFF2-40B4-BE49-F238E27FC236}">
                <a16:creationId xmlns:a16="http://schemas.microsoft.com/office/drawing/2014/main" id="{BA35379D-732C-4CE3-B13E-122AD05EE9FE}"/>
              </a:ext>
            </a:extLst>
          </p:cNvPr>
          <p:cNvSpPr>
            <a:spLocks noGrp="1"/>
          </p:cNvSpPr>
          <p:nvPr>
            <p:ph type="body" idx="2"/>
          </p:nvPr>
        </p:nvSpPr>
        <p:spPr>
          <a:xfrm>
            <a:off x="5499219" y="3464678"/>
            <a:ext cx="3123488" cy="1020477"/>
          </a:xfrm>
        </p:spPr>
        <p:txBody>
          <a:bodyPr>
            <a:noAutofit/>
          </a:bodyPr>
          <a:lstStyle/>
          <a:p>
            <a:pPr marL="114300" indent="0" algn="ctr">
              <a:buNone/>
            </a:pPr>
            <a:r>
              <a:rPr lang="en-US" dirty="0"/>
              <a:t>Families …</a:t>
            </a:r>
          </a:p>
          <a:p>
            <a:pPr marL="114300" indent="0" algn="ctr">
              <a:buNone/>
            </a:pPr>
            <a:r>
              <a:rPr lang="en-US" dirty="0"/>
              <a:t>come in all shapes and sizes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a:p>
        </p:txBody>
      </p:sp>
      <p:pic>
        <p:nvPicPr>
          <p:cNvPr id="3" name="Picture 2" descr="A picture containing drawing, plate&#10;&#10;Description automatically generated">
            <a:extLst>
              <a:ext uri="{FF2B5EF4-FFF2-40B4-BE49-F238E27FC236}">
                <a16:creationId xmlns:a16="http://schemas.microsoft.com/office/drawing/2014/main" id="{2C98397A-B9DC-44D6-A160-68E2E3A9F690}"/>
              </a:ext>
            </a:extLst>
          </p:cNvPr>
          <p:cNvPicPr>
            <a:picLocks noChangeAspect="1"/>
          </p:cNvPicPr>
          <p:nvPr/>
        </p:nvPicPr>
        <p:blipFill>
          <a:blip r:embed="rId3"/>
          <a:stretch>
            <a:fillRect/>
          </a:stretch>
        </p:blipFill>
        <p:spPr>
          <a:xfrm>
            <a:off x="7804644" y="168734"/>
            <a:ext cx="1077686" cy="1097280"/>
          </a:xfrm>
          <a:prstGeom prst="rect">
            <a:avLst/>
          </a:prstGeom>
        </p:spPr>
      </p:pic>
      <p:pic>
        <p:nvPicPr>
          <p:cNvPr id="9" name="Google Shape;246;g82aa7970e3_1_4">
            <a:extLst>
              <a:ext uri="{FF2B5EF4-FFF2-40B4-BE49-F238E27FC236}">
                <a16:creationId xmlns:a16="http://schemas.microsoft.com/office/drawing/2014/main" id="{7A034D35-2647-4AE9-9B89-1BB956987B94}"/>
              </a:ext>
            </a:extLst>
          </p:cNvPr>
          <p:cNvPicPr preferRelativeResize="0"/>
          <p:nvPr/>
        </p:nvPicPr>
        <p:blipFill rotWithShape="1">
          <a:blip r:embed="rId4">
            <a:clrChange>
              <a:clrFrom>
                <a:srgbClr val="FFFFFF"/>
              </a:clrFrom>
              <a:clrTo>
                <a:srgbClr val="FFFFFF">
                  <a:alpha val="0"/>
                </a:srgbClr>
              </a:clrTo>
            </a:clrChange>
            <a:alphaModFix/>
          </a:blip>
          <a:srcRect l="4480" t="3106" r="6137" b="31590"/>
          <a:stretch/>
        </p:blipFill>
        <p:spPr>
          <a:xfrm>
            <a:off x="5499219" y="1012138"/>
            <a:ext cx="2589376" cy="245254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86787187"/>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SzPts val="1400"/>
              <a:buNone/>
            </a:pPr>
            <a:br>
              <a:rPr lang="en-US" dirty="0"/>
            </a:br>
            <a:r>
              <a:rPr lang="en-US" sz="3100" dirty="0"/>
              <a:t>UDHR Article 18</a:t>
            </a:r>
            <a:endParaRPr sz="31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84297" y="530359"/>
            <a:ext cx="4637085" cy="4366381"/>
          </a:xfrm>
        </p:spPr>
        <p:txBody>
          <a:bodyPr anchor="ctr">
            <a:normAutofit/>
          </a:bodyPr>
          <a:lstStyle/>
          <a:p>
            <a:pPr marL="114300" indent="0">
              <a:buNone/>
            </a:pPr>
            <a:r>
              <a:rPr lang="en-US" sz="2800" dirty="0"/>
              <a:t>We all have the right to believe in whatever we like, to have a religion, and change it if we wish.</a:t>
            </a:r>
          </a:p>
        </p:txBody>
      </p:sp>
      <p:sp>
        <p:nvSpPr>
          <p:cNvPr id="5" name="Text Placeholder 4">
            <a:extLst>
              <a:ext uri="{FF2B5EF4-FFF2-40B4-BE49-F238E27FC236}">
                <a16:creationId xmlns:a16="http://schemas.microsoft.com/office/drawing/2014/main" id="{BA35379D-732C-4CE3-B13E-122AD05EE9FE}"/>
              </a:ext>
            </a:extLst>
          </p:cNvPr>
          <p:cNvSpPr>
            <a:spLocks noGrp="1"/>
          </p:cNvSpPr>
          <p:nvPr>
            <p:ph type="body" idx="2"/>
          </p:nvPr>
        </p:nvSpPr>
        <p:spPr>
          <a:xfrm>
            <a:off x="4278086" y="4215384"/>
            <a:ext cx="4353167" cy="383576"/>
          </a:xfrm>
        </p:spPr>
        <p:txBody>
          <a:bodyPr>
            <a:noAutofit/>
          </a:bodyPr>
          <a:lstStyle/>
          <a:p>
            <a:pPr marL="114300" indent="0" algn="ctr">
              <a:buNone/>
            </a:pPr>
            <a:r>
              <a:rPr lang="en-US" sz="2000" dirty="0"/>
              <a:t>Can you name some of the symbols in the picture?</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a:p>
        </p:txBody>
      </p:sp>
      <p:pic>
        <p:nvPicPr>
          <p:cNvPr id="3" name="Picture 2" descr="A picture containing drawing, plate&#10;&#10;Description automatically generated">
            <a:extLst>
              <a:ext uri="{FF2B5EF4-FFF2-40B4-BE49-F238E27FC236}">
                <a16:creationId xmlns:a16="http://schemas.microsoft.com/office/drawing/2014/main" id="{2C98397A-B9DC-44D6-A160-68E2E3A9F690}"/>
              </a:ext>
            </a:extLst>
          </p:cNvPr>
          <p:cNvPicPr>
            <a:picLocks noChangeAspect="1"/>
          </p:cNvPicPr>
          <p:nvPr/>
        </p:nvPicPr>
        <p:blipFill>
          <a:blip r:embed="rId3"/>
          <a:stretch>
            <a:fillRect/>
          </a:stretch>
        </p:blipFill>
        <p:spPr>
          <a:xfrm>
            <a:off x="8083296" y="168734"/>
            <a:ext cx="799034" cy="813562"/>
          </a:xfrm>
          <a:prstGeom prst="rect">
            <a:avLst/>
          </a:prstGeom>
        </p:spPr>
      </p:pic>
      <p:pic>
        <p:nvPicPr>
          <p:cNvPr id="8" name="Google Shape;247;g82aa7970e3_1_4">
            <a:extLst>
              <a:ext uri="{FF2B5EF4-FFF2-40B4-BE49-F238E27FC236}">
                <a16:creationId xmlns:a16="http://schemas.microsoft.com/office/drawing/2014/main" id="{410B8313-9DD4-4373-8D30-09D1BD869F6A}"/>
              </a:ext>
            </a:extLst>
          </p:cNvPr>
          <p:cNvPicPr preferRelativeResize="0"/>
          <p:nvPr/>
        </p:nvPicPr>
        <p:blipFill rotWithShape="1">
          <a:blip r:embed="rId4">
            <a:clrChange>
              <a:clrFrom>
                <a:srgbClr val="FFFFFF"/>
              </a:clrFrom>
              <a:clrTo>
                <a:srgbClr val="FFFFFF">
                  <a:alpha val="0"/>
                </a:srgbClr>
              </a:clrTo>
            </a:clrChange>
            <a:alphaModFix/>
          </a:blip>
          <a:srcRect l="4122" r="13396" b="27491"/>
          <a:stretch/>
        </p:blipFill>
        <p:spPr>
          <a:xfrm>
            <a:off x="4707725" y="662102"/>
            <a:ext cx="3407373" cy="3411013"/>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0227556"/>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732997" y="-448056"/>
            <a:ext cx="7802565" cy="189281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br>
              <a:rPr lang="en-US" dirty="0"/>
            </a:br>
            <a:r>
              <a:rPr lang="en-US" sz="3200" dirty="0"/>
              <a:t>UDHR Article 19</a:t>
            </a: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630936" y="621792"/>
            <a:ext cx="4224528" cy="3863363"/>
          </a:xfrm>
        </p:spPr>
        <p:txBody>
          <a:bodyPr anchor="ctr">
            <a:normAutofit/>
          </a:bodyPr>
          <a:lstStyle/>
          <a:p>
            <a:pPr marL="114300" indent="0">
              <a:buNone/>
            </a:pPr>
            <a:r>
              <a:rPr lang="en-US" sz="2800" dirty="0"/>
              <a:t>We all have the right to make up our own minds, to think what we like, to say what we think, and to share our ideas with others.</a:t>
            </a:r>
          </a:p>
        </p:txBody>
      </p:sp>
      <p:sp>
        <p:nvSpPr>
          <p:cNvPr id="5" name="Text Placeholder 4">
            <a:extLst>
              <a:ext uri="{FF2B5EF4-FFF2-40B4-BE49-F238E27FC236}">
                <a16:creationId xmlns:a16="http://schemas.microsoft.com/office/drawing/2014/main" id="{BA35379D-732C-4CE3-B13E-122AD05EE9FE}"/>
              </a:ext>
            </a:extLst>
          </p:cNvPr>
          <p:cNvSpPr>
            <a:spLocks noGrp="1"/>
          </p:cNvSpPr>
          <p:nvPr>
            <p:ph type="body" idx="2"/>
          </p:nvPr>
        </p:nvSpPr>
        <p:spPr>
          <a:xfrm>
            <a:off x="4965107" y="3506001"/>
            <a:ext cx="3657600" cy="979154"/>
          </a:xfrm>
        </p:spPr>
        <p:txBody>
          <a:bodyPr>
            <a:normAutofit/>
          </a:bodyPr>
          <a:lstStyle/>
          <a:p>
            <a:pPr marL="114300" indent="0" algn="ctr">
              <a:buNone/>
            </a:pPr>
            <a:r>
              <a:rPr lang="en-US" dirty="0"/>
              <a:t>What is Bella Bluebird telling everyone?</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a:t>
            </a:fld>
            <a:endParaRPr/>
          </a:p>
        </p:txBody>
      </p:sp>
      <p:pic>
        <p:nvPicPr>
          <p:cNvPr id="3" name="Picture 2" descr="A picture containing drawing, plate&#10;&#10;Description automatically generated">
            <a:extLst>
              <a:ext uri="{FF2B5EF4-FFF2-40B4-BE49-F238E27FC236}">
                <a16:creationId xmlns:a16="http://schemas.microsoft.com/office/drawing/2014/main" id="{2C98397A-B9DC-44D6-A160-68E2E3A9F690}"/>
              </a:ext>
            </a:extLst>
          </p:cNvPr>
          <p:cNvPicPr>
            <a:picLocks noChangeAspect="1"/>
          </p:cNvPicPr>
          <p:nvPr/>
        </p:nvPicPr>
        <p:blipFill>
          <a:blip r:embed="rId3"/>
          <a:stretch>
            <a:fillRect/>
          </a:stretch>
        </p:blipFill>
        <p:spPr>
          <a:xfrm>
            <a:off x="7804644" y="168734"/>
            <a:ext cx="1077686" cy="1097280"/>
          </a:xfrm>
          <a:prstGeom prst="rect">
            <a:avLst/>
          </a:prstGeom>
        </p:spPr>
      </p:pic>
      <p:pic>
        <p:nvPicPr>
          <p:cNvPr id="8" name="Google Shape;259;g82aa7970e3_1_16">
            <a:extLst>
              <a:ext uri="{FF2B5EF4-FFF2-40B4-BE49-F238E27FC236}">
                <a16:creationId xmlns:a16="http://schemas.microsoft.com/office/drawing/2014/main" id="{0EBD10F0-7597-4055-836E-5F0DD92A420E}"/>
              </a:ext>
            </a:extLst>
          </p:cNvPr>
          <p:cNvPicPr preferRelativeResize="0"/>
          <p:nvPr/>
        </p:nvPicPr>
        <p:blipFill rotWithShape="1">
          <a:blip r:embed="rId4">
            <a:clrChange>
              <a:clrFrom>
                <a:srgbClr val="FFFFFF"/>
              </a:clrFrom>
              <a:clrTo>
                <a:srgbClr val="FFFFFF">
                  <a:alpha val="0"/>
                </a:srgbClr>
              </a:clrTo>
            </a:clrChange>
            <a:alphaModFix/>
          </a:blip>
          <a:srcRect l="8477" t="32184" r="8007" b="6869"/>
          <a:stretch/>
        </p:blipFill>
        <p:spPr>
          <a:xfrm>
            <a:off x="5627719" y="1211820"/>
            <a:ext cx="2733971" cy="2288886"/>
          </a:xfrm>
          <a:prstGeom prst="rect">
            <a:avLst/>
          </a:prstGeom>
          <a:noFill/>
          <a:ln>
            <a:noFill/>
          </a:ln>
        </p:spPr>
      </p:pic>
    </p:spTree>
    <p:extLst>
      <p:ext uri="{BB962C8B-B14F-4D97-AF65-F5344CB8AC3E}">
        <p14:creationId xmlns:p14="http://schemas.microsoft.com/office/powerpoint/2010/main" val="4222635400"/>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649225" y="0"/>
            <a:ext cx="7750186" cy="124028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br>
              <a:rPr lang="en-US" sz="3200" dirty="0"/>
            </a:br>
            <a:r>
              <a:rPr lang="en-US" sz="3200" dirty="0"/>
              <a:t>UDHR Article 29</a:t>
            </a:r>
            <a:endParaRPr sz="32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649224" y="530359"/>
            <a:ext cx="3999688" cy="4366381"/>
          </a:xfrm>
        </p:spPr>
        <p:txBody>
          <a:bodyPr anchor="ctr">
            <a:normAutofit/>
          </a:bodyPr>
          <a:lstStyle/>
          <a:p>
            <a:pPr marL="114300" indent="0">
              <a:buNone/>
            </a:pPr>
            <a:r>
              <a:rPr lang="en-US" sz="2800" dirty="0"/>
              <a:t>We have a duty to help other people, and we should protect their rights and freedoms.</a:t>
            </a:r>
          </a:p>
        </p:txBody>
      </p:sp>
      <p:sp>
        <p:nvSpPr>
          <p:cNvPr id="5" name="Text Placeholder 4">
            <a:extLst>
              <a:ext uri="{FF2B5EF4-FFF2-40B4-BE49-F238E27FC236}">
                <a16:creationId xmlns:a16="http://schemas.microsoft.com/office/drawing/2014/main" id="{BA35379D-732C-4CE3-B13E-122AD05EE9FE}"/>
              </a:ext>
            </a:extLst>
          </p:cNvPr>
          <p:cNvSpPr>
            <a:spLocks noGrp="1"/>
          </p:cNvSpPr>
          <p:nvPr>
            <p:ph type="body" idx="2"/>
          </p:nvPr>
        </p:nvSpPr>
        <p:spPr>
          <a:xfrm>
            <a:off x="3693226" y="3788013"/>
            <a:ext cx="4929481" cy="979154"/>
          </a:xfrm>
        </p:spPr>
        <p:txBody>
          <a:bodyPr anchor="ctr">
            <a:normAutofit/>
          </a:bodyPr>
          <a:lstStyle/>
          <a:p>
            <a:pPr marL="114300" indent="0" algn="ctr">
              <a:buNone/>
            </a:pPr>
            <a:r>
              <a:rPr lang="en-US" dirty="0"/>
              <a:t>Helping each other to keep </a:t>
            </a:r>
          </a:p>
          <a:p>
            <a:pPr marL="114300" indent="0" algn="ctr">
              <a:buNone/>
            </a:pPr>
            <a:r>
              <a:rPr lang="en-US" dirty="0"/>
              <a:t>our human rights</a:t>
            </a:r>
            <a:r>
              <a:rPr lang="en-US" b="0" dirty="0"/>
              <a:t>.</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a:t>
            </a:fld>
            <a:endParaRPr/>
          </a:p>
        </p:txBody>
      </p:sp>
      <p:pic>
        <p:nvPicPr>
          <p:cNvPr id="3" name="Picture 2" descr="A picture containing drawing, plate&#10;&#10;Description automatically generated">
            <a:extLst>
              <a:ext uri="{FF2B5EF4-FFF2-40B4-BE49-F238E27FC236}">
                <a16:creationId xmlns:a16="http://schemas.microsoft.com/office/drawing/2014/main" id="{2C98397A-B9DC-44D6-A160-68E2E3A9F690}"/>
              </a:ext>
            </a:extLst>
          </p:cNvPr>
          <p:cNvPicPr>
            <a:picLocks noChangeAspect="1"/>
          </p:cNvPicPr>
          <p:nvPr/>
        </p:nvPicPr>
        <p:blipFill>
          <a:blip r:embed="rId3"/>
          <a:stretch>
            <a:fillRect/>
          </a:stretch>
        </p:blipFill>
        <p:spPr>
          <a:xfrm>
            <a:off x="7804644" y="168734"/>
            <a:ext cx="1077686" cy="1097280"/>
          </a:xfrm>
          <a:prstGeom prst="rect">
            <a:avLst/>
          </a:prstGeom>
        </p:spPr>
      </p:pic>
      <p:pic>
        <p:nvPicPr>
          <p:cNvPr id="9" name="Google Shape;260;g82aa7970e3_1_16">
            <a:extLst>
              <a:ext uri="{FF2B5EF4-FFF2-40B4-BE49-F238E27FC236}">
                <a16:creationId xmlns:a16="http://schemas.microsoft.com/office/drawing/2014/main" id="{211DB0F2-3CD9-450F-AB26-91C37A778173}"/>
              </a:ext>
            </a:extLst>
          </p:cNvPr>
          <p:cNvPicPr preferRelativeResize="0"/>
          <p:nvPr/>
        </p:nvPicPr>
        <p:blipFill rotWithShape="1">
          <a:blip r:embed="rId4">
            <a:clrChange>
              <a:clrFrom>
                <a:srgbClr val="FFFFFF"/>
              </a:clrFrom>
              <a:clrTo>
                <a:srgbClr val="FFFFFF">
                  <a:alpha val="0"/>
                </a:srgbClr>
              </a:clrTo>
            </a:clrChange>
            <a:alphaModFix/>
          </a:blip>
          <a:srcRect b="29364"/>
          <a:stretch/>
        </p:blipFill>
        <p:spPr>
          <a:xfrm>
            <a:off x="4626542" y="1135214"/>
            <a:ext cx="3178102" cy="2652799"/>
          </a:xfrm>
          <a:prstGeom prst="rect">
            <a:avLst/>
          </a:prstGeom>
          <a:noFill/>
          <a:ln>
            <a:noFill/>
          </a:ln>
        </p:spPr>
      </p:pic>
    </p:spTree>
    <p:extLst>
      <p:ext uri="{BB962C8B-B14F-4D97-AF65-F5344CB8AC3E}">
        <p14:creationId xmlns:p14="http://schemas.microsoft.com/office/powerpoint/2010/main" val="2586027838"/>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732997" y="-420624"/>
            <a:ext cx="7802565" cy="1865383"/>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br>
              <a:rPr lang="en-US" dirty="0"/>
            </a:br>
            <a:r>
              <a:rPr lang="en-US" sz="3100" dirty="0"/>
              <a:t>UDHR Article 30</a:t>
            </a:r>
            <a:endParaRPr sz="31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7" y="-502920"/>
            <a:ext cx="3915915" cy="5399660"/>
          </a:xfrm>
        </p:spPr>
        <p:txBody>
          <a:bodyPr anchor="ctr">
            <a:normAutofit/>
          </a:bodyPr>
          <a:lstStyle/>
          <a:p>
            <a:pPr marL="114300" indent="0">
              <a:buNone/>
            </a:pPr>
            <a:endParaRPr lang="en-US" sz="2800" dirty="0"/>
          </a:p>
          <a:p>
            <a:pPr marL="114300" indent="0">
              <a:buNone/>
            </a:pPr>
            <a:r>
              <a:rPr lang="en-US" sz="2800" dirty="0"/>
              <a:t>Nobody can take these human rights and freedoms away from us.</a:t>
            </a:r>
          </a:p>
        </p:txBody>
      </p:sp>
      <p:sp>
        <p:nvSpPr>
          <p:cNvPr id="5" name="Text Placeholder 4">
            <a:extLst>
              <a:ext uri="{FF2B5EF4-FFF2-40B4-BE49-F238E27FC236}">
                <a16:creationId xmlns:a16="http://schemas.microsoft.com/office/drawing/2014/main" id="{BA35379D-732C-4CE3-B13E-122AD05EE9FE}"/>
              </a:ext>
            </a:extLst>
          </p:cNvPr>
          <p:cNvSpPr>
            <a:spLocks noGrp="1"/>
          </p:cNvSpPr>
          <p:nvPr>
            <p:ph type="body" idx="2"/>
          </p:nvPr>
        </p:nvSpPr>
        <p:spPr>
          <a:xfrm>
            <a:off x="3918857" y="3621974"/>
            <a:ext cx="4703850" cy="1145193"/>
          </a:xfrm>
        </p:spPr>
        <p:txBody>
          <a:bodyPr anchor="ctr">
            <a:normAutofit/>
          </a:bodyPr>
          <a:lstStyle/>
          <a:p>
            <a:pPr marL="114300" indent="0" algn="ctr">
              <a:buNone/>
            </a:pPr>
            <a:r>
              <a:rPr lang="en-US" dirty="0"/>
              <a:t>We all have human rights!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pic>
        <p:nvPicPr>
          <p:cNvPr id="3" name="Picture 2" descr="A picture containing drawing, plate&#10;&#10;Description automatically generated">
            <a:extLst>
              <a:ext uri="{FF2B5EF4-FFF2-40B4-BE49-F238E27FC236}">
                <a16:creationId xmlns:a16="http://schemas.microsoft.com/office/drawing/2014/main" id="{2C98397A-B9DC-44D6-A160-68E2E3A9F690}"/>
              </a:ext>
            </a:extLst>
          </p:cNvPr>
          <p:cNvPicPr>
            <a:picLocks noChangeAspect="1"/>
          </p:cNvPicPr>
          <p:nvPr/>
        </p:nvPicPr>
        <p:blipFill>
          <a:blip r:embed="rId3"/>
          <a:stretch>
            <a:fillRect/>
          </a:stretch>
        </p:blipFill>
        <p:spPr>
          <a:xfrm>
            <a:off x="7804644" y="168734"/>
            <a:ext cx="1077686" cy="1097280"/>
          </a:xfrm>
          <a:prstGeom prst="rect">
            <a:avLst/>
          </a:prstGeom>
        </p:spPr>
      </p:pic>
      <p:pic>
        <p:nvPicPr>
          <p:cNvPr id="8" name="Google Shape;272;g82aa7970e3_1_28">
            <a:extLst>
              <a:ext uri="{FF2B5EF4-FFF2-40B4-BE49-F238E27FC236}">
                <a16:creationId xmlns:a16="http://schemas.microsoft.com/office/drawing/2014/main" id="{381B888E-AE1C-46D0-ACDB-92C7C839D1E8}"/>
              </a:ext>
            </a:extLst>
          </p:cNvPr>
          <p:cNvPicPr preferRelativeResize="0"/>
          <p:nvPr/>
        </p:nvPicPr>
        <p:blipFill rotWithShape="1">
          <a:blip r:embed="rId4">
            <a:alphaModFix/>
          </a:blip>
          <a:srcRect l="15496" t="11401" r="20042" b="25260"/>
          <a:stretch/>
        </p:blipFill>
        <p:spPr>
          <a:xfrm>
            <a:off x="5197612" y="688769"/>
            <a:ext cx="2607032" cy="3182587"/>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60156153"/>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9724"/>
            <a:ext cx="4512900" cy="754800"/>
          </a:xfrm>
          <a:prstGeom prst="rect">
            <a:avLst/>
          </a:prstGeom>
          <a:noFill/>
          <a:ln>
            <a:noFill/>
          </a:ln>
        </p:spPr>
        <p:txBody>
          <a:bodyPr spcFirstLastPara="1" wrap="square" lIns="0" tIns="0" rIns="0" bIns="0" anchor="ctr" anchorCtr="0">
            <a:noAutofit/>
          </a:bodyPr>
          <a:lstStyle/>
          <a:p>
            <a:pPr marL="0" marR="0" lvl="0" indent="0"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3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00309958"/>
              </p:ext>
            </p:extLst>
          </p:nvPr>
        </p:nvGraphicFramePr>
        <p:xfrm>
          <a:off x="365760" y="1371598"/>
          <a:ext cx="8412480" cy="3381549"/>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Warm Up With Music</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Music and singing and rhyming are a wonderful way to start the class, because children love to hear their own names.  If you use it regularly, the children look forward to starting each class with it.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Singing in a Flexible Way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If you don’t know the music, sing the words to a different melody, or sing one that is familiar to children. </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If the group is too large, the Facilitator can hold it up as a symbol to remind children to take turns and listen to others.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1"/>
                    </a:solidFill>
                  </a:tcPr>
                </a:tc>
                <a:tc>
                  <a:txBody>
                    <a:bodyPr/>
                    <a:lstStyle/>
                    <a:p>
                      <a:r>
                        <a:rPr lang="en-US" b="1" dirty="0"/>
                        <a:t>Explain “Rights” to Children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dirty="0"/>
                        <a:t>Strictly speaking, a “right” is not a rule. However the idea of a rule can help young children understand what a </a:t>
                      </a:r>
                      <a:r>
                        <a:rPr lang="en-US"/>
                        <a:t>right is.</a:t>
                      </a:r>
                      <a:endParaRPr lang="en-US" dirty="0"/>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813782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9"/>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Conclusion</a:t>
            </a:r>
            <a:endParaRPr/>
          </a:p>
        </p:txBody>
      </p:sp>
      <p:sp>
        <p:nvSpPr>
          <p:cNvPr id="278" name="Google Shape;278;p19"/>
          <p:cNvSpPr txBox="1">
            <a:spLocks noGrp="1"/>
          </p:cNvSpPr>
          <p:nvPr>
            <p:ph type="body" idx="1"/>
          </p:nvPr>
        </p:nvSpPr>
        <p:spPr>
          <a:xfrm>
            <a:off x="597600" y="1411150"/>
            <a:ext cx="4465200" cy="3187800"/>
          </a:xfrm>
          <a:prstGeom prst="rect">
            <a:avLst/>
          </a:prstGeom>
          <a:noFill/>
          <a:ln>
            <a:noFill/>
          </a:ln>
        </p:spPr>
        <p:txBody>
          <a:bodyPr spcFirstLastPara="1" wrap="square" lIns="91425" tIns="91425" rIns="91425" bIns="91425" anchor="t" anchorCtr="0">
            <a:normAutofit/>
          </a:bodyPr>
          <a:lstStyle/>
          <a:p>
            <a:pPr marL="457200" lvl="0" indent="-393700" algn="l" rtl="0">
              <a:lnSpc>
                <a:spcPct val="100000"/>
              </a:lnSpc>
              <a:spcBef>
                <a:spcPts val="600"/>
              </a:spcBef>
              <a:spcAft>
                <a:spcPts val="0"/>
              </a:spcAft>
              <a:buSzPts val="2600"/>
              <a:buChar char="▪"/>
            </a:pPr>
            <a:r>
              <a:rPr lang="en-US" sz="2600" b="1" dirty="0"/>
              <a:t>What do </a:t>
            </a:r>
            <a:r>
              <a:rPr lang="en-US" sz="2600" dirty="0"/>
              <a:t>we call the document that protects all our human rights?</a:t>
            </a:r>
            <a:endParaRPr sz="2600" dirty="0"/>
          </a:p>
          <a:p>
            <a:pPr marL="457200" lvl="0" indent="0" algn="l" rtl="0">
              <a:lnSpc>
                <a:spcPct val="100000"/>
              </a:lnSpc>
              <a:spcBef>
                <a:spcPts val="600"/>
              </a:spcBef>
              <a:spcAft>
                <a:spcPts val="0"/>
              </a:spcAft>
              <a:buSzPts val="1800"/>
              <a:buNone/>
            </a:pPr>
            <a:endParaRPr sz="1100" dirty="0"/>
          </a:p>
          <a:p>
            <a:pPr marL="457200" lvl="0" indent="-393700" algn="l" rtl="0">
              <a:lnSpc>
                <a:spcPct val="100000"/>
              </a:lnSpc>
              <a:spcBef>
                <a:spcPts val="600"/>
              </a:spcBef>
              <a:spcAft>
                <a:spcPts val="0"/>
              </a:spcAft>
              <a:buSzPts val="2600"/>
              <a:buChar char="▪"/>
            </a:pPr>
            <a:r>
              <a:rPr lang="en-US" sz="2600" dirty="0"/>
              <a:t>Do you remember what any of the rights are?</a:t>
            </a:r>
            <a:endParaRPr sz="2600" dirty="0"/>
          </a:p>
          <a:p>
            <a:pPr marL="0" lvl="0" indent="0" algn="l" rtl="0">
              <a:lnSpc>
                <a:spcPct val="100000"/>
              </a:lnSpc>
              <a:spcBef>
                <a:spcPts val="600"/>
              </a:spcBef>
              <a:spcAft>
                <a:spcPts val="0"/>
              </a:spcAft>
              <a:buSzPts val="2400"/>
              <a:buNone/>
            </a:pPr>
            <a:endParaRPr dirty="0"/>
          </a:p>
        </p:txBody>
      </p:sp>
      <p:sp>
        <p:nvSpPr>
          <p:cNvPr id="280" name="Google Shape;280;p1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20</a:t>
            </a:fld>
            <a:endParaRPr sz="900"/>
          </a:p>
        </p:txBody>
      </p:sp>
      <p:pic>
        <p:nvPicPr>
          <p:cNvPr id="5" name="Picture 4" descr="A picture containing food&#10;&#10;Description automatically generated">
            <a:extLst>
              <a:ext uri="{FF2B5EF4-FFF2-40B4-BE49-F238E27FC236}">
                <a16:creationId xmlns:a16="http://schemas.microsoft.com/office/drawing/2014/main" id="{96FC745F-108F-47FE-9180-45636EFDDD55}"/>
              </a:ext>
            </a:extLst>
          </p:cNvPr>
          <p:cNvPicPr>
            <a:picLocks noChangeAspect="1"/>
          </p:cNvPicPr>
          <p:nvPr/>
        </p:nvPicPr>
        <p:blipFill>
          <a:blip r:embed="rId3"/>
          <a:stretch>
            <a:fillRect/>
          </a:stretch>
        </p:blipFill>
        <p:spPr>
          <a:xfrm>
            <a:off x="5476103" y="1909509"/>
            <a:ext cx="2743200" cy="2191083"/>
          </a:xfrm>
          <a:prstGeom prst="rect">
            <a:avLst/>
          </a:prstGeom>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a:t>
            </a:fld>
            <a:endParaRPr/>
          </a:p>
        </p:txBody>
      </p:sp>
      <p:pic>
        <p:nvPicPr>
          <p:cNvPr id="233" name="Google Shape;233;p17"/>
          <p:cNvPicPr preferRelativeResize="0"/>
          <p:nvPr/>
        </p:nvPicPr>
        <p:blipFill rotWithShape="1">
          <a:blip r:embed="rId3">
            <a:clrChange>
              <a:clrFrom>
                <a:srgbClr val="FFFFFF"/>
              </a:clrFrom>
              <a:clrTo>
                <a:srgbClr val="FFFFFF">
                  <a:alpha val="0"/>
                </a:srgbClr>
              </a:clrTo>
            </a:clrChange>
            <a:alphaModFix/>
          </a:blip>
          <a:srcRect l="59698" t="3331" r="5773" b="76327"/>
          <a:stretch/>
        </p:blipFill>
        <p:spPr>
          <a:xfrm>
            <a:off x="1022346" y="1838525"/>
            <a:ext cx="982766" cy="785741"/>
          </a:xfrm>
          <a:prstGeom prst="rect">
            <a:avLst/>
          </a:prstGeom>
          <a:noFill/>
          <a:ln>
            <a:noFill/>
          </a:ln>
          <a:effectLst>
            <a:outerShdw blurRad="50800" dist="38100" dir="2700000" algn="tl" rotWithShape="0">
              <a:prstClr val="black">
                <a:alpha val="40000"/>
              </a:prstClr>
            </a:outerShdw>
          </a:effectLst>
        </p:spPr>
      </p:pic>
      <p:pic>
        <p:nvPicPr>
          <p:cNvPr id="7" name="Picture 6" descr="A close up of a logo&#10;&#10;Description automatically generated">
            <a:extLst>
              <a:ext uri="{FF2B5EF4-FFF2-40B4-BE49-F238E27FC236}">
                <a16:creationId xmlns:a16="http://schemas.microsoft.com/office/drawing/2014/main" id="{CDA6D6E2-296C-44BF-95C5-6FFB3DA2A5A7}"/>
              </a:ext>
            </a:extLst>
          </p:cNvPr>
          <p:cNvPicPr>
            <a:picLocks noChangeAspect="1"/>
          </p:cNvPicPr>
          <p:nvPr/>
        </p:nvPicPr>
        <p:blipFill>
          <a:blip r:embed="rId4"/>
          <a:stretch>
            <a:fillRect/>
          </a:stretch>
        </p:blipFill>
        <p:spPr>
          <a:xfrm>
            <a:off x="1708833" y="2571750"/>
            <a:ext cx="1836867" cy="1467165"/>
          </a:xfrm>
          <a:prstGeom prst="rect">
            <a:avLst/>
          </a:prstGeom>
          <a:ln>
            <a:noFill/>
          </a:ln>
          <a:effectLst>
            <a:outerShdw blurRad="50800" dist="38100" dir="2700000" algn="tl" rotWithShape="0">
              <a:prstClr val="black">
                <a:alpha val="40000"/>
              </a:prstClr>
            </a:outerShdw>
          </a:effectLst>
        </p:spPr>
      </p:pic>
      <p:sp>
        <p:nvSpPr>
          <p:cNvPr id="11" name="Title 10">
            <a:extLst>
              <a:ext uri="{FF2B5EF4-FFF2-40B4-BE49-F238E27FC236}">
                <a16:creationId xmlns:a16="http://schemas.microsoft.com/office/drawing/2014/main" id="{E91E55C4-2DDE-48C0-A79C-BD5749249D8F}"/>
              </a:ext>
            </a:extLst>
          </p:cNvPr>
          <p:cNvSpPr>
            <a:spLocks noGrp="1"/>
          </p:cNvSpPr>
          <p:nvPr>
            <p:ph type="title"/>
          </p:nvPr>
        </p:nvSpPr>
        <p:spPr/>
        <p:txBody>
          <a:bodyPr/>
          <a:lstStyle/>
          <a:p>
            <a:r>
              <a:rPr lang="en-US" dirty="0"/>
              <a:t>What are these rights?</a:t>
            </a:r>
          </a:p>
        </p:txBody>
      </p:sp>
      <p:pic>
        <p:nvPicPr>
          <p:cNvPr id="15" name="Picture 14" descr="A picture containing food&#10;&#10;Description automatically generated">
            <a:extLst>
              <a:ext uri="{FF2B5EF4-FFF2-40B4-BE49-F238E27FC236}">
                <a16:creationId xmlns:a16="http://schemas.microsoft.com/office/drawing/2014/main" id="{49C457B4-9C10-4BC4-B9BF-D84A1A2DAE6D}"/>
              </a:ext>
            </a:extLst>
          </p:cNvPr>
          <p:cNvPicPr>
            <a:picLocks noChangeAspect="1"/>
          </p:cNvPicPr>
          <p:nvPr/>
        </p:nvPicPr>
        <p:blipFill>
          <a:blip r:embed="rId5"/>
          <a:stretch>
            <a:fillRect/>
          </a:stretch>
        </p:blipFill>
        <p:spPr>
          <a:xfrm>
            <a:off x="7726211" y="260171"/>
            <a:ext cx="1097280" cy="876435"/>
          </a:xfrm>
          <a:prstGeom prst="rect">
            <a:avLst/>
          </a:prstGeom>
        </p:spPr>
      </p:pic>
      <p:pic>
        <p:nvPicPr>
          <p:cNvPr id="16" name="Google Shape;234;p17">
            <a:extLst>
              <a:ext uri="{FF2B5EF4-FFF2-40B4-BE49-F238E27FC236}">
                <a16:creationId xmlns:a16="http://schemas.microsoft.com/office/drawing/2014/main" id="{0CE1BC28-D12A-482A-9E1F-3258896A7CA4}"/>
              </a:ext>
            </a:extLst>
          </p:cNvPr>
          <p:cNvPicPr preferRelativeResize="0"/>
          <p:nvPr/>
        </p:nvPicPr>
        <p:blipFill rotWithShape="1">
          <a:blip r:embed="rId6">
            <a:clrChange>
              <a:clrFrom>
                <a:srgbClr val="FFFFFF"/>
              </a:clrFrom>
              <a:clrTo>
                <a:srgbClr val="FFFFFF">
                  <a:alpha val="0"/>
                </a:srgbClr>
              </a:clrTo>
            </a:clrChange>
            <a:alphaModFix/>
          </a:blip>
          <a:srcRect l="5449" t="20690" r="5449" b="31667"/>
          <a:stretch/>
        </p:blipFill>
        <p:spPr>
          <a:xfrm>
            <a:off x="5423430" y="2145073"/>
            <a:ext cx="2597921" cy="1789262"/>
          </a:xfrm>
          <a:prstGeom prst="rect">
            <a:avLst/>
          </a:prstGeom>
          <a:noFill/>
          <a:ln>
            <a:noFill/>
          </a:ln>
          <a:effectLst>
            <a:outerShdw blurRad="50800" dist="38100" dir="2700000" algn="tl" rotWithShape="0">
              <a:prstClr val="black">
                <a:alpha val="40000"/>
              </a:prstClr>
            </a:outerShdw>
          </a:effectLst>
        </p:spPr>
      </p:pic>
      <p:pic>
        <p:nvPicPr>
          <p:cNvPr id="17" name="Google Shape;233;p17">
            <a:extLst>
              <a:ext uri="{FF2B5EF4-FFF2-40B4-BE49-F238E27FC236}">
                <a16:creationId xmlns:a16="http://schemas.microsoft.com/office/drawing/2014/main" id="{112A47CF-F14D-4A86-BA27-B22282E2BE8A}"/>
              </a:ext>
            </a:extLst>
          </p:cNvPr>
          <p:cNvPicPr preferRelativeResize="0"/>
          <p:nvPr/>
        </p:nvPicPr>
        <p:blipFill rotWithShape="1">
          <a:blip r:embed="rId3">
            <a:clrChange>
              <a:clrFrom>
                <a:srgbClr val="FFFFFF"/>
              </a:clrFrom>
              <a:clrTo>
                <a:srgbClr val="FFFFFF">
                  <a:alpha val="0"/>
                </a:srgbClr>
              </a:clrTo>
            </a:clrChange>
            <a:alphaModFix/>
          </a:blip>
          <a:srcRect l="59698" t="3331" r="5773" b="76327"/>
          <a:stretch/>
        </p:blipFill>
        <p:spPr>
          <a:xfrm>
            <a:off x="5423430" y="1714947"/>
            <a:ext cx="982766" cy="785741"/>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47825263"/>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22</a:t>
            </a:fld>
            <a:endParaRPr/>
          </a:p>
        </p:txBody>
      </p:sp>
      <p:sp>
        <p:nvSpPr>
          <p:cNvPr id="11" name="Title 10">
            <a:extLst>
              <a:ext uri="{FF2B5EF4-FFF2-40B4-BE49-F238E27FC236}">
                <a16:creationId xmlns:a16="http://schemas.microsoft.com/office/drawing/2014/main" id="{E91E55C4-2DDE-48C0-A79C-BD5749249D8F}"/>
              </a:ext>
            </a:extLst>
          </p:cNvPr>
          <p:cNvSpPr>
            <a:spLocks noGrp="1"/>
          </p:cNvSpPr>
          <p:nvPr>
            <p:ph type="title"/>
          </p:nvPr>
        </p:nvSpPr>
        <p:spPr/>
        <p:txBody>
          <a:bodyPr/>
          <a:lstStyle/>
          <a:p>
            <a:r>
              <a:rPr lang="en-US" dirty="0"/>
              <a:t>How about these rights?</a:t>
            </a:r>
          </a:p>
        </p:txBody>
      </p:sp>
      <p:pic>
        <p:nvPicPr>
          <p:cNvPr id="15" name="Picture 14" descr="A picture containing food&#10;&#10;Description automatically generated">
            <a:extLst>
              <a:ext uri="{FF2B5EF4-FFF2-40B4-BE49-F238E27FC236}">
                <a16:creationId xmlns:a16="http://schemas.microsoft.com/office/drawing/2014/main" id="{49C457B4-9C10-4BC4-B9BF-D84A1A2DAE6D}"/>
              </a:ext>
            </a:extLst>
          </p:cNvPr>
          <p:cNvPicPr>
            <a:picLocks noChangeAspect="1"/>
          </p:cNvPicPr>
          <p:nvPr/>
        </p:nvPicPr>
        <p:blipFill>
          <a:blip r:embed="rId3"/>
          <a:stretch>
            <a:fillRect/>
          </a:stretch>
        </p:blipFill>
        <p:spPr>
          <a:xfrm>
            <a:off x="7726211" y="260171"/>
            <a:ext cx="1097280" cy="876435"/>
          </a:xfrm>
          <a:prstGeom prst="rect">
            <a:avLst/>
          </a:prstGeom>
        </p:spPr>
      </p:pic>
      <p:pic>
        <p:nvPicPr>
          <p:cNvPr id="9" name="Google Shape;246;g82aa7970e3_1_4">
            <a:extLst>
              <a:ext uri="{FF2B5EF4-FFF2-40B4-BE49-F238E27FC236}">
                <a16:creationId xmlns:a16="http://schemas.microsoft.com/office/drawing/2014/main" id="{0B9009B6-F9BB-44FB-B613-CD4D3393864D}"/>
              </a:ext>
            </a:extLst>
          </p:cNvPr>
          <p:cNvPicPr preferRelativeResize="0"/>
          <p:nvPr/>
        </p:nvPicPr>
        <p:blipFill rotWithShape="1">
          <a:blip r:embed="rId4">
            <a:clrChange>
              <a:clrFrom>
                <a:srgbClr val="FFFFFF"/>
              </a:clrFrom>
              <a:clrTo>
                <a:srgbClr val="FFFFFF">
                  <a:alpha val="0"/>
                </a:srgbClr>
              </a:clrTo>
            </a:clrChange>
            <a:alphaModFix/>
          </a:blip>
          <a:srcRect l="4480" t="3106" r="6137" b="31590"/>
          <a:stretch/>
        </p:blipFill>
        <p:spPr>
          <a:xfrm>
            <a:off x="1262257" y="1542080"/>
            <a:ext cx="2589376" cy="2452540"/>
          </a:xfrm>
          <a:prstGeom prst="rect">
            <a:avLst/>
          </a:prstGeom>
          <a:noFill/>
          <a:ln>
            <a:noFill/>
          </a:ln>
          <a:effectLst>
            <a:outerShdw blurRad="50800" dist="38100" dir="2700000" algn="tl" rotWithShape="0">
              <a:prstClr val="black">
                <a:alpha val="40000"/>
              </a:prstClr>
            </a:outerShdw>
          </a:effectLst>
        </p:spPr>
      </p:pic>
      <p:pic>
        <p:nvPicPr>
          <p:cNvPr id="10" name="Google Shape;247;g82aa7970e3_1_4">
            <a:extLst>
              <a:ext uri="{FF2B5EF4-FFF2-40B4-BE49-F238E27FC236}">
                <a16:creationId xmlns:a16="http://schemas.microsoft.com/office/drawing/2014/main" id="{202B62FF-94EC-4D15-A49A-2531AAB9C80A}"/>
              </a:ext>
            </a:extLst>
          </p:cNvPr>
          <p:cNvPicPr preferRelativeResize="0"/>
          <p:nvPr/>
        </p:nvPicPr>
        <p:blipFill rotWithShape="1">
          <a:blip r:embed="rId5">
            <a:clrChange>
              <a:clrFrom>
                <a:srgbClr val="FFFFFF"/>
              </a:clrFrom>
              <a:clrTo>
                <a:srgbClr val="FFFFFF">
                  <a:alpha val="0"/>
                </a:srgbClr>
              </a:clrTo>
            </a:clrChange>
            <a:alphaModFix/>
          </a:blip>
          <a:srcRect l="4122" r="13396" b="27491"/>
          <a:stretch/>
        </p:blipFill>
        <p:spPr>
          <a:xfrm>
            <a:off x="5222293" y="1406794"/>
            <a:ext cx="2503918" cy="2723113"/>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7510245"/>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23</a:t>
            </a:fld>
            <a:endParaRPr/>
          </a:p>
        </p:txBody>
      </p:sp>
      <p:sp>
        <p:nvSpPr>
          <p:cNvPr id="11" name="Title 10">
            <a:extLst>
              <a:ext uri="{FF2B5EF4-FFF2-40B4-BE49-F238E27FC236}">
                <a16:creationId xmlns:a16="http://schemas.microsoft.com/office/drawing/2014/main" id="{E91E55C4-2DDE-48C0-A79C-BD5749249D8F}"/>
              </a:ext>
            </a:extLst>
          </p:cNvPr>
          <p:cNvSpPr>
            <a:spLocks noGrp="1"/>
          </p:cNvSpPr>
          <p:nvPr>
            <p:ph type="title"/>
          </p:nvPr>
        </p:nvSpPr>
        <p:spPr/>
        <p:txBody>
          <a:bodyPr/>
          <a:lstStyle/>
          <a:p>
            <a:r>
              <a:rPr lang="en-US" dirty="0"/>
              <a:t>What are these rights?</a:t>
            </a:r>
          </a:p>
        </p:txBody>
      </p:sp>
      <p:pic>
        <p:nvPicPr>
          <p:cNvPr id="15" name="Picture 14" descr="A picture containing food&#10;&#10;Description automatically generated">
            <a:extLst>
              <a:ext uri="{FF2B5EF4-FFF2-40B4-BE49-F238E27FC236}">
                <a16:creationId xmlns:a16="http://schemas.microsoft.com/office/drawing/2014/main" id="{49C457B4-9C10-4BC4-B9BF-D84A1A2DAE6D}"/>
              </a:ext>
            </a:extLst>
          </p:cNvPr>
          <p:cNvPicPr>
            <a:picLocks noChangeAspect="1"/>
          </p:cNvPicPr>
          <p:nvPr/>
        </p:nvPicPr>
        <p:blipFill>
          <a:blip r:embed="rId3"/>
          <a:stretch>
            <a:fillRect/>
          </a:stretch>
        </p:blipFill>
        <p:spPr>
          <a:xfrm>
            <a:off x="7726211" y="260171"/>
            <a:ext cx="1097280" cy="876435"/>
          </a:xfrm>
          <a:prstGeom prst="rect">
            <a:avLst/>
          </a:prstGeom>
        </p:spPr>
      </p:pic>
      <p:pic>
        <p:nvPicPr>
          <p:cNvPr id="7" name="Google Shape;259;g82aa7970e3_1_16">
            <a:extLst>
              <a:ext uri="{FF2B5EF4-FFF2-40B4-BE49-F238E27FC236}">
                <a16:creationId xmlns:a16="http://schemas.microsoft.com/office/drawing/2014/main" id="{48A25115-3CAF-47C0-BBAC-2F7FFBADEA53}"/>
              </a:ext>
            </a:extLst>
          </p:cNvPr>
          <p:cNvPicPr preferRelativeResize="0"/>
          <p:nvPr/>
        </p:nvPicPr>
        <p:blipFill rotWithShape="1">
          <a:blip r:embed="rId4">
            <a:clrChange>
              <a:clrFrom>
                <a:srgbClr val="FFFFFF"/>
              </a:clrFrom>
              <a:clrTo>
                <a:srgbClr val="FFFFFF">
                  <a:alpha val="0"/>
                </a:srgbClr>
              </a:clrTo>
            </a:clrChange>
            <a:alphaModFix/>
          </a:blip>
          <a:srcRect l="8477" t="32184" r="8007" b="6869"/>
          <a:stretch/>
        </p:blipFill>
        <p:spPr>
          <a:xfrm>
            <a:off x="869149" y="1626715"/>
            <a:ext cx="2862841" cy="2288886"/>
          </a:xfrm>
          <a:prstGeom prst="rect">
            <a:avLst/>
          </a:prstGeom>
          <a:noFill/>
          <a:ln>
            <a:noFill/>
          </a:ln>
        </p:spPr>
      </p:pic>
      <p:pic>
        <p:nvPicPr>
          <p:cNvPr id="8" name="Google Shape;260;g82aa7970e3_1_16">
            <a:extLst>
              <a:ext uri="{FF2B5EF4-FFF2-40B4-BE49-F238E27FC236}">
                <a16:creationId xmlns:a16="http://schemas.microsoft.com/office/drawing/2014/main" id="{69A1CA2A-338F-4920-95CA-601CA3969D72}"/>
              </a:ext>
            </a:extLst>
          </p:cNvPr>
          <p:cNvPicPr preferRelativeResize="0"/>
          <p:nvPr/>
        </p:nvPicPr>
        <p:blipFill rotWithShape="1">
          <a:blip r:embed="rId5">
            <a:clrChange>
              <a:clrFrom>
                <a:srgbClr val="FFFFFF"/>
              </a:clrFrom>
              <a:clrTo>
                <a:srgbClr val="FFFFFF">
                  <a:alpha val="0"/>
                </a:srgbClr>
              </a:clrTo>
            </a:clrChange>
            <a:alphaModFix/>
          </a:blip>
          <a:srcRect b="29364"/>
          <a:stretch/>
        </p:blipFill>
        <p:spPr>
          <a:xfrm>
            <a:off x="4955807" y="1444759"/>
            <a:ext cx="3178102" cy="2652799"/>
          </a:xfrm>
          <a:prstGeom prst="rect">
            <a:avLst/>
          </a:prstGeom>
          <a:noFill/>
          <a:ln>
            <a:noFill/>
          </a:ln>
        </p:spPr>
      </p:pic>
    </p:spTree>
    <p:extLst>
      <p:ext uri="{BB962C8B-B14F-4D97-AF65-F5344CB8AC3E}">
        <p14:creationId xmlns:p14="http://schemas.microsoft.com/office/powerpoint/2010/main" val="799755887"/>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t>24</a:t>
            </a:fld>
            <a:endParaRPr/>
          </a:p>
        </p:txBody>
      </p:sp>
      <p:sp>
        <p:nvSpPr>
          <p:cNvPr id="11" name="Title 10">
            <a:extLst>
              <a:ext uri="{FF2B5EF4-FFF2-40B4-BE49-F238E27FC236}">
                <a16:creationId xmlns:a16="http://schemas.microsoft.com/office/drawing/2014/main" id="{E91E55C4-2DDE-48C0-A79C-BD5749249D8F}"/>
              </a:ext>
            </a:extLst>
          </p:cNvPr>
          <p:cNvSpPr>
            <a:spLocks noGrp="1"/>
          </p:cNvSpPr>
          <p:nvPr>
            <p:ph type="title"/>
          </p:nvPr>
        </p:nvSpPr>
        <p:spPr/>
        <p:txBody>
          <a:bodyPr/>
          <a:lstStyle/>
          <a:p>
            <a:r>
              <a:rPr lang="en-US" dirty="0"/>
              <a:t>Who can take them away?</a:t>
            </a:r>
          </a:p>
        </p:txBody>
      </p:sp>
      <p:pic>
        <p:nvPicPr>
          <p:cNvPr id="15" name="Picture 14" descr="A picture containing food&#10;&#10;Description automatically generated">
            <a:extLst>
              <a:ext uri="{FF2B5EF4-FFF2-40B4-BE49-F238E27FC236}">
                <a16:creationId xmlns:a16="http://schemas.microsoft.com/office/drawing/2014/main" id="{49C457B4-9C10-4BC4-B9BF-D84A1A2DAE6D}"/>
              </a:ext>
            </a:extLst>
          </p:cNvPr>
          <p:cNvPicPr>
            <a:picLocks noChangeAspect="1"/>
          </p:cNvPicPr>
          <p:nvPr/>
        </p:nvPicPr>
        <p:blipFill>
          <a:blip r:embed="rId3"/>
          <a:stretch>
            <a:fillRect/>
          </a:stretch>
        </p:blipFill>
        <p:spPr>
          <a:xfrm>
            <a:off x="7726211" y="260171"/>
            <a:ext cx="1097280" cy="876435"/>
          </a:xfrm>
          <a:prstGeom prst="rect">
            <a:avLst/>
          </a:prstGeom>
        </p:spPr>
      </p:pic>
      <p:pic>
        <p:nvPicPr>
          <p:cNvPr id="9" name="Google Shape;272;g82aa7970e3_1_28">
            <a:extLst>
              <a:ext uri="{FF2B5EF4-FFF2-40B4-BE49-F238E27FC236}">
                <a16:creationId xmlns:a16="http://schemas.microsoft.com/office/drawing/2014/main" id="{2F89E679-69AE-4764-A9DC-5C5E8D66DF0E}"/>
              </a:ext>
            </a:extLst>
          </p:cNvPr>
          <p:cNvPicPr preferRelativeResize="0"/>
          <p:nvPr/>
        </p:nvPicPr>
        <p:blipFill rotWithShape="1">
          <a:blip r:embed="rId4">
            <a:alphaModFix/>
          </a:blip>
          <a:srcRect l="12579" t="10193" r="15183" b="21971"/>
          <a:stretch/>
        </p:blipFill>
        <p:spPr>
          <a:xfrm>
            <a:off x="2657964" y="1444759"/>
            <a:ext cx="2935313" cy="301046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61563856"/>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20"/>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 </a:t>
            </a:r>
            <a:endParaRPr/>
          </a:p>
        </p:txBody>
      </p:sp>
      <p:sp>
        <p:nvSpPr>
          <p:cNvPr id="305" name="Google Shape;305;p20"/>
          <p:cNvSpPr txBox="1">
            <a:spLocks noGrp="1"/>
          </p:cNvSpPr>
          <p:nvPr>
            <p:ph type="body" idx="1"/>
          </p:nvPr>
        </p:nvSpPr>
        <p:spPr>
          <a:xfrm>
            <a:off x="805239" y="1524063"/>
            <a:ext cx="4000500" cy="3108600"/>
          </a:xfrm>
          <a:prstGeom prst="rect">
            <a:avLst/>
          </a:prstGeom>
          <a:noFill/>
          <a:ln>
            <a:noFill/>
          </a:ln>
        </p:spPr>
        <p:txBody>
          <a:bodyPr spcFirstLastPara="1" wrap="square" lIns="91425" tIns="91425" rIns="91425" bIns="91425" anchor="t" anchorCtr="0">
            <a:normAutofit/>
          </a:bodyPr>
          <a:lstStyle/>
          <a:p>
            <a:pPr marL="457200" lvl="0" indent="-393700" algn="l" rtl="0">
              <a:lnSpc>
                <a:spcPct val="100000"/>
              </a:lnSpc>
              <a:spcBef>
                <a:spcPts val="600"/>
              </a:spcBef>
              <a:spcAft>
                <a:spcPts val="0"/>
              </a:spcAft>
              <a:buSzPts val="2600"/>
              <a:buChar char="▪"/>
            </a:pPr>
            <a:r>
              <a:rPr lang="en-US" sz="2600"/>
              <a:t>Think about what you can do to take care of others.</a:t>
            </a:r>
            <a:endParaRPr sz="2600"/>
          </a:p>
          <a:p>
            <a:pPr marL="457200" lvl="0" indent="0" algn="l" rtl="0">
              <a:lnSpc>
                <a:spcPct val="100000"/>
              </a:lnSpc>
              <a:spcBef>
                <a:spcPts val="600"/>
              </a:spcBef>
              <a:spcAft>
                <a:spcPts val="0"/>
              </a:spcAft>
              <a:buSzPts val="1800"/>
              <a:buNone/>
            </a:pPr>
            <a:endParaRPr sz="2600"/>
          </a:p>
          <a:p>
            <a:pPr marL="457200" lvl="0" indent="-393700" algn="l" rtl="0">
              <a:lnSpc>
                <a:spcPct val="100000"/>
              </a:lnSpc>
              <a:spcBef>
                <a:spcPts val="600"/>
              </a:spcBef>
              <a:spcAft>
                <a:spcPts val="0"/>
              </a:spcAft>
              <a:buSzPts val="2600"/>
              <a:buChar char="▪"/>
            </a:pPr>
            <a:r>
              <a:rPr lang="en-US" sz="2600"/>
              <a:t>Find someone to help this week.</a:t>
            </a:r>
            <a:endParaRPr sz="2600"/>
          </a:p>
        </p:txBody>
      </p:sp>
      <p:pic>
        <p:nvPicPr>
          <p:cNvPr id="306" name="Google Shape;306;p20"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4877963" y="1775341"/>
            <a:ext cx="3657600" cy="2606040"/>
          </a:xfrm>
          <a:prstGeom prst="rect">
            <a:avLst/>
          </a:prstGeom>
          <a:noFill/>
          <a:ln>
            <a:noFill/>
          </a:ln>
        </p:spPr>
      </p:pic>
      <p:sp>
        <p:nvSpPr>
          <p:cNvPr id="307" name="Google Shape;307;p2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25</a:t>
            </a:fld>
            <a:endParaRPr sz="900"/>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369"/>
        <p:cNvGrpSpPr/>
        <p:nvPr/>
      </p:nvGrpSpPr>
      <p:grpSpPr>
        <a:xfrm>
          <a:off x="0" y="0"/>
          <a:ext cx="0" cy="0"/>
          <a:chOff x="0" y="0"/>
          <a:chExt cx="0" cy="0"/>
        </a:xfrm>
      </p:grpSpPr>
      <p:sp>
        <p:nvSpPr>
          <p:cNvPr id="370" name="Google Shape;370;p22"/>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26</a:t>
            </a:fld>
            <a:endParaRP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nvGraphicFramePr>
        <p:xfrm>
          <a:off x="869148" y="1587964"/>
          <a:ext cx="7772400" cy="2589804"/>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dirty="0"/>
                        <a:t>1</a:t>
                      </a:r>
                    </a:p>
                  </a:txBody>
                  <a:tcPr/>
                </a:tc>
                <a:tc>
                  <a:txBody>
                    <a:bodyPr/>
                    <a:lstStyle/>
                    <a:p>
                      <a:r>
                        <a:rPr lang="en-US" sz="1400" i="1" u="none" strike="noStrike" cap="none" dirty="0">
                          <a:effectLst/>
                          <a:sym typeface="Arial"/>
                        </a:rPr>
                        <a:t>Visit the United Nations Geneva Office on Human Rights Education website to download and print lesson resources </a:t>
                      </a:r>
                      <a:r>
                        <a:rPr lang="en-US" sz="1400" u="none" strike="noStrike" cap="none" dirty="0">
                          <a:effectLst/>
                          <a:sym typeface="Arial"/>
                        </a:rPr>
                        <a:t>at </a:t>
                      </a:r>
                      <a:r>
                        <a:rPr lang="en-US" sz="1400" u="sng" strike="noStrike" cap="none" dirty="0">
                          <a:effectLst/>
                          <a:sym typeface="Arial"/>
                          <a:hlinkClick r:id="rId4"/>
                        </a:rPr>
                        <a:t>www.go-hre.org</a:t>
                      </a:r>
                      <a:r>
                        <a:rPr lang="en-US" sz="1400" u="none" strike="noStrike" cap="none" dirty="0">
                          <a:effectLst/>
                          <a:sym typeface="Arial"/>
                        </a:rPr>
                        <a:t> </a:t>
                      </a:r>
                      <a:endParaRPr lang="en-US" sz="14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dirty="0"/>
                        <a:t>2</a:t>
                      </a:r>
                    </a:p>
                  </a:txBody>
                  <a:tcPr/>
                </a:tc>
                <a:tc>
                  <a:txBody>
                    <a:bodyPr/>
                    <a:lstStyle/>
                    <a:p>
                      <a:r>
                        <a:rPr lang="en-US" dirty="0"/>
                        <a:t>United Nations Universal Declaration of Human Rights. </a:t>
                      </a:r>
                      <a:r>
                        <a:rPr lang="en-US" dirty="0">
                          <a:hlinkClick r:id="rId5"/>
                        </a:rPr>
                        <a:t>https://www.un.org/en/universal-declaration-human-rights/</a:t>
                      </a:r>
                      <a:endParaRPr lang="en-US" dirty="0"/>
                    </a:p>
                  </a:txBody>
                  <a:tcPr/>
                </a:tc>
                <a:extLst>
                  <a:ext uri="{0D108BD9-81ED-4DB2-BD59-A6C34878D82A}">
                    <a16:rowId xmlns:a16="http://schemas.microsoft.com/office/drawing/2014/main" val="2406759190"/>
                  </a:ext>
                </a:extLst>
              </a:tr>
              <a:tr h="517164">
                <a:tc>
                  <a:txBody>
                    <a:bodyPr/>
                    <a:lstStyle/>
                    <a:p>
                      <a:pPr algn="ctr"/>
                      <a:r>
                        <a:rPr lang="en-US" dirty="0"/>
                        <a:t>3</a:t>
                      </a:r>
                    </a:p>
                  </a:txBody>
                  <a:tcPr/>
                </a:tc>
                <a:tc>
                  <a:txBody>
                    <a:bodyPr/>
                    <a:lstStyle/>
                    <a:p>
                      <a:r>
                        <a:rPr lang="en-US" dirty="0"/>
                        <a:t>United Nations Convention on the Rights of the Child. </a:t>
                      </a:r>
                      <a:r>
                        <a:rPr lang="en-US" dirty="0">
                          <a:hlinkClick r:id="rId6"/>
                        </a:rPr>
                        <a:t>https://www.ohchr.org/en/professionalinterest/pages/crc.aspx</a:t>
                      </a:r>
                      <a:endParaRPr lang="en-US" dirty="0"/>
                    </a:p>
                  </a:txBody>
                  <a:tcPr/>
                </a:tc>
                <a:extLst>
                  <a:ext uri="{0D108BD9-81ED-4DB2-BD59-A6C34878D82A}">
                    <a16:rowId xmlns:a16="http://schemas.microsoft.com/office/drawing/2014/main" val="1686710979"/>
                  </a:ext>
                </a:extLst>
              </a:tr>
              <a:tr h="517164">
                <a:tc>
                  <a:txBody>
                    <a:bodyPr/>
                    <a:lstStyle/>
                    <a:p>
                      <a:pPr algn="ctr"/>
                      <a:r>
                        <a:rPr lang="en-US" dirty="0"/>
                        <a:t>4</a:t>
                      </a:r>
                    </a:p>
                  </a:txBody>
                  <a:tcPr/>
                </a:tc>
                <a:tc>
                  <a:txBody>
                    <a:bodyPr/>
                    <a:lstStyle/>
                    <a:p>
                      <a:r>
                        <a:rPr lang="en-US" sz="1400" i="1" u="none" strike="noStrike" cap="none" dirty="0">
                          <a:effectLst/>
                          <a:sym typeface="Arial"/>
                        </a:rPr>
                        <a:t>The Power of the Talking Stick</a:t>
                      </a:r>
                      <a:r>
                        <a:rPr lang="en-US" dirty="0"/>
                        <a:t>. </a:t>
                      </a:r>
                      <a:r>
                        <a:rPr lang="en-US" sz="1400" u="none" strike="noStrike" cap="none" dirty="0">
                          <a:effectLst/>
                          <a:sym typeface="Arial"/>
                        </a:rPr>
                        <a:t>Kathie Beebe. (2015). </a:t>
                      </a:r>
                      <a:r>
                        <a:rPr lang="en-US" sz="1400" i="1" u="none" strike="noStrike" cap="none" dirty="0">
                          <a:effectLst/>
                          <a:sym typeface="Arial"/>
                        </a:rPr>
                        <a:t>Native American and Indigenous Studies</a:t>
                      </a:r>
                      <a:r>
                        <a:rPr lang="en-US" sz="1400" u="none" strike="noStrike" cap="none" dirty="0">
                          <a:effectLst/>
                          <a:sym typeface="Arial"/>
                        </a:rPr>
                        <a:t>, 2(2), 202-203. doi:10.5749/natiindistudj.2.2.0202</a:t>
                      </a:r>
                      <a:endParaRPr lang="en-US" dirty="0"/>
                    </a:p>
                  </a:txBody>
                  <a:tcPr/>
                </a:tc>
                <a:extLst>
                  <a:ext uri="{0D108BD9-81ED-4DB2-BD59-A6C34878D82A}">
                    <a16:rowId xmlns:a16="http://schemas.microsoft.com/office/drawing/2014/main" val="1773930089"/>
                  </a:ext>
                </a:extLst>
              </a:tr>
              <a:tr h="517164">
                <a:tc>
                  <a:txBody>
                    <a:bodyPr/>
                    <a:lstStyle/>
                    <a:p>
                      <a:pPr algn="ctr"/>
                      <a:r>
                        <a:rPr lang="en-US" dirty="0"/>
                        <a:t>5</a:t>
                      </a:r>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97E2428F-4FD5-4576-85D4-5E961081B8A3}"/>
              </a:ext>
            </a:extLst>
          </p:cNvPr>
          <p:cNvPicPr>
            <a:picLocks noChangeAspect="1"/>
          </p:cNvPicPr>
          <p:nvPr/>
        </p:nvPicPr>
        <p:blipFill>
          <a:blip r:embed="rId4"/>
          <a:stretch>
            <a:fillRect/>
          </a:stretch>
        </p:blipFill>
        <p:spPr>
          <a:xfrm>
            <a:off x="1152832" y="285750"/>
            <a:ext cx="3659025" cy="4572000"/>
          </a:xfrm>
          <a:prstGeom prst="rect">
            <a:avLst/>
          </a:prstGeom>
          <a:ln>
            <a:solidFill>
              <a:schemeClr val="tx1"/>
            </a:solidFill>
          </a:ln>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414831653"/>
              </p:ext>
            </p:extLst>
          </p:nvPr>
        </p:nvGraphicFramePr>
        <p:xfrm>
          <a:off x="365760" y="1371598"/>
          <a:ext cx="8412480" cy="219456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 and 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Student Evaluation Questionnaire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Facilitator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bl>
          </a:graphicData>
        </a:graphic>
      </p:graphicFrame>
    </p:spTree>
    <p:extLst>
      <p:ext uri="{BB962C8B-B14F-4D97-AF65-F5344CB8AC3E}">
        <p14:creationId xmlns:p14="http://schemas.microsoft.com/office/powerpoint/2010/main" val="2900168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CE2D2255-14E1-4F56-8E4E-E2B60FC0BDF4}"/>
              </a:ext>
            </a:extLst>
          </p:cNvPr>
          <p:cNvPicPr>
            <a:picLocks noChangeAspect="1"/>
          </p:cNvPicPr>
          <p:nvPr/>
        </p:nvPicPr>
        <p:blipFill>
          <a:blip r:embed="rId4"/>
          <a:stretch>
            <a:fillRect/>
          </a:stretch>
        </p:blipFill>
        <p:spPr>
          <a:xfrm>
            <a:off x="1100177" y="194310"/>
            <a:ext cx="3392452" cy="4754880"/>
          </a:xfrm>
          <a:prstGeom prst="rect">
            <a:avLst/>
          </a:prstGeom>
          <a:ln>
            <a:solidFill>
              <a:schemeClr val="tx1"/>
            </a:solidFill>
          </a:ln>
        </p:spPr>
      </p:pic>
    </p:spTree>
    <p:extLst>
      <p:ext uri="{BB962C8B-B14F-4D97-AF65-F5344CB8AC3E}">
        <p14:creationId xmlns:p14="http://schemas.microsoft.com/office/powerpoint/2010/main" val="4215408928"/>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84"/>
        <p:cNvGrpSpPr/>
        <p:nvPr/>
      </p:nvGrpSpPr>
      <p:grpSpPr>
        <a:xfrm>
          <a:off x="0" y="0"/>
          <a:ext cx="0" cy="0"/>
          <a:chOff x="0" y="0"/>
          <a:chExt cx="0" cy="0"/>
        </a:xfrm>
      </p:grpSpPr>
      <p:sp>
        <p:nvSpPr>
          <p:cNvPr id="85" name="Google Shape;85;g7372b59db7_0_507"/>
          <p:cNvSpPr txBox="1">
            <a:spLocks noGrp="1"/>
          </p:cNvSpPr>
          <p:nvPr>
            <p:ph type="ctrTitle"/>
          </p:nvPr>
        </p:nvSpPr>
        <p:spPr>
          <a:xfrm>
            <a:off x="5956852" y="1070345"/>
            <a:ext cx="3059700" cy="2913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dirty="0">
                <a:solidFill>
                  <a:srgbClr val="FF7A2E"/>
                </a:solidFill>
              </a:rPr>
              <a:t>Born Free!</a:t>
            </a:r>
            <a:br>
              <a:rPr lang="en-US" sz="4400" dirty="0">
                <a:solidFill>
                  <a:srgbClr val="FF7A2E"/>
                </a:solidFill>
              </a:rPr>
            </a:br>
            <a:br>
              <a:rPr lang="en-US" sz="2800" dirty="0">
                <a:solidFill>
                  <a:srgbClr val="FF7A2E"/>
                </a:solidFill>
              </a:rPr>
            </a:br>
            <a:r>
              <a:rPr lang="en-US" sz="2800" dirty="0">
                <a:solidFill>
                  <a:srgbClr val="FF7A2E"/>
                </a:solidFill>
              </a:rPr>
              <a:t>Lesson 1B</a:t>
            </a:r>
            <a:endParaRPr sz="4400" dirty="0">
              <a:solidFill>
                <a:srgbClr val="FF7A2E"/>
              </a:solidFill>
            </a:endParaRPr>
          </a:p>
        </p:txBody>
      </p:sp>
      <p:pic>
        <p:nvPicPr>
          <p:cNvPr id="86" name="Google Shape;86;g7372b59db7_0_507" descr="Logo for the Geneva Office for Human Rights Education (3 brown dots over a v with the letters GO-HRE on a white circle)"/>
          <p:cNvPicPr preferRelativeResize="0"/>
          <p:nvPr/>
        </p:nvPicPr>
        <p:blipFill rotWithShape="1">
          <a:blip r:embed="rId3">
            <a:alphaModFix/>
          </a:blip>
          <a:srcRect/>
          <a:stretch/>
        </p:blipFill>
        <p:spPr>
          <a:xfrm>
            <a:off x="8142067" y="69273"/>
            <a:ext cx="914400" cy="914400"/>
          </a:xfrm>
          <a:prstGeom prst="rect">
            <a:avLst/>
          </a:prstGeom>
          <a:noFill/>
          <a:ln>
            <a:noFill/>
          </a:ln>
        </p:spPr>
      </p:pic>
      <p:sp>
        <p:nvSpPr>
          <p:cNvPr id="87" name="Google Shape;87;g7372b59db7_0_507"/>
          <p:cNvSpPr txBox="1">
            <a:spLocks noGrp="1"/>
          </p:cNvSpPr>
          <p:nvPr>
            <p:ph type="ctrTitle"/>
          </p:nvPr>
        </p:nvSpPr>
        <p:spPr>
          <a:xfrm>
            <a:off x="61525" y="4412125"/>
            <a:ext cx="89949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Geneva Office of Human Rights Education</a:t>
            </a:r>
            <a:endParaRPr sz="2400">
              <a:solidFill>
                <a:srgbClr val="FFCC00"/>
              </a:solidFill>
            </a:endParaRPr>
          </a:p>
        </p:txBody>
      </p:sp>
      <p:sp>
        <p:nvSpPr>
          <p:cNvPr id="88" name="Google Shape;88;g7372b59db7_0_507"/>
          <p:cNvSpPr txBox="1">
            <a:spLocks noGrp="1"/>
          </p:cNvSpPr>
          <p:nvPr>
            <p:ph type="ctrTitle"/>
          </p:nvPr>
        </p:nvSpPr>
        <p:spPr>
          <a:xfrm>
            <a:off x="342900" y="218825"/>
            <a:ext cx="1336500" cy="615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sz="2400">
                <a:solidFill>
                  <a:srgbClr val="FFCC00"/>
                </a:solidFill>
              </a:rPr>
              <a:t>Colega</a:t>
            </a:r>
            <a:endParaRPr sz="2400">
              <a:solidFill>
                <a:srgbClr val="FFCC00"/>
              </a:solidFill>
            </a:endParaRPr>
          </a:p>
        </p:txBody>
      </p:sp>
      <p:sp>
        <p:nvSpPr>
          <p:cNvPr id="89" name="Google Shape;89;g7372b59db7_0_507"/>
          <p:cNvSpPr txBox="1"/>
          <p:nvPr/>
        </p:nvSpPr>
        <p:spPr>
          <a:xfrm>
            <a:off x="8174736" y="5561838"/>
            <a:ext cx="1371600" cy="45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66</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90" name="Google Shape;90;g7372b59db7_0_507"/>
          <p:cNvPicPr preferRelativeResize="0"/>
          <p:nvPr/>
        </p:nvPicPr>
        <p:blipFill rotWithShape="1">
          <a:blip r:embed="rId4">
            <a:alphaModFix/>
          </a:blip>
          <a:srcRect l="8123" t="5909" r="6675" b="6439"/>
          <a:stretch/>
        </p:blipFill>
        <p:spPr>
          <a:xfrm>
            <a:off x="497376" y="1134512"/>
            <a:ext cx="4876800" cy="2743200"/>
          </a:xfrm>
          <a:custGeom>
            <a:avLst/>
            <a:gdLst>
              <a:gd name="connsiteX0" fmla="*/ 0 w 4876800"/>
              <a:gd name="connsiteY0" fmla="*/ 0 h 2743200"/>
              <a:gd name="connsiteX1" fmla="*/ 493099 w 4876800"/>
              <a:gd name="connsiteY1" fmla="*/ 0 h 2743200"/>
              <a:gd name="connsiteX2" fmla="*/ 986197 w 4876800"/>
              <a:gd name="connsiteY2" fmla="*/ 0 h 2743200"/>
              <a:gd name="connsiteX3" fmla="*/ 1381760 w 4876800"/>
              <a:gd name="connsiteY3" fmla="*/ 0 h 2743200"/>
              <a:gd name="connsiteX4" fmla="*/ 1972395 w 4876800"/>
              <a:gd name="connsiteY4" fmla="*/ 0 h 2743200"/>
              <a:gd name="connsiteX5" fmla="*/ 2416725 w 4876800"/>
              <a:gd name="connsiteY5" fmla="*/ 0 h 2743200"/>
              <a:gd name="connsiteX6" fmla="*/ 3007360 w 4876800"/>
              <a:gd name="connsiteY6" fmla="*/ 0 h 2743200"/>
              <a:gd name="connsiteX7" fmla="*/ 3597995 w 4876800"/>
              <a:gd name="connsiteY7" fmla="*/ 0 h 2743200"/>
              <a:gd name="connsiteX8" fmla="*/ 4237397 w 4876800"/>
              <a:gd name="connsiteY8" fmla="*/ 0 h 2743200"/>
              <a:gd name="connsiteX9" fmla="*/ 4876800 w 4876800"/>
              <a:gd name="connsiteY9" fmla="*/ 0 h 2743200"/>
              <a:gd name="connsiteX10" fmla="*/ 4876800 w 4876800"/>
              <a:gd name="connsiteY10" fmla="*/ 576072 h 2743200"/>
              <a:gd name="connsiteX11" fmla="*/ 4876800 w 4876800"/>
              <a:gd name="connsiteY11" fmla="*/ 1124712 h 2743200"/>
              <a:gd name="connsiteX12" fmla="*/ 4876800 w 4876800"/>
              <a:gd name="connsiteY12" fmla="*/ 1618488 h 2743200"/>
              <a:gd name="connsiteX13" fmla="*/ 4876800 w 4876800"/>
              <a:gd name="connsiteY13" fmla="*/ 2139696 h 2743200"/>
              <a:gd name="connsiteX14" fmla="*/ 4876800 w 4876800"/>
              <a:gd name="connsiteY14" fmla="*/ 2743200 h 2743200"/>
              <a:gd name="connsiteX15" fmla="*/ 4237397 w 4876800"/>
              <a:gd name="connsiteY15" fmla="*/ 2743200 h 2743200"/>
              <a:gd name="connsiteX16" fmla="*/ 3597995 w 4876800"/>
              <a:gd name="connsiteY16" fmla="*/ 2743200 h 2743200"/>
              <a:gd name="connsiteX17" fmla="*/ 3153664 w 4876800"/>
              <a:gd name="connsiteY17" fmla="*/ 2743200 h 2743200"/>
              <a:gd name="connsiteX18" fmla="*/ 2514261 w 4876800"/>
              <a:gd name="connsiteY18" fmla="*/ 2743200 h 2743200"/>
              <a:gd name="connsiteX19" fmla="*/ 2069931 w 4876800"/>
              <a:gd name="connsiteY19" fmla="*/ 2743200 h 2743200"/>
              <a:gd name="connsiteX20" fmla="*/ 1528064 w 4876800"/>
              <a:gd name="connsiteY20" fmla="*/ 2743200 h 2743200"/>
              <a:gd name="connsiteX21" fmla="*/ 1083733 w 4876800"/>
              <a:gd name="connsiteY21" fmla="*/ 2743200 h 2743200"/>
              <a:gd name="connsiteX22" fmla="*/ 590635 w 4876800"/>
              <a:gd name="connsiteY22" fmla="*/ 2743200 h 2743200"/>
              <a:gd name="connsiteX23" fmla="*/ 0 w 4876800"/>
              <a:gd name="connsiteY23" fmla="*/ 2743200 h 2743200"/>
              <a:gd name="connsiteX24" fmla="*/ 0 w 4876800"/>
              <a:gd name="connsiteY24" fmla="*/ 2249424 h 2743200"/>
              <a:gd name="connsiteX25" fmla="*/ 0 w 4876800"/>
              <a:gd name="connsiteY25" fmla="*/ 1700784 h 2743200"/>
              <a:gd name="connsiteX26" fmla="*/ 0 w 4876800"/>
              <a:gd name="connsiteY26" fmla="*/ 1124712 h 2743200"/>
              <a:gd name="connsiteX27" fmla="*/ 0 w 4876800"/>
              <a:gd name="connsiteY27" fmla="*/ 576072 h 2743200"/>
              <a:gd name="connsiteX28" fmla="*/ 0 w 4876800"/>
              <a:gd name="connsiteY28"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76800" h="2743200" extrusionOk="0">
                <a:moveTo>
                  <a:pt x="0" y="0"/>
                </a:moveTo>
                <a:cubicBezTo>
                  <a:pt x="217772" y="-35264"/>
                  <a:pt x="349758" y="55818"/>
                  <a:pt x="493099" y="0"/>
                </a:cubicBezTo>
                <a:cubicBezTo>
                  <a:pt x="636440" y="-55818"/>
                  <a:pt x="822869" y="55647"/>
                  <a:pt x="986197" y="0"/>
                </a:cubicBezTo>
                <a:cubicBezTo>
                  <a:pt x="1149525" y="-55647"/>
                  <a:pt x="1265588" y="13969"/>
                  <a:pt x="1381760" y="0"/>
                </a:cubicBezTo>
                <a:cubicBezTo>
                  <a:pt x="1497932" y="-13969"/>
                  <a:pt x="1745973" y="32296"/>
                  <a:pt x="1972395" y="0"/>
                </a:cubicBezTo>
                <a:cubicBezTo>
                  <a:pt x="2198818" y="-32296"/>
                  <a:pt x="2296149" y="7454"/>
                  <a:pt x="2416725" y="0"/>
                </a:cubicBezTo>
                <a:cubicBezTo>
                  <a:pt x="2537301" y="-7454"/>
                  <a:pt x="2851560" y="25716"/>
                  <a:pt x="3007360" y="0"/>
                </a:cubicBezTo>
                <a:cubicBezTo>
                  <a:pt x="3163161" y="-25716"/>
                  <a:pt x="3469154" y="69996"/>
                  <a:pt x="3597995" y="0"/>
                </a:cubicBezTo>
                <a:cubicBezTo>
                  <a:pt x="3726836" y="-69996"/>
                  <a:pt x="4057469" y="51160"/>
                  <a:pt x="4237397" y="0"/>
                </a:cubicBezTo>
                <a:cubicBezTo>
                  <a:pt x="4417325" y="-51160"/>
                  <a:pt x="4571599" y="71789"/>
                  <a:pt x="4876800" y="0"/>
                </a:cubicBezTo>
                <a:cubicBezTo>
                  <a:pt x="4927441" y="220733"/>
                  <a:pt x="4808737" y="360787"/>
                  <a:pt x="4876800" y="576072"/>
                </a:cubicBezTo>
                <a:cubicBezTo>
                  <a:pt x="4944863" y="791357"/>
                  <a:pt x="4813772" y="936638"/>
                  <a:pt x="4876800" y="1124712"/>
                </a:cubicBezTo>
                <a:cubicBezTo>
                  <a:pt x="4939828" y="1312786"/>
                  <a:pt x="4818957" y="1406303"/>
                  <a:pt x="4876800" y="1618488"/>
                </a:cubicBezTo>
                <a:cubicBezTo>
                  <a:pt x="4934643" y="1830673"/>
                  <a:pt x="4816467" y="2021654"/>
                  <a:pt x="4876800" y="2139696"/>
                </a:cubicBezTo>
                <a:cubicBezTo>
                  <a:pt x="4937133" y="2257738"/>
                  <a:pt x="4838320" y="2594133"/>
                  <a:pt x="4876800" y="2743200"/>
                </a:cubicBezTo>
                <a:cubicBezTo>
                  <a:pt x="4592603" y="2789672"/>
                  <a:pt x="4384438" y="2741574"/>
                  <a:pt x="4237397" y="2743200"/>
                </a:cubicBezTo>
                <a:cubicBezTo>
                  <a:pt x="4090356" y="2744826"/>
                  <a:pt x="3839563" y="2728979"/>
                  <a:pt x="3597995" y="2743200"/>
                </a:cubicBezTo>
                <a:cubicBezTo>
                  <a:pt x="3356427" y="2757421"/>
                  <a:pt x="3260128" y="2716873"/>
                  <a:pt x="3153664" y="2743200"/>
                </a:cubicBezTo>
                <a:cubicBezTo>
                  <a:pt x="3047200" y="2769527"/>
                  <a:pt x="2722767" y="2725309"/>
                  <a:pt x="2514261" y="2743200"/>
                </a:cubicBezTo>
                <a:cubicBezTo>
                  <a:pt x="2305755" y="2761091"/>
                  <a:pt x="2252962" y="2715289"/>
                  <a:pt x="2069931" y="2743200"/>
                </a:cubicBezTo>
                <a:cubicBezTo>
                  <a:pt x="1886900" y="2771111"/>
                  <a:pt x="1723878" y="2707699"/>
                  <a:pt x="1528064" y="2743200"/>
                </a:cubicBezTo>
                <a:cubicBezTo>
                  <a:pt x="1332250" y="2778701"/>
                  <a:pt x="1261448" y="2739773"/>
                  <a:pt x="1083733" y="2743200"/>
                </a:cubicBezTo>
                <a:cubicBezTo>
                  <a:pt x="906018" y="2746627"/>
                  <a:pt x="812528" y="2740814"/>
                  <a:pt x="590635" y="2743200"/>
                </a:cubicBezTo>
                <a:cubicBezTo>
                  <a:pt x="368742" y="2745586"/>
                  <a:pt x="140124" y="2692184"/>
                  <a:pt x="0" y="2743200"/>
                </a:cubicBezTo>
                <a:cubicBezTo>
                  <a:pt x="-46828" y="2643237"/>
                  <a:pt x="44948" y="2486896"/>
                  <a:pt x="0" y="2249424"/>
                </a:cubicBezTo>
                <a:cubicBezTo>
                  <a:pt x="-44948" y="2011952"/>
                  <a:pt x="57697" y="1872386"/>
                  <a:pt x="0" y="1700784"/>
                </a:cubicBezTo>
                <a:cubicBezTo>
                  <a:pt x="-57697" y="1529182"/>
                  <a:pt x="6928" y="1324905"/>
                  <a:pt x="0" y="1124712"/>
                </a:cubicBezTo>
                <a:cubicBezTo>
                  <a:pt x="-6928" y="924519"/>
                  <a:pt x="1547" y="772204"/>
                  <a:pt x="0" y="576072"/>
                </a:cubicBezTo>
                <a:cubicBezTo>
                  <a:pt x="-1547" y="379940"/>
                  <a:pt x="49833" y="217056"/>
                  <a:pt x="0" y="0"/>
                </a:cubicBezTo>
                <a:close/>
              </a:path>
            </a:pathLst>
          </a:custGeom>
          <a:noFill/>
          <a:ln w="28575">
            <a:solidFill>
              <a:srgbClr val="FF7A2E"/>
            </a:solidFill>
            <a:extLst>
              <a:ext uri="{C807C97D-BFC1-408E-A445-0C87EB9F89A2}">
                <ask:lineSketchStyleProps xmlns:ask="http://schemas.microsoft.com/office/drawing/2018/sketchyshapes" xmlns="" sd="1454370759">
                  <a:prstGeom prst="rect">
                    <a:avLst/>
                  </a:prstGeom>
                  <ask:type>
                    <ask:lineSketchScribble/>
                  </ask:type>
                </ask:lineSketchStyleProps>
              </a:ext>
            </a:extLst>
          </a:ln>
        </p:spPr>
      </p:pic>
    </p:spTree>
    <p:extLst>
      <p:ext uri="{BB962C8B-B14F-4D97-AF65-F5344CB8AC3E}">
        <p14:creationId xmlns:p14="http://schemas.microsoft.com/office/powerpoint/2010/main" val="1979569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B4860"/>
        </a:solidFill>
        <a:effectLst/>
      </p:bgPr>
    </p:bg>
    <p:spTree>
      <p:nvGrpSpPr>
        <p:cNvPr id="1" name="Shape 76"/>
        <p:cNvGrpSpPr/>
        <p:nvPr/>
      </p:nvGrpSpPr>
      <p:grpSpPr>
        <a:xfrm>
          <a:off x="0" y="0"/>
          <a:ext cx="0" cy="0"/>
          <a:chOff x="0" y="0"/>
          <a:chExt cx="0" cy="0"/>
        </a:xfrm>
      </p:grpSpPr>
      <p:pic>
        <p:nvPicPr>
          <p:cNvPr id="77" name="Google Shape;77;p2" descr="Four children jumping and raising their hands in joy"/>
          <p:cNvPicPr preferRelativeResize="0"/>
          <p:nvPr/>
        </p:nvPicPr>
        <p:blipFill rotWithShape="1">
          <a:blip r:embed="rId3">
            <a:alphaModFix/>
          </a:blip>
          <a:srcRect/>
          <a:stretch/>
        </p:blipFill>
        <p:spPr>
          <a:xfrm>
            <a:off x="569855" y="857697"/>
            <a:ext cx="5387002" cy="2913322"/>
          </a:xfrm>
          <a:custGeom>
            <a:avLst/>
            <a:gdLst/>
            <a:ahLst/>
            <a:cxnLst/>
            <a:rect l="l" t="t" r="r" b="b"/>
            <a:pathLst>
              <a:path w="5387002" h="2913322" fill="none" extrusionOk="0">
                <a:moveTo>
                  <a:pt x="0" y="0"/>
                </a:moveTo>
                <a:cubicBezTo>
                  <a:pt x="165954" y="-2018"/>
                  <a:pt x="296387" y="521"/>
                  <a:pt x="490816" y="0"/>
                </a:cubicBezTo>
                <a:cubicBezTo>
                  <a:pt x="685245" y="-521"/>
                  <a:pt x="775479" y="17337"/>
                  <a:pt x="1035501" y="0"/>
                </a:cubicBezTo>
                <a:cubicBezTo>
                  <a:pt x="1295524" y="-17337"/>
                  <a:pt x="1284134" y="14220"/>
                  <a:pt x="1472447" y="0"/>
                </a:cubicBezTo>
                <a:cubicBezTo>
                  <a:pt x="1660760" y="-14220"/>
                  <a:pt x="1901130" y="30910"/>
                  <a:pt x="2178743" y="0"/>
                </a:cubicBezTo>
                <a:cubicBezTo>
                  <a:pt x="2456356" y="-30910"/>
                  <a:pt x="2451350" y="24776"/>
                  <a:pt x="2615689" y="0"/>
                </a:cubicBezTo>
                <a:cubicBezTo>
                  <a:pt x="2780028" y="-24776"/>
                  <a:pt x="2952105" y="37398"/>
                  <a:pt x="3052634" y="0"/>
                </a:cubicBezTo>
                <a:cubicBezTo>
                  <a:pt x="3153164" y="-37398"/>
                  <a:pt x="3450802" y="10860"/>
                  <a:pt x="3705060" y="0"/>
                </a:cubicBezTo>
                <a:cubicBezTo>
                  <a:pt x="3959318" y="-10860"/>
                  <a:pt x="4017130" y="56989"/>
                  <a:pt x="4249746" y="0"/>
                </a:cubicBezTo>
                <a:cubicBezTo>
                  <a:pt x="4482362" y="-56989"/>
                  <a:pt x="5077507" y="47300"/>
                  <a:pt x="5387002" y="0"/>
                </a:cubicBezTo>
                <a:cubicBezTo>
                  <a:pt x="5434438" y="149814"/>
                  <a:pt x="5372321" y="284275"/>
                  <a:pt x="5387002" y="524398"/>
                </a:cubicBezTo>
                <a:cubicBezTo>
                  <a:pt x="5401683" y="764521"/>
                  <a:pt x="5351431" y="899283"/>
                  <a:pt x="5387002" y="1165329"/>
                </a:cubicBezTo>
                <a:cubicBezTo>
                  <a:pt x="5422573" y="1431375"/>
                  <a:pt x="5361918" y="1580066"/>
                  <a:pt x="5387002" y="1777126"/>
                </a:cubicBezTo>
                <a:cubicBezTo>
                  <a:pt x="5412086" y="1974186"/>
                  <a:pt x="5346034" y="2112518"/>
                  <a:pt x="5387002" y="2301524"/>
                </a:cubicBezTo>
                <a:cubicBezTo>
                  <a:pt x="5427970" y="2490530"/>
                  <a:pt x="5381628" y="2666367"/>
                  <a:pt x="5387002" y="2913322"/>
                </a:cubicBezTo>
                <a:cubicBezTo>
                  <a:pt x="5066264" y="2993972"/>
                  <a:pt x="4886055" y="2905146"/>
                  <a:pt x="4680706" y="2913322"/>
                </a:cubicBezTo>
                <a:cubicBezTo>
                  <a:pt x="4475357" y="2921498"/>
                  <a:pt x="4416176" y="2896873"/>
                  <a:pt x="4243760" y="2913322"/>
                </a:cubicBezTo>
                <a:cubicBezTo>
                  <a:pt x="4071344" y="2929771"/>
                  <a:pt x="3816812" y="2842194"/>
                  <a:pt x="3537465" y="2913322"/>
                </a:cubicBezTo>
                <a:cubicBezTo>
                  <a:pt x="3258119" y="2984450"/>
                  <a:pt x="3164698" y="2837656"/>
                  <a:pt x="2885039" y="2913322"/>
                </a:cubicBezTo>
                <a:cubicBezTo>
                  <a:pt x="2605380" y="2988988"/>
                  <a:pt x="2469210" y="2884633"/>
                  <a:pt x="2286483" y="2913322"/>
                </a:cubicBezTo>
                <a:cubicBezTo>
                  <a:pt x="2103756" y="2942011"/>
                  <a:pt x="1969735" y="2887162"/>
                  <a:pt x="1741797" y="2913322"/>
                </a:cubicBezTo>
                <a:cubicBezTo>
                  <a:pt x="1513859" y="2939482"/>
                  <a:pt x="1264512" y="2883843"/>
                  <a:pt x="1143242" y="2913322"/>
                </a:cubicBezTo>
                <a:cubicBezTo>
                  <a:pt x="1021973" y="2942801"/>
                  <a:pt x="792980" y="2887591"/>
                  <a:pt x="652426" y="2913322"/>
                </a:cubicBezTo>
                <a:cubicBezTo>
                  <a:pt x="511872" y="2939053"/>
                  <a:pt x="295805" y="2840668"/>
                  <a:pt x="0" y="2913322"/>
                </a:cubicBezTo>
                <a:cubicBezTo>
                  <a:pt x="-61016" y="2614059"/>
                  <a:pt x="29564" y="2575651"/>
                  <a:pt x="0" y="2272391"/>
                </a:cubicBezTo>
                <a:cubicBezTo>
                  <a:pt x="-29564" y="1969131"/>
                  <a:pt x="28004" y="1833856"/>
                  <a:pt x="0" y="1631460"/>
                </a:cubicBezTo>
                <a:cubicBezTo>
                  <a:pt x="-28004" y="1429064"/>
                  <a:pt x="33322" y="1263348"/>
                  <a:pt x="0" y="1019663"/>
                </a:cubicBezTo>
                <a:cubicBezTo>
                  <a:pt x="-33322" y="775978"/>
                  <a:pt x="26557" y="329729"/>
                  <a:pt x="0" y="0"/>
                </a:cubicBezTo>
                <a:close/>
              </a:path>
              <a:path w="5387002" h="2913322" extrusionOk="0">
                <a:moveTo>
                  <a:pt x="0" y="0"/>
                </a:moveTo>
                <a:cubicBezTo>
                  <a:pt x="124897" y="-28902"/>
                  <a:pt x="319477" y="44194"/>
                  <a:pt x="598556" y="0"/>
                </a:cubicBezTo>
                <a:cubicBezTo>
                  <a:pt x="877635" y="-44194"/>
                  <a:pt x="1069442" y="43339"/>
                  <a:pt x="1197112" y="0"/>
                </a:cubicBezTo>
                <a:cubicBezTo>
                  <a:pt x="1324782" y="-43339"/>
                  <a:pt x="1462009" y="38128"/>
                  <a:pt x="1687927" y="0"/>
                </a:cubicBezTo>
                <a:cubicBezTo>
                  <a:pt x="1913846" y="-38128"/>
                  <a:pt x="2095475" y="32419"/>
                  <a:pt x="2394223" y="0"/>
                </a:cubicBezTo>
                <a:cubicBezTo>
                  <a:pt x="2692971" y="-32419"/>
                  <a:pt x="2837457" y="42436"/>
                  <a:pt x="3046649" y="0"/>
                </a:cubicBezTo>
                <a:cubicBezTo>
                  <a:pt x="3255841" y="-42436"/>
                  <a:pt x="3541972" y="43783"/>
                  <a:pt x="3752945" y="0"/>
                </a:cubicBezTo>
                <a:cubicBezTo>
                  <a:pt x="3963918" y="-43783"/>
                  <a:pt x="4101119" y="9454"/>
                  <a:pt x="4243760" y="0"/>
                </a:cubicBezTo>
                <a:cubicBezTo>
                  <a:pt x="4386402" y="-9454"/>
                  <a:pt x="4561230" y="13387"/>
                  <a:pt x="4680706" y="0"/>
                </a:cubicBezTo>
                <a:cubicBezTo>
                  <a:pt x="4800182" y="-13387"/>
                  <a:pt x="5244059" y="80642"/>
                  <a:pt x="5387002" y="0"/>
                </a:cubicBezTo>
                <a:cubicBezTo>
                  <a:pt x="5405962" y="149279"/>
                  <a:pt x="5329345" y="449870"/>
                  <a:pt x="5387002" y="611798"/>
                </a:cubicBezTo>
                <a:cubicBezTo>
                  <a:pt x="5444659" y="773726"/>
                  <a:pt x="5345062" y="964638"/>
                  <a:pt x="5387002" y="1252728"/>
                </a:cubicBezTo>
                <a:cubicBezTo>
                  <a:pt x="5428942" y="1540818"/>
                  <a:pt x="5361675" y="1704057"/>
                  <a:pt x="5387002" y="1893659"/>
                </a:cubicBezTo>
                <a:cubicBezTo>
                  <a:pt x="5412329" y="2083261"/>
                  <a:pt x="5354587" y="2470106"/>
                  <a:pt x="5387002" y="2913322"/>
                </a:cubicBezTo>
                <a:cubicBezTo>
                  <a:pt x="5042568" y="2948815"/>
                  <a:pt x="4947130" y="2831481"/>
                  <a:pt x="4680706" y="2913322"/>
                </a:cubicBezTo>
                <a:cubicBezTo>
                  <a:pt x="4414282" y="2995163"/>
                  <a:pt x="4416648" y="2887390"/>
                  <a:pt x="4189890" y="2913322"/>
                </a:cubicBezTo>
                <a:cubicBezTo>
                  <a:pt x="3963132" y="2939254"/>
                  <a:pt x="3918342" y="2871668"/>
                  <a:pt x="3752945" y="2913322"/>
                </a:cubicBezTo>
                <a:cubicBezTo>
                  <a:pt x="3587548" y="2954976"/>
                  <a:pt x="3424165" y="2904945"/>
                  <a:pt x="3262129" y="2913322"/>
                </a:cubicBezTo>
                <a:cubicBezTo>
                  <a:pt x="3100093" y="2921699"/>
                  <a:pt x="2895715" y="2846512"/>
                  <a:pt x="2609703" y="2913322"/>
                </a:cubicBezTo>
                <a:cubicBezTo>
                  <a:pt x="2323691" y="2980132"/>
                  <a:pt x="2350335" y="2897220"/>
                  <a:pt x="2118887" y="2913322"/>
                </a:cubicBezTo>
                <a:cubicBezTo>
                  <a:pt x="1887439" y="2929424"/>
                  <a:pt x="1816952" y="2864144"/>
                  <a:pt x="1520332" y="2913322"/>
                </a:cubicBezTo>
                <a:cubicBezTo>
                  <a:pt x="1223712" y="2962500"/>
                  <a:pt x="1096442" y="2888249"/>
                  <a:pt x="975646" y="2913322"/>
                </a:cubicBezTo>
                <a:cubicBezTo>
                  <a:pt x="854850" y="2938395"/>
                  <a:pt x="738138" y="2912257"/>
                  <a:pt x="538700" y="2913322"/>
                </a:cubicBezTo>
                <a:cubicBezTo>
                  <a:pt x="339262" y="2914387"/>
                  <a:pt x="127684" y="2892519"/>
                  <a:pt x="0" y="2913322"/>
                </a:cubicBezTo>
                <a:cubicBezTo>
                  <a:pt x="-39699" y="2726783"/>
                  <a:pt x="10097" y="2564190"/>
                  <a:pt x="0" y="2418057"/>
                </a:cubicBezTo>
                <a:cubicBezTo>
                  <a:pt x="-10097" y="2271925"/>
                  <a:pt x="71329" y="2026662"/>
                  <a:pt x="0" y="1777126"/>
                </a:cubicBezTo>
                <a:cubicBezTo>
                  <a:pt x="-71329" y="1527590"/>
                  <a:pt x="53405" y="1427504"/>
                  <a:pt x="0" y="1252728"/>
                </a:cubicBezTo>
                <a:cubicBezTo>
                  <a:pt x="-53405" y="1077952"/>
                  <a:pt x="72253" y="856860"/>
                  <a:pt x="0" y="611798"/>
                </a:cubicBezTo>
                <a:cubicBezTo>
                  <a:pt x="-72253" y="366736"/>
                  <a:pt x="28832" y="182064"/>
                  <a:pt x="0" y="0"/>
                </a:cubicBezTo>
                <a:close/>
              </a:path>
            </a:pathLst>
          </a:custGeom>
          <a:noFill/>
          <a:ln w="28575" cap="flat" cmpd="sng">
            <a:solidFill>
              <a:srgbClr val="FF7A2E"/>
            </a:solidFill>
            <a:prstDash val="solid"/>
            <a:round/>
            <a:headEnd type="none" w="sm" len="sm"/>
            <a:tailEnd type="none" w="sm" len="sm"/>
          </a:ln>
        </p:spPr>
      </p:pic>
      <p:sp>
        <p:nvSpPr>
          <p:cNvPr id="78" name="Google Shape;78;p2"/>
          <p:cNvSpPr txBox="1">
            <a:spLocks noGrp="1"/>
          </p:cNvSpPr>
          <p:nvPr>
            <p:ph type="ctrTitle"/>
          </p:nvPr>
        </p:nvSpPr>
        <p:spPr>
          <a:xfrm>
            <a:off x="5956852" y="857698"/>
            <a:ext cx="3059557" cy="2913322"/>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4800"/>
              <a:buNone/>
            </a:pPr>
            <a:r>
              <a:rPr lang="en-US" sz="5400" dirty="0">
                <a:solidFill>
                  <a:srgbClr val="FF7A2E"/>
                </a:solidFill>
              </a:rPr>
              <a:t>Born Free</a:t>
            </a:r>
            <a:br>
              <a:rPr lang="en-US" sz="4400" dirty="0">
                <a:solidFill>
                  <a:srgbClr val="FF7A2E"/>
                </a:solidFill>
              </a:rPr>
            </a:br>
            <a:br>
              <a:rPr lang="en-US" sz="2800" dirty="0">
                <a:solidFill>
                  <a:srgbClr val="FF7A2E"/>
                </a:solidFill>
              </a:rPr>
            </a:br>
            <a:r>
              <a:rPr lang="en-US" sz="2800" dirty="0">
                <a:solidFill>
                  <a:srgbClr val="FF7A2E"/>
                </a:solidFill>
              </a:rPr>
              <a:t>Lesson 1B</a:t>
            </a:r>
            <a:endParaRPr sz="4400" dirty="0">
              <a:solidFill>
                <a:srgbClr val="FF7A2E"/>
              </a:solidFill>
            </a:endParaRPr>
          </a:p>
        </p:txBody>
      </p:sp>
      <p:pic>
        <p:nvPicPr>
          <p:cNvPr id="79" name="Google Shape;79;p2"/>
          <p:cNvPicPr preferRelativeResize="0"/>
          <p:nvPr/>
        </p:nvPicPr>
        <p:blipFill>
          <a:blip r:embed="rId4"/>
          <a:srcRect/>
          <a:stretch/>
        </p:blipFill>
        <p:spPr>
          <a:xfrm>
            <a:off x="8386942" y="114136"/>
            <a:ext cx="618853" cy="618853"/>
          </a:xfrm>
          <a:prstGeom prst="rect">
            <a:avLst/>
          </a:prstGeom>
          <a:noFill/>
          <a:ln>
            <a:noFill/>
          </a:ln>
        </p:spPr>
      </p:pic>
      <p:sp>
        <p:nvSpPr>
          <p:cNvPr id="5" name="Google Shape;87;g7372b59db7_0_507">
            <a:extLst>
              <a:ext uri="{FF2B5EF4-FFF2-40B4-BE49-F238E27FC236}">
                <a16:creationId xmlns:a16="http://schemas.microsoft.com/office/drawing/2014/main" id="{D1094235-03AE-45AA-9E86-4B272E1E2AB4}"/>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Free and Equal</a:t>
            </a:r>
          </a:p>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FCC00"/>
                </a:solidFill>
                <a:effectLst/>
                <a:uLnTx/>
                <a:uFillTx/>
                <a:latin typeface="Arial"/>
                <a:cs typeface="Arial"/>
                <a:sym typeface="Arial"/>
              </a:rPr>
              <a:t>We All Have the Right to Life, Freedom and Safety</a:t>
            </a:r>
          </a:p>
        </p:txBody>
      </p:sp>
    </p:spTree>
    <p:extLst>
      <p:ext uri="{BB962C8B-B14F-4D97-AF65-F5344CB8AC3E}">
        <p14:creationId xmlns:p14="http://schemas.microsoft.com/office/powerpoint/2010/main" val="3483535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7372b59db7_0_401"/>
          <p:cNvSpPr txBox="1">
            <a:spLocks noGrp="1"/>
          </p:cNvSpPr>
          <p:nvPr>
            <p:ph type="title"/>
          </p:nvPr>
        </p:nvSpPr>
        <p:spPr>
          <a:xfrm>
            <a:off x="738750" y="2114550"/>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dirty="0"/>
              <a:t>Welcome and Warm Up</a:t>
            </a:r>
            <a:endParaRPr dirty="0"/>
          </a:p>
        </p:txBody>
      </p:sp>
      <p:sp>
        <p:nvSpPr>
          <p:cNvPr id="170" name="Google Shape;170;g7372b59db7_0_40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71" name="Google Shape;171;g7372b59db7_0_40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2" name="Google Shape;172;g7372b59db7_0_401" descr="Orange and yellow smiley sun the logo for welcome and warm up in the lessons"/>
          <p:cNvPicPr preferRelativeResize="0"/>
          <p:nvPr/>
        </p:nvPicPr>
        <p:blipFill rotWithShape="1">
          <a:blip r:embed="rId3">
            <a:alphaModFix/>
          </a:blip>
          <a:srcRect/>
          <a:stretch/>
        </p:blipFill>
        <p:spPr>
          <a:xfrm>
            <a:off x="7912125" y="1319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6</a:t>
            </a:fld>
            <a:endParaRPr/>
          </a:p>
        </p:txBody>
      </p:sp>
      <p:pic>
        <p:nvPicPr>
          <p:cNvPr id="178" name="Google Shape;178;g7373cc9f06_0_515" descr="Lyrics for Here We are Together">
            <a:hlinkClick r:id="rId3"/>
          </p:cNvPr>
          <p:cNvPicPr preferRelativeResize="0"/>
          <p:nvPr/>
        </p:nvPicPr>
        <p:blipFill rotWithShape="1">
          <a:blip r:embed="rId4">
            <a:alphaModFix/>
          </a:blip>
          <a:srcRect b="15812"/>
          <a:stretch/>
        </p:blipFill>
        <p:spPr>
          <a:xfrm>
            <a:off x="1591166" y="418773"/>
            <a:ext cx="5320380" cy="41801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3"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Here We Are Together</a:t>
            </a:r>
            <a:endParaRPr/>
          </a:p>
          <a:p>
            <a:pPr marL="0" lvl="0" indent="0" algn="l" rtl="0">
              <a:lnSpc>
                <a:spcPct val="100000"/>
              </a:lnSpc>
              <a:spcBef>
                <a:spcPts val="0"/>
              </a:spcBef>
              <a:spcAft>
                <a:spcPts val="0"/>
              </a:spcAft>
              <a:buSzPts val="3600"/>
              <a:buNone/>
            </a:pPr>
            <a:endParaRPr/>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000"/>
              <a:buNone/>
            </a:pPr>
            <a:r>
              <a:rPr lang="en-US" dirty="0"/>
              <a:t>All</a:t>
            </a:r>
            <a:r>
              <a:rPr lang="en-US" b="0" dirty="0"/>
              <a:t> </a:t>
            </a:r>
          </a:p>
          <a:p>
            <a:pPr marL="457200" lvl="1" indent="0">
              <a:spcBef>
                <a:spcPts val="600"/>
              </a:spcBef>
              <a:buNone/>
            </a:pPr>
            <a:r>
              <a:rPr lang="en-US" b="0" dirty="0"/>
              <a:t>Here we are together, together, together,</a:t>
            </a:r>
            <a:endParaRPr b="0" dirty="0"/>
          </a:p>
          <a:p>
            <a:pPr marL="457200" lvl="1" indent="0">
              <a:spcBef>
                <a:spcPts val="600"/>
              </a:spcBef>
              <a:buNone/>
            </a:pPr>
            <a:r>
              <a:rPr lang="en-US" b="0" dirty="0"/>
              <a:t>Here we are together, with our happy face.</a:t>
            </a:r>
            <a:endParaRPr b="0" dirty="0"/>
          </a:p>
          <a:p>
            <a:pPr marL="0" lvl="0" indent="0" algn="l" rtl="0">
              <a:lnSpc>
                <a:spcPct val="100000"/>
              </a:lnSpc>
              <a:spcBef>
                <a:spcPts val="600"/>
              </a:spcBef>
              <a:spcAft>
                <a:spcPts val="0"/>
              </a:spcAft>
              <a:buSzPts val="2000"/>
              <a:buNone/>
            </a:pPr>
            <a:r>
              <a:rPr lang="en-US" dirty="0"/>
              <a:t>Teacher</a:t>
            </a:r>
            <a:endParaRPr lang="en-US" b="0" dirty="0"/>
          </a:p>
          <a:p>
            <a:pPr marL="457200" lvl="1" indent="0">
              <a:spcBef>
                <a:spcPts val="600"/>
              </a:spcBef>
              <a:buNone/>
            </a:pPr>
            <a:r>
              <a:rPr lang="en-US" b="0" dirty="0"/>
              <a:t>There’s _________ and _________ and _________ and _________!</a:t>
            </a:r>
            <a:endParaRPr b="0" dirty="0"/>
          </a:p>
          <a:p>
            <a:pPr marL="0" lvl="0" indent="0" algn="l" rtl="0">
              <a:lnSpc>
                <a:spcPct val="100000"/>
              </a:lnSpc>
              <a:spcBef>
                <a:spcPts val="600"/>
              </a:spcBef>
              <a:spcAft>
                <a:spcPts val="0"/>
              </a:spcAft>
              <a:buSzPts val="2000"/>
              <a:buNone/>
            </a:pPr>
            <a:r>
              <a:rPr lang="en-US" dirty="0"/>
              <a:t>All</a:t>
            </a:r>
            <a:endParaRPr lang="en-US" b="0" dirty="0"/>
          </a:p>
          <a:p>
            <a:pPr marL="457200" lvl="1" indent="0">
              <a:spcBef>
                <a:spcPts val="600"/>
              </a:spcBef>
              <a:buNone/>
            </a:pPr>
            <a:r>
              <a:rPr lang="en-US" b="0" dirty="0"/>
              <a:t>Oh, here we are together in our happy place!</a:t>
            </a:r>
            <a:endParaRPr sz="2800" dirty="0"/>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7</a:t>
            </a:fld>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6" name="Action Button: Sound 5">
            <a:hlinkClick r:id="rId4" highlightClick="1"/>
            <a:extLst>
              <a:ext uri="{FF2B5EF4-FFF2-40B4-BE49-F238E27FC236}">
                <a16:creationId xmlns:a16="http://schemas.microsoft.com/office/drawing/2014/main" id="{4656C2B8-F626-43A0-AEDC-722CB1B7E8E8}"/>
              </a:ext>
            </a:extLst>
          </p:cNvPr>
          <p:cNvSpPr/>
          <p:nvPr/>
        </p:nvSpPr>
        <p:spPr>
          <a:xfrm>
            <a:off x="7939734" y="3850438"/>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4"/>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Review of Human Rights</a:t>
            </a:r>
            <a:endParaRPr dirty="0"/>
          </a:p>
        </p:txBody>
      </p:sp>
      <p:sp>
        <p:nvSpPr>
          <p:cNvPr id="194" name="Google Shape;194;p4"/>
          <p:cNvSpPr txBox="1">
            <a:spLocks noGrp="1"/>
          </p:cNvSpPr>
          <p:nvPr>
            <p:ph type="body" idx="1"/>
          </p:nvPr>
        </p:nvSpPr>
        <p:spPr>
          <a:xfrm>
            <a:off x="877463" y="1524000"/>
            <a:ext cx="4222682" cy="3108722"/>
          </a:xfrm>
          <a:prstGeom prst="rect">
            <a:avLst/>
          </a:prstGeom>
          <a:noFill/>
          <a:ln>
            <a:noFill/>
          </a:ln>
        </p:spPr>
        <p:txBody>
          <a:bodyPr spcFirstLastPara="1" wrap="square" lIns="91425" tIns="91425" rIns="91425" bIns="91425" anchor="ctr" anchorCtr="0">
            <a:normAutofit/>
          </a:bodyPr>
          <a:lstStyle/>
          <a:p>
            <a:pPr marL="342900">
              <a:lnSpc>
                <a:spcPct val="150000"/>
              </a:lnSpc>
              <a:buSzPts val="2000"/>
            </a:pPr>
            <a:r>
              <a:rPr lang="en-US" dirty="0"/>
              <a:t>What does the word “rights” mean? </a:t>
            </a:r>
          </a:p>
          <a:p>
            <a:pPr marL="342900" lvl="0" indent="-342900" algn="l" rtl="0">
              <a:lnSpc>
                <a:spcPct val="150000"/>
              </a:lnSpc>
              <a:spcBef>
                <a:spcPts val="0"/>
              </a:spcBef>
              <a:spcAft>
                <a:spcPts val="0"/>
              </a:spcAft>
              <a:buSzPts val="2000"/>
              <a:buChar char="▪"/>
            </a:pPr>
            <a:r>
              <a:rPr lang="en-US" dirty="0"/>
              <a:t>What are human rights?</a:t>
            </a:r>
          </a:p>
          <a:p>
            <a:pPr marL="342900" lvl="0" indent="-342900" algn="l" rtl="0">
              <a:lnSpc>
                <a:spcPct val="150000"/>
              </a:lnSpc>
              <a:spcBef>
                <a:spcPts val="0"/>
              </a:spcBef>
              <a:spcAft>
                <a:spcPts val="0"/>
              </a:spcAft>
              <a:buSzPts val="2000"/>
              <a:buChar char="▪"/>
            </a:pPr>
            <a:r>
              <a:rPr lang="en-US" dirty="0"/>
              <a:t>Who has human rights?</a:t>
            </a:r>
          </a:p>
          <a:p>
            <a:pPr marL="0" lvl="0" indent="0" algn="l" rtl="0">
              <a:lnSpc>
                <a:spcPct val="150000"/>
              </a:lnSpc>
              <a:spcBef>
                <a:spcPts val="0"/>
              </a:spcBef>
              <a:spcAft>
                <a:spcPts val="0"/>
              </a:spcAft>
              <a:buSzPts val="1800"/>
              <a:buNone/>
            </a:pPr>
            <a:endParaRPr sz="2800" dirty="0"/>
          </a:p>
        </p:txBody>
      </p:sp>
      <p:pic>
        <p:nvPicPr>
          <p:cNvPr id="195" name="Google Shape;195;p4" descr="Green checkmark in a box the icon used to indicate a review throughout the presentation"/>
          <p:cNvPicPr preferRelativeResize="0">
            <a:picLocks noChangeAspect="1"/>
          </p:cNvPicPr>
          <p:nvPr/>
        </p:nvPicPr>
        <p:blipFill rotWithShape="1">
          <a:blip r:embed="rId3">
            <a:alphaModFix/>
          </a:blip>
          <a:srcRect/>
          <a:stretch/>
        </p:blipFill>
        <p:spPr>
          <a:xfrm>
            <a:off x="5659871" y="1524000"/>
            <a:ext cx="2535645" cy="2743200"/>
          </a:xfrm>
          <a:prstGeom prst="rect">
            <a:avLst/>
          </a:prstGeom>
          <a:noFill/>
          <a:ln>
            <a:noFill/>
          </a:ln>
        </p:spPr>
      </p:pic>
      <p:sp>
        <p:nvSpPr>
          <p:cNvPr id="196" name="Google Shape;196;p4"/>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8</a:t>
            </a:fld>
            <a:endParaRPr sz="900"/>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9"/>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162" name="Google Shape;162;p9"/>
          <p:cNvSpPr txBox="1">
            <a:spLocks noGrp="1"/>
          </p:cNvSpPr>
          <p:nvPr>
            <p:ph type="body" idx="1"/>
          </p:nvPr>
        </p:nvSpPr>
        <p:spPr>
          <a:xfrm>
            <a:off x="603503" y="850392"/>
            <a:ext cx="3931559" cy="3782330"/>
          </a:xfrm>
          <a:prstGeom prst="rect">
            <a:avLst/>
          </a:prstGeom>
          <a:noFill/>
          <a:ln>
            <a:noFill/>
          </a:ln>
        </p:spPr>
        <p:txBody>
          <a:bodyPr spcFirstLastPara="1" wrap="square" lIns="91425" tIns="91425" rIns="91425" bIns="91425" anchor="ctr" anchorCtr="0">
            <a:normAutofit/>
          </a:bodyPr>
          <a:lstStyle/>
          <a:p>
            <a:pPr marL="342900">
              <a:spcBef>
                <a:spcPts val="600"/>
              </a:spcBef>
              <a:buSzPts val="2400"/>
            </a:pPr>
            <a:r>
              <a:rPr lang="en-US" dirty="0"/>
              <a:t>We take turns talking and sharing our ideas.</a:t>
            </a:r>
            <a:endParaRPr dirty="0"/>
          </a:p>
          <a:p>
            <a:pPr marL="342900">
              <a:spcBef>
                <a:spcPts val="600"/>
              </a:spcBef>
              <a:buSzPts val="2400"/>
            </a:pPr>
            <a:endParaRPr dirty="0"/>
          </a:p>
          <a:p>
            <a:pPr marL="342900">
              <a:spcBef>
                <a:spcPts val="600"/>
              </a:spcBef>
              <a:buSzPts val="2400"/>
            </a:pPr>
            <a:r>
              <a:rPr lang="en-US" dirty="0"/>
              <a:t>Rules help to make an orderly class.</a:t>
            </a:r>
            <a:endParaRPr dirty="0"/>
          </a:p>
        </p:txBody>
      </p:sp>
      <p:pic>
        <p:nvPicPr>
          <p:cNvPr id="163" name="Google Shape;163;p9" descr="Five stick figure children holding star"/>
          <p:cNvPicPr preferRelativeResize="0">
            <a:picLocks noGrp="1"/>
          </p:cNvPicPr>
          <p:nvPr>
            <p:ph type="body" idx="2"/>
          </p:nvPr>
        </p:nvPicPr>
        <p:blipFill rotWithShape="1">
          <a:blip r:embed="rId3">
            <a:alphaModFix/>
          </a:blip>
          <a:srcRect/>
          <a:stretch/>
        </p:blipFill>
        <p:spPr>
          <a:xfrm>
            <a:off x="4877963" y="1706761"/>
            <a:ext cx="3657600" cy="2743200"/>
          </a:xfrm>
          <a:prstGeom prst="rect">
            <a:avLst/>
          </a:prstGeom>
          <a:noFill/>
          <a:ln>
            <a:noFill/>
          </a:ln>
        </p:spPr>
      </p:pic>
      <p:sp>
        <p:nvSpPr>
          <p:cNvPr id="164" name="Google Shape;164;p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9</a:t>
            </a:fld>
            <a:endParaRPr kumimoji="0" sz="900" b="1" i="0" u="none" strike="noStrike" kern="0" cap="none" spc="0" normalizeH="0" baseline="0" noProof="0">
              <a:ln>
                <a:noFill/>
              </a:ln>
              <a:solidFill>
                <a:srgbClr val="0B4860"/>
              </a:solidFill>
              <a:effectLst/>
              <a:uLnTx/>
              <a:uFillTx/>
              <a:latin typeface="Arial"/>
              <a:cs typeface="Arial"/>
              <a:sym typeface="Arial"/>
            </a:endParaRPr>
          </a:p>
        </p:txBody>
      </p:sp>
    </p:spTree>
    <p:extLst>
      <p:ext uri="{BB962C8B-B14F-4D97-AF65-F5344CB8AC3E}">
        <p14:creationId xmlns:p14="http://schemas.microsoft.com/office/powerpoint/2010/main" val="3046645584"/>
      </p:ext>
    </p:extLst>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814</TotalTime>
  <Words>2362</Words>
  <Application>Microsoft Macintosh PowerPoint</Application>
  <PresentationFormat>On-screen Show (16:9)</PresentationFormat>
  <Paragraphs>256</Paragraphs>
  <Slides>31</Slides>
  <Notes>30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31</vt:i4>
      </vt:variant>
    </vt:vector>
  </HeadingPairs>
  <TitlesOfParts>
    <vt:vector size="39" baseType="lpstr">
      <vt:lpstr>Work Sans</vt:lpstr>
      <vt:lpstr>Arial</vt:lpstr>
      <vt:lpstr>Noto Sans Symbols</vt:lpstr>
      <vt:lpstr>Open Sans ExtraBold</vt:lpstr>
      <vt:lpstr>Jacquenetta template</vt:lpstr>
      <vt:lpstr>1_Jacquenetta template</vt:lpstr>
      <vt:lpstr>3_Jacquenetta template</vt:lpstr>
      <vt:lpstr>4_Jacquenetta template</vt:lpstr>
      <vt:lpstr>PowerPoint Presentation</vt:lpstr>
      <vt:lpstr>PowerPoint Presentation</vt:lpstr>
      <vt:lpstr>PowerPoint Presentation</vt:lpstr>
      <vt:lpstr>Born Free  Lesson 1B</vt:lpstr>
      <vt:lpstr>Welcome and Warm Up</vt:lpstr>
      <vt:lpstr>PowerPoint Presentation</vt:lpstr>
      <vt:lpstr>Here We Are Together </vt:lpstr>
      <vt:lpstr>Review of Human Rights</vt:lpstr>
      <vt:lpstr>Learning Points</vt:lpstr>
      <vt:lpstr>Introduction</vt:lpstr>
      <vt:lpstr>Universal Declaration of Human Rights</vt:lpstr>
      <vt:lpstr>A Short History of the UDHR</vt:lpstr>
      <vt:lpstr>Human Rights Illustrations UDHR Articles 1 and 2 </vt:lpstr>
      <vt:lpstr>  UDHR Article 3</vt:lpstr>
      <vt:lpstr> UDHR Article 16</vt:lpstr>
      <vt:lpstr> UDHR Article 18</vt:lpstr>
      <vt:lpstr> UDHR Article 19</vt:lpstr>
      <vt:lpstr> UDHR Article 29</vt:lpstr>
      <vt:lpstr> UDHR Article 30</vt:lpstr>
      <vt:lpstr>Conclusion</vt:lpstr>
      <vt:lpstr>What are these rights?</vt:lpstr>
      <vt:lpstr>How about these rights?</vt:lpstr>
      <vt:lpstr>What are these rights?</vt:lpstr>
      <vt:lpstr>Who can take them away?</vt:lpstr>
      <vt:lpstr>Challenge </vt:lpstr>
      <vt:lpstr>PowerPoint Presentation</vt:lpstr>
      <vt:lpstr>References</vt:lpstr>
      <vt:lpstr>Resources</vt:lpstr>
      <vt:lpstr>Resources</vt:lpstr>
      <vt:lpstr>Resources</vt:lpstr>
      <vt:lpstr>Born Free!  Lesson 1B</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Born Free!  Lesson 1B</dc:title>
  <dc:creator>Randall Haws</dc:creator>
  <cp:lastModifiedBy>Cynthia Neider</cp:lastModifiedBy>
  <cp:revision>28</cp:revision>
  <dcterms:created xsi:type="dcterms:W3CDTF">2020-03-25T22:36:01Z</dcterms:created>
  <dcterms:modified xsi:type="dcterms:W3CDTF">2020-07-28T13:38:18Z</dcterms:modified>
</cp:coreProperties>
</file>