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6" r:id="rId1"/>
  </p:sldMasterIdLst>
  <p:notesMasterIdLst>
    <p:notesMasterId r:id="rId40"/>
  </p:notesMasterIdLst>
  <p:sldIdLst>
    <p:sldId id="256" r:id="rId2"/>
    <p:sldId id="302" r:id="rId3"/>
    <p:sldId id="303" r:id="rId4"/>
    <p:sldId id="259" r:id="rId5"/>
    <p:sldId id="389" r:id="rId6"/>
    <p:sldId id="390" r:id="rId7"/>
    <p:sldId id="391" r:id="rId8"/>
    <p:sldId id="392" r:id="rId9"/>
    <p:sldId id="261" r:id="rId10"/>
    <p:sldId id="262" r:id="rId11"/>
    <p:sldId id="263" r:id="rId12"/>
    <p:sldId id="387" r:id="rId13"/>
    <p:sldId id="388" r:id="rId14"/>
    <p:sldId id="267" r:id="rId15"/>
    <p:sldId id="268" r:id="rId16"/>
    <p:sldId id="269" r:id="rId17"/>
    <p:sldId id="270" r:id="rId18"/>
    <p:sldId id="271" r:id="rId19"/>
    <p:sldId id="374" r:id="rId20"/>
    <p:sldId id="273" r:id="rId21"/>
    <p:sldId id="275" r:id="rId22"/>
    <p:sldId id="277" r:id="rId23"/>
    <p:sldId id="397" r:id="rId24"/>
    <p:sldId id="398" r:id="rId25"/>
    <p:sldId id="399" r:id="rId26"/>
    <p:sldId id="281" r:id="rId27"/>
    <p:sldId id="396" r:id="rId28"/>
    <p:sldId id="283" r:id="rId29"/>
    <p:sldId id="376" r:id="rId30"/>
    <p:sldId id="305" r:id="rId31"/>
    <p:sldId id="308" r:id="rId32"/>
    <p:sldId id="400" r:id="rId33"/>
    <p:sldId id="285" r:id="rId34"/>
    <p:sldId id="381" r:id="rId35"/>
    <p:sldId id="393" r:id="rId36"/>
    <p:sldId id="401" r:id="rId37"/>
    <p:sldId id="394" r:id="rId38"/>
    <p:sldId id="395" r:id="rId3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0" roundtripDataSignature="AMtx7mhd+xJaLbhOMXvS9T57z3o3uHZmH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5A6"/>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71"/>
    <p:restoredTop sz="95084" autoAdjust="0"/>
  </p:normalViewPr>
  <p:slideViewPr>
    <p:cSldViewPr snapToGrid="0">
      <p:cViewPr varScale="1">
        <p:scale>
          <a:sx n="139" d="100"/>
          <a:sy n="139" d="100"/>
        </p:scale>
        <p:origin x="46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50" Type="http://customschemas.google.com/relationships/presentationmetadata" Target="NUL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5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numCol="1" anchor="t" anchorCtr="0">
            <a:noAutofit/>
          </a:bodyPr>
          <a:lstStyle/>
          <a:p>
            <a:pPr marL="0" lvl="0" indent="0" algn="l" rtl="0">
              <a:spcBef>
                <a:spcPts val="0"/>
              </a:spcBef>
              <a:spcAft>
                <a:spcPts val="0"/>
              </a:spcAft>
              <a:buNone/>
            </a:pPr>
            <a:endParaRPr/>
          </a:p>
        </p:txBody>
      </p:sp>
      <p:sp>
        <p:nvSpPr>
          <p:cNvPr id="223" name="Google Shape;22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839c94c0cc_2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4" name="Google Shape;334;g839c94c0cc_2_1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100"/>
              <a:buNone/>
            </a:pPr>
            <a:r>
              <a:rPr lang="en-US">
                <a:solidFill>
                  <a:schemeClr val="dk1"/>
                </a:solidFill>
              </a:rPr>
              <a:t>Say: I need some volunteers to read our posters as we review them.</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 Give each volunteer a poster to hold. One at a time, have a volunteer step forward and read</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his or her poster. Then ask the entire group a few questions.</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 After the first volunteer reads his or her poster, ask: What do you remember about this right?</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What do we need to do to make sure everyone has this right?</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 Accept all answers, helping students to reach a clear, useful definition or idea.</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 Have the next volunteer step forward and read the next right. Then ask another question about</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the right he or she is holding, and so on.</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839c94c0cc_2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1" name="Google Shape;341;g839c94c0cc_2_2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Clr>
                <a:schemeClr val="dk1"/>
              </a:buClr>
              <a:buSzPts val="1100"/>
              <a:buFont typeface="Arial"/>
              <a:buNone/>
            </a:pPr>
            <a:r>
              <a:rPr lang="en-US">
                <a:solidFill>
                  <a:schemeClr val="dk1"/>
                </a:solidFill>
              </a:rPr>
              <a:t>For example:</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Mini poster: The Right to Freedom and Dignity.</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What is dignity? How should we treat other people?</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(Dignity means enjoying respect and consideration.)</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839c94c0cc_2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1" name="Google Shape;341;g839c94c0cc_2_2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100"/>
              <a:buNone/>
            </a:pPr>
            <a:r>
              <a:rPr lang="en-US" dirty="0">
                <a:solidFill>
                  <a:schemeClr val="dk1"/>
                </a:solidFill>
              </a:rPr>
              <a:t>Mini poster: The Right to Protection from Discrimination.</a:t>
            </a:r>
          </a:p>
          <a:p>
            <a:pPr marL="0" lvl="0" indent="0" algn="l" rtl="0">
              <a:lnSpc>
                <a:spcPct val="100000"/>
              </a:lnSpc>
              <a:spcBef>
                <a:spcPts val="0"/>
              </a:spcBef>
              <a:spcAft>
                <a:spcPts val="0"/>
              </a:spcAft>
              <a:buSzPts val="1100"/>
              <a:buNone/>
            </a:pPr>
            <a:r>
              <a:rPr lang="en-US" dirty="0">
                <a:solidFill>
                  <a:schemeClr val="dk1"/>
                </a:solidFill>
              </a:rPr>
              <a:t>• What is discrimination? (Discrimination is treating each other with unequal value or without</a:t>
            </a:r>
          </a:p>
          <a:p>
            <a:pPr marL="0" lvl="0" indent="0" algn="l" rtl="0">
              <a:lnSpc>
                <a:spcPct val="100000"/>
              </a:lnSpc>
              <a:spcBef>
                <a:spcPts val="0"/>
              </a:spcBef>
              <a:spcAft>
                <a:spcPts val="0"/>
              </a:spcAft>
              <a:buSzPts val="1100"/>
              <a:buNone/>
            </a:pPr>
            <a:r>
              <a:rPr lang="en-US" dirty="0">
                <a:solidFill>
                  <a:schemeClr val="dk1"/>
                </a:solidFill>
              </a:rPr>
              <a:t>dignity or equal rights.)</a:t>
            </a:r>
          </a:p>
          <a:p>
            <a:pPr marL="0" lvl="0" indent="0" algn="l" rtl="0">
              <a:lnSpc>
                <a:spcPct val="100000"/>
              </a:lnSpc>
              <a:spcBef>
                <a:spcPts val="0"/>
              </a:spcBef>
              <a:spcAft>
                <a:spcPts val="0"/>
              </a:spcAft>
              <a:buSzPts val="1100"/>
              <a:buNone/>
            </a:pPr>
            <a:r>
              <a:rPr lang="en-US" dirty="0">
                <a:solidFill>
                  <a:schemeClr val="dk1"/>
                </a:solidFill>
              </a:rPr>
              <a:t>• What can we do to protect other people from discrimination? (Show our respect for them by</a:t>
            </a:r>
          </a:p>
          <a:p>
            <a:pPr marL="0" lvl="0" indent="0" algn="l" rtl="0">
              <a:lnSpc>
                <a:spcPct val="100000"/>
              </a:lnSpc>
              <a:spcBef>
                <a:spcPts val="0"/>
              </a:spcBef>
              <a:spcAft>
                <a:spcPts val="0"/>
              </a:spcAft>
              <a:buSzPts val="1100"/>
              <a:buNone/>
            </a:pPr>
            <a:r>
              <a:rPr lang="en-US" dirty="0">
                <a:solidFill>
                  <a:schemeClr val="dk1"/>
                </a:solidFill>
              </a:rPr>
              <a:t>speaking up for them.)</a:t>
            </a:r>
          </a:p>
        </p:txBody>
      </p:sp>
    </p:spTree>
    <p:extLst>
      <p:ext uri="{BB962C8B-B14F-4D97-AF65-F5344CB8AC3E}">
        <p14:creationId xmlns:p14="http://schemas.microsoft.com/office/powerpoint/2010/main" val="255235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839c94c0cc_2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1" name="Google Shape;341;g839c94c0cc_2_2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100"/>
              <a:buNone/>
            </a:pPr>
            <a:r>
              <a:rPr lang="en-US" dirty="0">
                <a:solidFill>
                  <a:schemeClr val="dk1"/>
                </a:solidFill>
              </a:rPr>
              <a:t>Mini poster: The Right to Marriage and Family.</a:t>
            </a:r>
          </a:p>
          <a:p>
            <a:pPr marL="0" lvl="0" indent="0" algn="l" rtl="0">
              <a:lnSpc>
                <a:spcPct val="100000"/>
              </a:lnSpc>
              <a:spcBef>
                <a:spcPts val="0"/>
              </a:spcBef>
              <a:spcAft>
                <a:spcPts val="0"/>
              </a:spcAft>
              <a:buSzPts val="1100"/>
              <a:buNone/>
            </a:pPr>
            <a:r>
              <a:rPr lang="en-US" dirty="0">
                <a:solidFill>
                  <a:schemeClr val="dk1"/>
                </a:solidFill>
              </a:rPr>
              <a:t>• What is the basic unit of society? (The family)</a:t>
            </a:r>
          </a:p>
          <a:p>
            <a:pPr marL="0" lvl="0" indent="0" algn="l" rtl="0">
              <a:lnSpc>
                <a:spcPct val="100000"/>
              </a:lnSpc>
              <a:spcBef>
                <a:spcPts val="0"/>
              </a:spcBef>
              <a:spcAft>
                <a:spcPts val="0"/>
              </a:spcAft>
              <a:buSzPts val="1100"/>
              <a:buNone/>
            </a:pPr>
            <a:r>
              <a:rPr lang="en-US" dirty="0">
                <a:solidFill>
                  <a:schemeClr val="dk1"/>
                </a:solidFill>
              </a:rPr>
              <a:t>• Who should protect the family? (The government and society should protect the family.)</a:t>
            </a:r>
          </a:p>
          <a:p>
            <a:pPr marL="0" lvl="0" indent="0" algn="l" rtl="0">
              <a:lnSpc>
                <a:spcPct val="100000"/>
              </a:lnSpc>
              <a:spcBef>
                <a:spcPts val="0"/>
              </a:spcBef>
              <a:spcAft>
                <a:spcPts val="0"/>
              </a:spcAft>
              <a:buSzPts val="1100"/>
              <a:buNone/>
            </a:pPr>
            <a:r>
              <a:rPr lang="en-US" dirty="0">
                <a:solidFill>
                  <a:schemeClr val="dk1"/>
                </a:solidFill>
              </a:rPr>
              <a:t>• What are the family rights that should be protected?</a:t>
            </a:r>
          </a:p>
          <a:p>
            <a:pPr marL="0" lvl="0" indent="0" algn="l" rtl="0">
              <a:lnSpc>
                <a:spcPct val="100000"/>
              </a:lnSpc>
              <a:spcBef>
                <a:spcPts val="0"/>
              </a:spcBef>
              <a:spcAft>
                <a:spcPts val="0"/>
              </a:spcAft>
              <a:buSzPts val="1100"/>
              <a:buNone/>
            </a:pPr>
            <a:r>
              <a:rPr lang="en-US" dirty="0">
                <a:solidFill>
                  <a:schemeClr val="dk1"/>
                </a:solidFill>
              </a:rPr>
              <a:t> 1. The right to marry when you are of full age – usually 18 or older.</a:t>
            </a:r>
          </a:p>
          <a:p>
            <a:pPr marL="0" lvl="0" indent="0" algn="l" rtl="0">
              <a:lnSpc>
                <a:spcPct val="100000"/>
              </a:lnSpc>
              <a:spcBef>
                <a:spcPts val="0"/>
              </a:spcBef>
              <a:spcAft>
                <a:spcPts val="0"/>
              </a:spcAft>
              <a:buSzPts val="1100"/>
              <a:buNone/>
            </a:pPr>
            <a:r>
              <a:rPr lang="en-US" dirty="0">
                <a:solidFill>
                  <a:schemeClr val="dk1"/>
                </a:solidFill>
              </a:rPr>
              <a:t> 2. No one should force you to marry someone you don’t want to marry.</a:t>
            </a:r>
          </a:p>
          <a:p>
            <a:pPr marL="0" lvl="0" indent="0" algn="l" rtl="0">
              <a:lnSpc>
                <a:spcPct val="100000"/>
              </a:lnSpc>
              <a:spcBef>
                <a:spcPts val="0"/>
              </a:spcBef>
              <a:spcAft>
                <a:spcPts val="0"/>
              </a:spcAft>
              <a:buSzPts val="1100"/>
              <a:buNone/>
            </a:pPr>
            <a:r>
              <a:rPr lang="en-US" dirty="0">
                <a:solidFill>
                  <a:schemeClr val="dk1"/>
                </a:solidFill>
              </a:rPr>
              <a:t> 3. Both spouses have equal rights.</a:t>
            </a:r>
          </a:p>
        </p:txBody>
      </p:sp>
    </p:spTree>
    <p:extLst>
      <p:ext uri="{BB962C8B-B14F-4D97-AF65-F5344CB8AC3E}">
        <p14:creationId xmlns:p14="http://schemas.microsoft.com/office/powerpoint/2010/main" val="1500482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839c94c0c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839c94c0c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a:t>Say: Let’s look at another human right today, one that talks about freedom of speech or expression.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840badd1f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840badd1f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numCol="1"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solidFill>
                  <a:srgbClr val="00A5A6"/>
                </a:solidFill>
              </a:rPr>
              <a:t>Malala was born in Pakistan in 1997. Pakistan is a beautiful country and she loved her country, but more than half the girls there didn’t go to school even though most of the boys did. This bothered her a lot.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dirty="0">
              <a:solidFill>
                <a:srgbClr val="00A5A6"/>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t>Malala’s father was the headmaster of a big school where she was a student and a big defender of education for girls. When the Taliban army came to her town, they said girls couldn’t go to school, but Malala and her friends refused to obey them. </a:t>
            </a:r>
            <a:endParaRPr lang="en-US" sz="1100" dirty="0">
              <a:solidFill>
                <a:srgbClr val="00A5A6"/>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solidFill>
                  <a:srgbClr val="00A5A6"/>
                </a:solidFill>
              </a:rPr>
              <a:t> </a:t>
            </a:r>
          </a:p>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840badd1fc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dirty="0"/>
              <a:t>So the Taliban issued a death threat against her but that still didn’t stop her from going to school and telling other people about it. Nobody thought the Taliban would actually kill a young person. She even gave a talk called, “How dare the Taliban take away my basic right to education?”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One day when Malala was 15 years old, she was riding a bus with friends on their way home from school, when a masked gunman stopped the bus and got on board, and shouted, “Who is Malala?” Her friends looked in her direction, accidentally giving her away. The gunman immediately fired at her, hitting Malala in the head. Two of her friends were also injured in the attack, before the gunman ran away. </a:t>
            </a:r>
          </a:p>
          <a:p>
            <a:pPr marL="0" lvl="0" indent="0" algn="l" rtl="0">
              <a:lnSpc>
                <a:spcPct val="100000"/>
              </a:lnSpc>
              <a:spcBef>
                <a:spcPts val="0"/>
              </a:spcBef>
              <a:spcAft>
                <a:spcPts val="0"/>
              </a:spcAft>
              <a:buSzPts val="1400"/>
              <a:buNone/>
            </a:pPr>
            <a:r>
              <a:rPr lang="en-US" dirty="0"/>
              <a:t>				</a:t>
            </a:r>
          </a:p>
          <a:p>
            <a:pPr marL="0" lvl="0" indent="0" algn="l" rtl="0">
              <a:lnSpc>
                <a:spcPct val="100000"/>
              </a:lnSpc>
              <a:spcBef>
                <a:spcPts val="0"/>
              </a:spcBef>
              <a:spcAft>
                <a:spcPts val="0"/>
              </a:spcAft>
              <a:buSzPts val="1400"/>
              <a:buNone/>
            </a:pPr>
            <a:endParaRPr dirty="0"/>
          </a:p>
        </p:txBody>
      </p:sp>
      <p:sp>
        <p:nvSpPr>
          <p:cNvPr id="389" name="Google Shape;389;g840badd1fc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840badd1fc_0_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dirty="0"/>
              <a:t>Malala almost died. People around the world were outraged to think that someone would try to kill a girl just because she wanted to go to school. Over two million people signed a petition for the right to education, and the National Assembly of Pakistan swiftly approved the first Right to Free and Compulsory Education bill in that country’s history. That was really amazing.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Malala survived after many surgeries, and today she continues to speak out in favor of education, especially for girls. In 2014, two years after the attack, when she was only 17 years old, Malala received the Nobel Peace Prize, which is given to someone who has done the best work in the whole world to promote peace. </a:t>
            </a:r>
          </a:p>
          <a:p>
            <a:pPr marL="0" lvl="0" indent="0" algn="l" rtl="0">
              <a:lnSpc>
                <a:spcPct val="100000"/>
              </a:lnSpc>
              <a:spcBef>
                <a:spcPts val="0"/>
              </a:spcBef>
              <a:spcAft>
                <a:spcPts val="0"/>
              </a:spcAft>
              <a:buSzPts val="1400"/>
              <a:buNone/>
            </a:pPr>
            <a:endParaRPr dirty="0"/>
          </a:p>
        </p:txBody>
      </p:sp>
      <p:sp>
        <p:nvSpPr>
          <p:cNvPr id="401" name="Google Shape;401;g840badd1fc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840badd1fc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dirty="0"/>
              <a:t>Malala was the youngest person ever to be given that award. The U.N. Secretary-General Ban Ki-moon described her as "a brave and gentle advocate of peace who through the simple act of going to school became a global teacher.”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On the day that Malala turned 18, she was at the opening of a school for girls in Lebanon. She said, "Today on my first day as an adult, on behalf of the world's children, I demand of leaders that we must invest in books instead of bullets."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dirty="0"/>
          </a:p>
        </p:txBody>
      </p:sp>
      <p:sp>
        <p:nvSpPr>
          <p:cNvPr id="413" name="Google Shape;413;g840badd1fc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When you finish the story, say: Who would like to hold up Article 19?</a:t>
            </a:r>
            <a:br>
              <a:rPr lang="en-US" dirty="0"/>
            </a:br>
            <a:endParaRPr lang="en-US" dirty="0"/>
          </a:p>
          <a:p>
            <a:pPr marL="0" lvl="0" indent="0" algn="l" rtl="0">
              <a:lnSpc>
                <a:spcPct val="100000"/>
              </a:lnSpc>
              <a:spcBef>
                <a:spcPts val="0"/>
              </a:spcBef>
              <a:spcAft>
                <a:spcPts val="0"/>
              </a:spcAft>
              <a:buSzPts val="1100"/>
              <a:buNone/>
            </a:pPr>
            <a:r>
              <a:rPr lang="en-US" dirty="0"/>
              <a:t>Ask: Will someone please read Article 19 for us?</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Everyone has the right to freedom of opinion and expression; [and] to hold opinions without interference and to seek, receive and impart information.</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618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839c94c0cc_2_2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2" name="Google Shape;432;g839c94c0cc_2_2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100"/>
              <a:buNone/>
            </a:pPr>
            <a:r>
              <a:rPr lang="en-US"/>
              <a:t>Ask: What does the word “impart” mean? (To share)</a:t>
            </a:r>
            <a:endParaRPr/>
          </a:p>
          <a:p>
            <a:pPr marL="0" lvl="0" indent="0" algn="l" rtl="0">
              <a:lnSpc>
                <a:spcPct val="100000"/>
              </a:lnSpc>
              <a:spcBef>
                <a:spcPts val="0"/>
              </a:spcBef>
              <a:spcAft>
                <a:spcPts val="0"/>
              </a:spcAft>
              <a:buSzPts val="1100"/>
              <a:buNone/>
            </a:pPr>
            <a:r>
              <a:rPr lang="en-US"/>
              <a:t>Explain: You have a right to hold and express your own opinions, and to look for information and</a:t>
            </a:r>
            <a:endParaRPr/>
          </a:p>
          <a:p>
            <a:pPr marL="0" lvl="0" indent="0" algn="l" rtl="0">
              <a:lnSpc>
                <a:spcPct val="100000"/>
              </a:lnSpc>
              <a:spcBef>
                <a:spcPts val="0"/>
              </a:spcBef>
              <a:spcAft>
                <a:spcPts val="0"/>
              </a:spcAft>
              <a:buSzPts val="1100"/>
              <a:buNone/>
            </a:pPr>
            <a:r>
              <a:rPr lang="en-US"/>
              <a:t>ideas and share those things with other people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839c94bed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7" name="Google Shape;447;g839c94bed9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342900" algn="l" rtl="0">
              <a:lnSpc>
                <a:spcPct val="100000"/>
              </a:lnSpc>
              <a:spcBef>
                <a:spcPts val="0"/>
              </a:spcBef>
              <a:spcAft>
                <a:spcPts val="0"/>
              </a:spcAft>
              <a:buSzPts val="1800"/>
              <a:buChar char="●"/>
            </a:pPr>
            <a:r>
              <a:rPr lang="en-US" dirty="0"/>
              <a:t>Divided into four groups.</a:t>
            </a:r>
          </a:p>
          <a:p>
            <a:pPr marL="457200" lvl="0" indent="-342900" algn="l" rtl="0">
              <a:lnSpc>
                <a:spcPct val="100000"/>
              </a:lnSpc>
              <a:spcBef>
                <a:spcPts val="0"/>
              </a:spcBef>
              <a:spcAft>
                <a:spcPts val="0"/>
              </a:spcAft>
              <a:buSzPts val="1800"/>
              <a:buChar char="●"/>
            </a:pPr>
            <a:r>
              <a:rPr lang="en-US" dirty="0"/>
              <a:t>Look at some ideas from a few other famous people. </a:t>
            </a:r>
          </a:p>
          <a:p>
            <a:pPr marL="457200" lvl="0" indent="-342900" algn="l" rtl="0">
              <a:lnSpc>
                <a:spcPct val="100000"/>
              </a:lnSpc>
              <a:spcBef>
                <a:spcPts val="0"/>
              </a:spcBef>
              <a:spcAft>
                <a:spcPts val="0"/>
              </a:spcAft>
              <a:buSzPts val="1800"/>
              <a:buChar char="●"/>
            </a:pPr>
            <a:r>
              <a:rPr lang="en-US" dirty="0"/>
              <a:t>Learn who each person is .</a:t>
            </a:r>
          </a:p>
          <a:p>
            <a:pPr marL="457200" lvl="0" indent="-342900" algn="l" rtl="0">
              <a:lnSpc>
                <a:spcPct val="100000"/>
              </a:lnSpc>
              <a:spcBef>
                <a:spcPts val="0"/>
              </a:spcBef>
              <a:spcAft>
                <a:spcPts val="0"/>
              </a:spcAft>
              <a:buSzPts val="1800"/>
              <a:buChar char="●"/>
            </a:pPr>
            <a:r>
              <a:rPr lang="en-US" dirty="0"/>
              <a:t>Come up with an explanation of what the quote means, and then say if they believe it is true or false.</a:t>
            </a:r>
          </a:p>
          <a:p>
            <a:pPr marL="457200" lvl="0" indent="-285750" algn="l" rtl="0">
              <a:lnSpc>
                <a:spcPct val="115000"/>
              </a:lnSpc>
              <a:spcBef>
                <a:spcPts val="1200"/>
              </a:spcBef>
              <a:spcAft>
                <a:spcPts val="0"/>
              </a:spcAft>
              <a:buClr>
                <a:schemeClr val="dk1"/>
              </a:buClr>
              <a:buSzPts val="900"/>
              <a:buChar char="●"/>
            </a:pPr>
            <a:r>
              <a:rPr lang="en-US" sz="1100" dirty="0">
                <a:solidFill>
                  <a:schemeClr val="dk1"/>
                </a:solidFill>
              </a:rPr>
              <a:t>Explain who each person is.</a:t>
            </a:r>
          </a:p>
          <a:p>
            <a:pPr marL="457200" lvl="0" indent="-285750" algn="l" rtl="0">
              <a:lnSpc>
                <a:spcPct val="115000"/>
              </a:lnSpc>
              <a:spcBef>
                <a:spcPts val="0"/>
              </a:spcBef>
              <a:spcAft>
                <a:spcPts val="0"/>
              </a:spcAft>
              <a:buClr>
                <a:schemeClr val="dk1"/>
              </a:buClr>
              <a:buSzPts val="900"/>
              <a:buChar char="●"/>
            </a:pPr>
            <a:r>
              <a:rPr lang="en-US" sz="1100" dirty="0">
                <a:solidFill>
                  <a:schemeClr val="dk1"/>
                </a:solidFill>
              </a:rPr>
              <a:t>Set the timer for 5 minutes and give the groups time to come up with an explanation of what the quote means, and then say if they believe it is true or false.</a:t>
            </a:r>
          </a:p>
          <a:p>
            <a:pPr marL="457200" lvl="0" indent="-285750" algn="l" rtl="0">
              <a:lnSpc>
                <a:spcPct val="115000"/>
              </a:lnSpc>
              <a:spcBef>
                <a:spcPts val="0"/>
              </a:spcBef>
              <a:spcAft>
                <a:spcPts val="0"/>
              </a:spcAft>
              <a:buClr>
                <a:schemeClr val="dk1"/>
              </a:buClr>
              <a:buSzPts val="900"/>
              <a:buChar char="●"/>
            </a:pPr>
            <a:r>
              <a:rPr lang="en-US" sz="1100" dirty="0">
                <a:solidFill>
                  <a:schemeClr val="dk1"/>
                </a:solidFill>
              </a:rPr>
              <a:t>When the timer goes off, have everyone come back together.</a:t>
            </a:r>
          </a:p>
          <a:p>
            <a:pPr marL="457200" lvl="0" indent="-285750" algn="l" rtl="0">
              <a:lnSpc>
                <a:spcPct val="115000"/>
              </a:lnSpc>
              <a:spcBef>
                <a:spcPts val="0"/>
              </a:spcBef>
              <a:spcAft>
                <a:spcPts val="0"/>
              </a:spcAft>
              <a:buClr>
                <a:schemeClr val="dk1"/>
              </a:buClr>
              <a:buSzPts val="900"/>
              <a:buChar char="●"/>
            </a:pPr>
            <a:r>
              <a:rPr lang="en-US" sz="1100" dirty="0">
                <a:solidFill>
                  <a:schemeClr val="dk1"/>
                </a:solidFill>
              </a:rPr>
              <a:t>If you don’t have a timer, use a watch and ring a bell or clap your hands at the end of 5 minutes.</a:t>
            </a:r>
          </a:p>
          <a:p>
            <a:pPr marL="457200" lvl="0" indent="-342900" algn="l" rtl="0">
              <a:lnSpc>
                <a:spcPct val="100000"/>
              </a:lnSpc>
              <a:spcBef>
                <a:spcPts val="0"/>
              </a:spcBef>
              <a:spcAft>
                <a:spcPts val="0"/>
              </a:spcAft>
              <a:buSzPts val="1800"/>
              <a:buChar char="●"/>
            </a:pPr>
            <a:endParaRPr lang="en-US"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839c94bed9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5" name="Google Shape;465;g839c94bed9_0_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342900" algn="l" rtl="0">
              <a:lnSpc>
                <a:spcPct val="100000"/>
              </a:lnSpc>
              <a:spcBef>
                <a:spcPts val="0"/>
              </a:spcBef>
              <a:spcAft>
                <a:spcPts val="0"/>
              </a:spcAft>
              <a:buSzPts val="1800"/>
              <a:buChar char="●"/>
            </a:pPr>
            <a:r>
              <a:rPr lang="en-US" sz="1100" dirty="0"/>
              <a:t>What does Noam Chomsky mean? </a:t>
            </a:r>
          </a:p>
          <a:p>
            <a:pPr marL="457200" lvl="0" indent="-342900" algn="l" rtl="0">
              <a:lnSpc>
                <a:spcPct val="100000"/>
              </a:lnSpc>
              <a:spcBef>
                <a:spcPts val="0"/>
              </a:spcBef>
              <a:spcAft>
                <a:spcPts val="0"/>
              </a:spcAft>
              <a:buSzPts val="1800"/>
              <a:buChar char="●"/>
            </a:pPr>
            <a:r>
              <a:rPr lang="en-US" sz="1100" dirty="0"/>
              <a:t>Do you believe it is true or not?</a:t>
            </a: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839c94bed9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5" name="Google Shape;465;g839c94bed9_0_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342900" algn="l" rtl="0">
              <a:lnSpc>
                <a:spcPct val="100000"/>
              </a:lnSpc>
              <a:spcBef>
                <a:spcPts val="0"/>
              </a:spcBef>
              <a:spcAft>
                <a:spcPts val="0"/>
              </a:spcAft>
              <a:buSzPts val="1800"/>
              <a:buChar char="▪"/>
            </a:pPr>
            <a:r>
              <a:rPr lang="en-US" sz="1100" dirty="0"/>
              <a:t>What does Mahatma Gandhi mean? </a:t>
            </a:r>
          </a:p>
          <a:p>
            <a:pPr marL="457200" lvl="0" indent="-342900" algn="l" rtl="0">
              <a:lnSpc>
                <a:spcPct val="100000"/>
              </a:lnSpc>
              <a:spcBef>
                <a:spcPts val="0"/>
              </a:spcBef>
              <a:spcAft>
                <a:spcPts val="0"/>
              </a:spcAft>
              <a:buSzPts val="1800"/>
              <a:buChar char="▪"/>
            </a:pPr>
            <a:r>
              <a:rPr lang="en-US" sz="1100" dirty="0"/>
              <a:t>Do you believe it is true or not?</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257464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839c94bed9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5" name="Google Shape;465;g839c94bed9_0_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342900" algn="l" rtl="0">
              <a:lnSpc>
                <a:spcPct val="100000"/>
              </a:lnSpc>
              <a:spcBef>
                <a:spcPts val="0"/>
              </a:spcBef>
              <a:spcAft>
                <a:spcPts val="0"/>
              </a:spcAft>
              <a:buSzPts val="1800"/>
              <a:buChar char="▪"/>
            </a:pPr>
            <a:r>
              <a:rPr lang="en-US" sz="1100" dirty="0"/>
              <a:t>What does Voltaire mean? </a:t>
            </a:r>
          </a:p>
          <a:p>
            <a:pPr marL="457200" lvl="0" indent="-342900" algn="l" rtl="0">
              <a:lnSpc>
                <a:spcPct val="100000"/>
              </a:lnSpc>
              <a:spcBef>
                <a:spcPts val="0"/>
              </a:spcBef>
              <a:spcAft>
                <a:spcPts val="0"/>
              </a:spcAft>
              <a:buSzPts val="1800"/>
              <a:buChar char="▪"/>
            </a:pPr>
            <a:r>
              <a:rPr lang="en-US" sz="1100" dirty="0"/>
              <a:t>Do you believe it is true or not?</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52225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839c94bed9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5" name="Google Shape;465;g839c94bed9_0_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342900" algn="l" rtl="0">
              <a:lnSpc>
                <a:spcPct val="100000"/>
              </a:lnSpc>
              <a:spcBef>
                <a:spcPts val="0"/>
              </a:spcBef>
              <a:spcAft>
                <a:spcPts val="0"/>
              </a:spcAft>
              <a:buSzPts val="1800"/>
              <a:buChar char="▪"/>
            </a:pPr>
            <a:r>
              <a:rPr lang="en-US" sz="1100" dirty="0"/>
              <a:t>What does Malala Yousafzai mean? </a:t>
            </a:r>
          </a:p>
          <a:p>
            <a:pPr marL="457200" lvl="0" indent="-342900" algn="l" rtl="0">
              <a:lnSpc>
                <a:spcPct val="100000"/>
              </a:lnSpc>
              <a:spcBef>
                <a:spcPts val="0"/>
              </a:spcBef>
              <a:spcAft>
                <a:spcPts val="0"/>
              </a:spcAft>
              <a:buSzPts val="1800"/>
              <a:buChar char="▪"/>
            </a:pPr>
            <a:r>
              <a:rPr lang="en-US" sz="1100" dirty="0"/>
              <a:t>Do you believe it is true or not?</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0878204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3" name="Google Shape;49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t>Point out “The Right to Freedom of Expression” mini poster on the wall with the others.</a:t>
            </a:r>
          </a:p>
          <a:p>
            <a:pPr marL="0" lvl="0" indent="0" algn="l">
              <a:lnSpc>
                <a:spcPct val="100000"/>
              </a:lnSpc>
              <a:spcBef>
                <a:spcPts val="0"/>
              </a:spcBef>
              <a:spcAft>
                <a:spcPts val="0"/>
              </a:spcAft>
              <a:buNone/>
            </a:pPr>
            <a:r>
              <a:t>
Explain: Freedom of Expression is great but it is also complicated. </a:t>
            </a:r>
          </a:p>
          <a:p>
            <a:pPr marL="0" lvl="0" indent="0" algn="l">
              <a:lnSpc>
                <a:spcPct val="100000"/>
              </a:lnSpc>
              <a:spcBef>
                <a:spcPts val="0"/>
              </a:spcBef>
              <a:spcAft>
                <a:spcPts val="0"/>
              </a:spcAft>
              <a:buNone/>
            </a:pPr>
            <a:r>
              <a:t>Like all of our human rights, it
also includes a responsibility.
</a:t>
            </a:r>
          </a:p>
          <a:p>
            <a:pPr marL="0" lvl="0" indent="0" algn="l">
              <a:lnSpc>
                <a:spcPct val="100000"/>
              </a:lnSpc>
              <a:spcBef>
                <a:spcPts val="0"/>
              </a:spcBef>
              <a:spcAft>
                <a:spcPts val="0"/>
              </a:spcAft>
              <a:buNone/>
            </a:pPr>
            <a:r>
              <a:t>Ask: What does this right include? </a:t>
            </a:r>
          </a:p>
          <a:p>
            <a:pPr marL="0" lvl="0" indent="0" algn="l">
              <a:lnSpc>
                <a:spcPct val="100000"/>
              </a:lnSpc>
              <a:spcBef>
                <a:spcPts val="0"/>
              </a:spcBef>
              <a:spcAft>
                <a:spcPts val="0"/>
              </a:spcAft>
              <a:buNone/>
            </a:pPr>
            <a:r>
              <a:t>(The right to our own opinions and the right to express
them, and the right to look for new ideas and share them.)</a:t>
            </a:r>
          </a:p>
          <a:p>
            <a:pPr marL="0" lvl="0" indent="0" algn="l">
              <a:lnSpc>
                <a:spcPct val="100000"/>
              </a:lnSpc>
              <a:spcBef>
                <a:spcPts val="0"/>
              </a:spcBef>
              <a:spcAft>
                <a:spcPts val="0"/>
              </a:spcAft>
              <a:buNone/>
            </a:pPr>
            <a:r>
              <a:t>• And what is our responsibility?
</a:t>
            </a:r>
          </a:p>
          <a:p>
            <a:pPr marL="0" lvl="0" indent="0" algn="l">
              <a:lnSpc>
                <a:spcPct val="100000"/>
              </a:lnSpc>
              <a:spcBef>
                <a:spcPts val="0"/>
              </a:spcBef>
              <a:spcAft>
                <a:spcPts val="0"/>
              </a:spcAft>
              <a:buNone/>
            </a:pPr>
            <a:r>
              <a:t>Guide the participants to understand that we have a responsibility to make sure we don’t say
things that will:
</a:t>
            </a:r>
          </a:p>
          <a:p>
            <a:pPr marL="0" lvl="0" indent="0" algn="l">
              <a:lnSpc>
                <a:spcPct val="100000"/>
              </a:lnSpc>
              <a:spcBef>
                <a:spcPts val="0"/>
              </a:spcBef>
              <a:spcAft>
                <a:spcPts val="0"/>
              </a:spcAft>
              <a:buNone/>
            </a:pPr>
            <a:r>
              <a:t>• Hurt other people
• Or put them in danger
• Or that are not true
</a:t>
            </a:r>
          </a:p>
          <a:p>
            <a:pPr marL="0" lvl="0" indent="0" algn="l">
              <a:lnSpc>
                <a:spcPct val="100000"/>
              </a:lnSpc>
              <a:spcBef>
                <a:spcPts val="0"/>
              </a:spcBef>
              <a:spcAft>
                <a:spcPts val="0"/>
              </a:spcAft>
              <a:buNone/>
            </a:pPr>
            <a:r>
              <a:t>Explain: We also have the responsibility to make sure the things we hear are true and accurate
before we repeat them to other people.
</a:t>
            </a:r>
          </a:p>
          <a:p>
            <a:pPr marL="0" lvl="0" indent="0" algn="l">
              <a:lnSpc>
                <a:spcPct val="100000"/>
              </a:lnSpc>
              <a:spcBef>
                <a:spcPts val="0"/>
              </a:spcBef>
              <a:spcAft>
                <a:spcPts val="0"/>
              </a:spcAft>
              <a:buNone/>
            </a:pPr>
            <a:r>
              <a:t>Ask: How can we know what is true? (Accept all answers.)</a:t>
            </a:r>
          </a:p>
          <a:p>
            <a:pPr marL="0" lvl="0" indent="0" algn="l">
              <a:lnSpc>
                <a:spcPct val="100000"/>
              </a:lnSpc>
              <a:spcBef>
                <a:spcPts val="0"/>
              </a:spcBef>
              <a:spcAft>
                <a:spcPts val="0"/>
              </a:spcAft>
              <a:buNone/>
            </a:pPr>
            <a:r>
              <a:t>
Say: Going to school helps us learn how to study and find out things for ourselves.
</a:t>
            </a:r>
          </a:p>
          <a:p>
            <a:pPr marL="0" lvl="0" indent="0" algn="l">
              <a:lnSpc>
                <a:spcPct val="100000"/>
              </a:lnSpc>
              <a:spcBef>
                <a:spcPts val="0"/>
              </a:spcBef>
              <a:spcAft>
                <a:spcPts val="0"/>
              </a:spcAft>
              <a:buNone/>
            </a:pPr>
            <a:r>
              <a:t>• We can study subjects like science and history.</a:t>
            </a:r>
          </a:p>
          <a:p>
            <a:pPr marL="0" lvl="0" indent="0" algn="l">
              <a:lnSpc>
                <a:spcPct val="100000"/>
              </a:lnSpc>
              <a:spcBef>
                <a:spcPts val="0"/>
              </a:spcBef>
              <a:spcAft>
                <a:spcPts val="0"/>
              </a:spcAft>
              <a:buNone/>
            </a:pPr>
            <a:r>
              <a:t>
• We can listen to people who have more experience than we do.</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100"/>
              <a:buNone/>
            </a:pPr>
            <a:r>
              <a:rPr lang="en-US" dirty="0"/>
              <a:t>1. You have the right to have and express your own opinions.</a:t>
            </a:r>
          </a:p>
          <a:p>
            <a:pPr marL="0" lvl="0" indent="0" algn="l" rtl="0">
              <a:lnSpc>
                <a:spcPct val="100000"/>
              </a:lnSpc>
              <a:spcBef>
                <a:spcPts val="0"/>
              </a:spcBef>
              <a:spcAft>
                <a:spcPts val="0"/>
              </a:spcAft>
              <a:buSzPts val="1100"/>
              <a:buNone/>
            </a:pPr>
            <a:r>
              <a:rPr lang="en-US" dirty="0">
                <a:solidFill>
                  <a:schemeClr val="dk1"/>
                </a:solidFill>
              </a:rPr>
              <a:t>2. You should not be stopped from sharing information with others, including people from other countries.</a:t>
            </a: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3. You have the right to find out things and share what you think with others.</a:t>
            </a:r>
            <a:endParaRPr lang="en-US" dirty="0"/>
          </a:p>
          <a:p>
            <a:pPr marL="0" lvl="0" indent="0" algn="l" rtl="0">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4846226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2" name="Google Shape;51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Say: Tell your family and friends about Malala, the courageous young woman from Pakistan, and</a:t>
            </a:r>
            <a:endParaRPr sz="8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what happened to her.</a:t>
            </a:r>
            <a:endParaRPr sz="8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 Memorize one of the quotes before you leave today, and share it with someone else.</a:t>
            </a:r>
            <a:endParaRPr sz="8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 I can hardly wait to see again next time. Have a wonderful week!</a:t>
            </a:r>
            <a:endParaRPr sz="800">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50" name="Google Shape;45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6189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8" name="Google Shape;52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6243779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840badd1fc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solidFill>
                  <a:srgbClr val="00A5A6"/>
                </a:solidFill>
              </a:rPr>
              <a:t>Malala was born in Pakistan in 1997. Pakistan is a beautiful country and she loved her country, but more than half the girls there didn’t go to school even though most of the boys did. This bothered her a lot.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dirty="0">
              <a:solidFill>
                <a:srgbClr val="00A5A6"/>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t>Malala’s father was the headmaster of a big school where she was a student and a big defender of education for girls. When the Taliban army came to her town, they said girls couldn’t go to school, but Malala and her friends refused to obey them. </a:t>
            </a:r>
            <a:endParaRPr lang="en-US" sz="1100" dirty="0">
              <a:solidFill>
                <a:srgbClr val="00A5A6"/>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dirty="0">
                <a:solidFill>
                  <a:srgbClr val="00A5A6"/>
                </a:solidFill>
              </a:rPr>
              <a:t> </a:t>
            </a:r>
          </a:p>
          <a:p>
            <a:pPr marL="0" lvl="0" indent="0" algn="l" rtl="0">
              <a:lnSpc>
                <a:spcPct val="100000"/>
              </a:lnSpc>
              <a:spcBef>
                <a:spcPts val="0"/>
              </a:spcBef>
              <a:spcAft>
                <a:spcPts val="0"/>
              </a:spcAft>
              <a:buSzPts val="1400"/>
              <a:buNone/>
            </a:pPr>
            <a:r>
              <a:rPr lang="en-US" dirty="0"/>
              <a:t>				</a:t>
            </a:r>
          </a:p>
          <a:p>
            <a:pPr marL="0" lvl="0" indent="0" algn="l" rtl="0">
              <a:lnSpc>
                <a:spcPct val="100000"/>
              </a:lnSpc>
              <a:spcBef>
                <a:spcPts val="0"/>
              </a:spcBef>
              <a:spcAft>
                <a:spcPts val="0"/>
              </a:spcAft>
              <a:buSzPts val="1400"/>
              <a:buNone/>
            </a:pPr>
            <a:endParaRPr dirty="0"/>
          </a:p>
        </p:txBody>
      </p:sp>
      <p:sp>
        <p:nvSpPr>
          <p:cNvPr id="389" name="Google Shape;389;g840badd1fc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65290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840badd1fc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dirty="0"/>
              <a:t>So the Taliban issued a death threat against her but that still didn’t stop her from going to school and telling other people about it. Nobody thought the Taliban would actually kill a young person. She even gave a talk called, “How dare the Taliban take away my basic right to education?”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One day when Malala was 15 years old, she was riding a bus with friends on their way home from school, when a masked gunman stopped the bus and got on board, and shouted, “Who is Malala?” Her friends looked in her direction, accidentally giving her away. The gunman immediately fired at her, hitting Malala in the head. Two of her friends were also injured in the attack, before the gunman ran away. </a:t>
            </a:r>
          </a:p>
          <a:p>
            <a:pPr marL="0" lvl="0" indent="0" algn="l" rtl="0">
              <a:lnSpc>
                <a:spcPct val="100000"/>
              </a:lnSpc>
              <a:spcBef>
                <a:spcPts val="0"/>
              </a:spcBef>
              <a:spcAft>
                <a:spcPts val="0"/>
              </a:spcAft>
              <a:buSzPts val="1400"/>
              <a:buNone/>
            </a:pPr>
            <a:r>
              <a:rPr lang="en-US" dirty="0"/>
              <a:t>				</a:t>
            </a:r>
          </a:p>
          <a:p>
            <a:pPr marL="0" lvl="0" indent="0" algn="l" rtl="0">
              <a:lnSpc>
                <a:spcPct val="100000"/>
              </a:lnSpc>
              <a:spcBef>
                <a:spcPts val="0"/>
              </a:spcBef>
              <a:spcAft>
                <a:spcPts val="0"/>
              </a:spcAft>
              <a:buSzPts val="1400"/>
              <a:buNone/>
            </a:pPr>
            <a:endParaRPr dirty="0"/>
          </a:p>
        </p:txBody>
      </p:sp>
      <p:sp>
        <p:nvSpPr>
          <p:cNvPr id="389" name="Google Shape;389;g840badd1fc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237863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840badd1fc_0_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dirty="0"/>
              <a:t>Malala almost died. People around the world were outraged to think that someone would try to kill a girl just because she wanted to go to school. Over two million people signed a petition for the right to education, and the National Assembly of Pakistan swiftly approved the first Right to Free and Compulsory Education bill in that country’s history. That was really amazing.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Malala survived after many surgeries, and today she continues to speak out in favor of education, especially for girls. In 2014, two years after the attack, when she was only 17 years old, Malala received the Nobel Peace Prize, which is given to someone who has done the best work in the whole world to promote peace. </a:t>
            </a:r>
          </a:p>
          <a:p>
            <a:pPr marL="0" lvl="0" indent="0" algn="l" rtl="0">
              <a:lnSpc>
                <a:spcPct val="100000"/>
              </a:lnSpc>
              <a:spcBef>
                <a:spcPts val="0"/>
              </a:spcBef>
              <a:spcAft>
                <a:spcPts val="0"/>
              </a:spcAft>
              <a:buSzPts val="1400"/>
              <a:buNone/>
            </a:pPr>
            <a:endParaRPr dirty="0"/>
          </a:p>
        </p:txBody>
      </p:sp>
      <p:sp>
        <p:nvSpPr>
          <p:cNvPr id="401" name="Google Shape;401;g840badd1fc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315867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840badd1fc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dirty="0"/>
              <a:t>Malala was the youngest person ever to be given that award. The U.N. Secretary-General Ban Ki-moon described her as "a brave and gentle advocate of peace who through the simple act of going to school became a global teacher.”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On the day that Malala turned 18, she was at the opening of a school for girls in Lebanon. She said, "Today on my first day as an adult, on behalf of the world's children, I demand of leaders that we must invest in books instead of bullets."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dirty="0"/>
          </a:p>
        </p:txBody>
      </p:sp>
      <p:sp>
        <p:nvSpPr>
          <p:cNvPr id="413" name="Google Shape;413;g840badd1fc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88423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 name="Google Shape;31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100"/>
              <a:buNone/>
            </a:pPr>
            <a:r>
              <a:rPr lang="en-US" dirty="0"/>
              <a:t>1. You have the right to have and express your own opinions.</a:t>
            </a:r>
          </a:p>
          <a:p>
            <a:pPr marL="0" lvl="0" indent="0" algn="l" rtl="0">
              <a:lnSpc>
                <a:spcPct val="100000"/>
              </a:lnSpc>
              <a:spcBef>
                <a:spcPts val="0"/>
              </a:spcBef>
              <a:spcAft>
                <a:spcPts val="0"/>
              </a:spcAft>
              <a:buSzPts val="1100"/>
              <a:buNone/>
            </a:pPr>
            <a:r>
              <a:rPr lang="en-US" dirty="0">
                <a:solidFill>
                  <a:schemeClr val="dk1"/>
                </a:solidFill>
              </a:rPr>
              <a:t>2. You should not be stopped from sharing information with others, including people from other countries.</a:t>
            </a: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3. You have the right to find out things and share what you think with others.</a:t>
            </a:r>
            <a:endParaRPr lang="en-US" dirty="0"/>
          </a:p>
          <a:p>
            <a:pPr marL="0" lvl="0" indent="0" algn="l" rtl="0">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Ask: Would someone like to share their list of values or beliefs from the list you made last week?</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58"/>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58"/>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58"/>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5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561955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7413" y="549875"/>
            <a:ext cx="7887938"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17779"/>
            <a:ext cx="1714500" cy="3075845"/>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a:xfrm>
            <a:off x="184297" y="4606049"/>
            <a:ext cx="548700" cy="393600"/>
          </a:xfrm>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17779"/>
            <a:ext cx="6051414" cy="3075845"/>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193306400"/>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649" y="530359"/>
            <a:ext cx="7886701" cy="914400"/>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6044000" cy="308384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48882"/>
            <a:ext cx="1714500" cy="308384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649146300"/>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6560" y="530359"/>
            <a:ext cx="793272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33718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1150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371878504"/>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ree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0333" y="530359"/>
            <a:ext cx="7895017"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79177"/>
            <a:ext cx="1737360" cy="1280160"/>
          </a:xfrm>
          <a:prstGeom prst="rect">
            <a:avLst/>
          </a:prstGeom>
        </p:spPr>
        <p:txBody>
          <a:bodyPr/>
          <a:lstStyle>
            <a:lvl1pPr>
              <a:defRPr sz="1400"/>
            </a:lvl1pPr>
            <a:lvl2pPr marL="346472" indent="-173831">
              <a:defRPr sz="1400"/>
            </a:lvl2pPr>
            <a:lvl3pPr marL="513160" indent="-166688">
              <a:defRPr sz="1600"/>
            </a:lvl3pPr>
          </a:lstStyle>
          <a:p>
            <a:pPr lvl="0"/>
            <a:r>
              <a:rPr lang="en-US" dirty="0"/>
              <a:t>Click to edit Master text styles</a:t>
            </a:r>
          </a:p>
          <a:p>
            <a:pPr lvl="1"/>
            <a:r>
              <a:rPr lang="en-US" dirty="0"/>
              <a:t>Second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2984866"/>
            <a:ext cx="1737360" cy="1280160"/>
          </a:xfrm>
          <a:prstGeom prst="rect">
            <a:avLst/>
          </a:prstGeom>
        </p:spPr>
        <p:txBody>
          <a:bodyPr/>
          <a:lstStyle>
            <a:lvl1pPr>
              <a:defRPr sz="1400"/>
            </a:lvl1pPr>
            <a:lvl2pPr marL="346472" indent="-171450">
              <a:defRPr sz="1400"/>
            </a:lvl2pPr>
            <a:lvl3pPr marL="685800" indent="-171450">
              <a:defRPr sz="1600"/>
            </a:lvl3pPr>
          </a:lstStyle>
          <a:p>
            <a:pPr lvl="0"/>
            <a:r>
              <a:rPr lang="en-US" dirty="0"/>
              <a:t>Click to edit Master text styles</a:t>
            </a:r>
          </a:p>
          <a:p>
            <a:pPr lvl="1"/>
            <a:r>
              <a:rPr lang="en-US" dirty="0"/>
              <a:t>Second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79983"/>
            <a:ext cx="6051414" cy="3013641"/>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454630915"/>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35238" y="530359"/>
            <a:ext cx="789741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604400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56328"/>
            <a:ext cx="1645920" cy="1463040"/>
          </a:xfrm>
          <a:prstGeom prst="rect">
            <a:avLst/>
          </a:prstGeom>
        </p:spPr>
        <p:txBody>
          <a:bodyPr/>
          <a:lstStyle>
            <a:lvl1pPr>
              <a:defRPr sz="1600"/>
            </a:lvl1pPr>
            <a:lvl2pPr marL="346472" indent="-171450">
              <a:defRPr sz="1600"/>
            </a:lvl2pPr>
            <a:lvl3pPr marL="513160" indent="-171450">
              <a:defRPr sz="1600"/>
            </a:lvl3pPr>
          </a:lstStyle>
          <a:p>
            <a:pPr lvl="0"/>
            <a:r>
              <a:rPr lang="en-US" dirty="0"/>
              <a:t>Click to edit Master text styles</a:t>
            </a:r>
          </a:p>
          <a:p>
            <a:pPr lvl="1"/>
            <a:r>
              <a:rPr lang="en-US" dirty="0"/>
              <a:t>Second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818150" y="3172286"/>
            <a:ext cx="1645920" cy="1463040"/>
          </a:xfrm>
          <a:prstGeom prst="rect">
            <a:avLst/>
          </a:prstGeom>
        </p:spPr>
        <p:txBody>
          <a:bodyPr/>
          <a:lstStyle>
            <a:lvl1pPr>
              <a:defRPr sz="1600"/>
            </a:lvl1pPr>
            <a:lvl2pPr marL="346472" indent="-171450">
              <a:defRPr sz="1600"/>
            </a:lvl2pPr>
            <a:lvl3pPr marL="513160" indent="-171450">
              <a:defRPr/>
            </a:lvl3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998993671"/>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Four Content -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147" y="530359"/>
            <a:ext cx="788720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185166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2640329" y="1525438"/>
            <a:ext cx="1851660" cy="3107284"/>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65200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66368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293141880"/>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Four Content - Squa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41785" y="508171"/>
            <a:ext cx="7873565"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492528"/>
            <a:ext cx="3771900" cy="155448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3113037"/>
            <a:ext cx="3771900" cy="1554480"/>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744687" y="1492528"/>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4744687" y="3113037"/>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864625478"/>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63"/>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63"/>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63"/>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64"/>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64"/>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64"/>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64"/>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66"/>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6"/>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66"/>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6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66"/>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67"/>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7"/>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numCol="1"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67"/>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numCol="1"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6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67"/>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69"/>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9"/>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69"/>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6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69"/>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69"/>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70"/>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70"/>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70"/>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7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70"/>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70"/>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71"/>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71"/>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numCol="1"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71"/>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71"/>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numCol="1"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71"/>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7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7"/>
        <p:cNvGrpSpPr/>
        <p:nvPr/>
      </p:nvGrpSpPr>
      <p:grpSpPr>
        <a:xfrm>
          <a:off x="0" y="0"/>
          <a:ext cx="0" cy="0"/>
          <a:chOff x="0" y="0"/>
          <a:chExt cx="0" cy="0"/>
        </a:xfrm>
      </p:grpSpPr>
      <p:sp>
        <p:nvSpPr>
          <p:cNvPr id="78" name="Google Shape;78;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numCol="1"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1197556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57"/>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numCol="1"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57"/>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numCol="1"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57"/>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57" descr="Logo for the Geneva Office for Human Rights Education (3 brown dots over a v with the letters GO-HRE on a white circle)"/>
          <p:cNvPicPr preferRelativeResize="0"/>
          <p:nvPr/>
        </p:nvPicPr>
        <p:blipFill rotWithShape="1">
          <a:blip r:embed="rId19">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5" r:id="rId6"/>
    <p:sldLayoutId id="2147483656" r:id="rId7"/>
    <p:sldLayoutId id="2147483657" r:id="rId8"/>
    <p:sldLayoutId id="2147483704" r:id="rId9"/>
    <p:sldLayoutId id="2147483751" r:id="rId10"/>
    <p:sldLayoutId id="2147483743" r:id="rId11"/>
    <p:sldLayoutId id="2147483744" r:id="rId12"/>
    <p:sldLayoutId id="2147483745" r:id="rId13"/>
    <p:sldLayoutId id="2147483746" r:id="rId14"/>
    <p:sldLayoutId id="2147483747" r:id="rId15"/>
    <p:sldLayoutId id="2147483748" r:id="rId16"/>
    <p:sldLayoutId id="2147483749" r:id="rId1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hyperlink" Target="https://www.youtube.com/watch?v=W_4vgwnbAfE"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7"/>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226" name="Google Shape;226;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227" name="Google Shape;227;p7"/>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228" name="Google Shape;228;p7"/>
          <p:cNvSpPr txBox="1"/>
          <p:nvPr/>
        </p:nvSpPr>
        <p:spPr>
          <a:xfrm>
            <a:off x="6359238" y="3002986"/>
            <a:ext cx="1149926" cy="523220"/>
          </a:xfrm>
          <a:prstGeom prst="rect">
            <a:avLst/>
          </a:prstGeom>
          <a:solidFill>
            <a:schemeClr val="lt1"/>
          </a:solidFill>
          <a:ln>
            <a:noFill/>
          </a:ln>
        </p:spPr>
        <p:txBody>
          <a:bodyPr spcFirstLastPara="1" wrap="square" lIns="0" tIns="45700" rIns="0" bIns="45700" numCol="1"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g839c94c0cc_2_197"/>
          <p:cNvSpPr txBox="1">
            <a:spLocks noGrp="1"/>
          </p:cNvSpPr>
          <p:nvPr>
            <p:ph type="body" idx="1"/>
          </p:nvPr>
        </p:nvSpPr>
        <p:spPr>
          <a:xfrm>
            <a:off x="734475" y="1169109"/>
            <a:ext cx="7405800" cy="2805300"/>
          </a:xfrm>
          <a:prstGeom prst="rect">
            <a:avLst/>
          </a:prstGeom>
          <a:noFill/>
          <a:ln>
            <a:noFill/>
          </a:ln>
        </p:spPr>
        <p:txBody>
          <a:bodyPr spcFirstLastPara="1" wrap="square" lIns="91425" tIns="91425" rIns="91425" bIns="91425" numCol="1" anchor="t" anchorCtr="0">
            <a:noAutofit/>
          </a:bodyPr>
          <a:lstStyle/>
          <a:p>
            <a:pPr marL="342900" lvl="0" indent="-342900" algn="l" rtl="0">
              <a:lnSpc>
                <a:spcPct val="100000"/>
              </a:lnSpc>
              <a:spcBef>
                <a:spcPts val="600"/>
              </a:spcBef>
              <a:spcAft>
                <a:spcPts val="0"/>
              </a:spcAft>
              <a:buSzPts val="2400"/>
              <a:buChar char="▪"/>
            </a:pPr>
            <a:r>
              <a:rPr lang="en-US" dirty="0"/>
              <a:t>I need some volunteers to read our posters as we review them.</a:t>
            </a:r>
            <a:endParaRPr dirty="0"/>
          </a:p>
          <a:p>
            <a:pPr marL="457200" lvl="0" indent="0" algn="l" rtl="0">
              <a:lnSpc>
                <a:spcPct val="100000"/>
              </a:lnSpc>
              <a:spcBef>
                <a:spcPts val="600"/>
              </a:spcBef>
              <a:spcAft>
                <a:spcPts val="0"/>
              </a:spcAft>
              <a:buSzPts val="1800"/>
              <a:buNone/>
            </a:pPr>
            <a:endParaRPr dirty="0"/>
          </a:p>
          <a:p>
            <a:pPr marL="342900" lvl="0" indent="-342900" algn="l" rtl="0">
              <a:lnSpc>
                <a:spcPct val="90000"/>
              </a:lnSpc>
              <a:spcBef>
                <a:spcPts val="600"/>
              </a:spcBef>
              <a:spcAft>
                <a:spcPts val="0"/>
              </a:spcAft>
              <a:buSzPts val="2400"/>
              <a:buChar char="▪"/>
            </a:pPr>
            <a:r>
              <a:rPr lang="en-US" dirty="0"/>
              <a:t>What do you remember about this right?</a:t>
            </a:r>
            <a:endParaRPr dirty="0"/>
          </a:p>
          <a:p>
            <a:pPr marL="457200" lvl="0" indent="0" algn="l" rtl="0">
              <a:lnSpc>
                <a:spcPct val="90000"/>
              </a:lnSpc>
              <a:spcBef>
                <a:spcPts val="600"/>
              </a:spcBef>
              <a:spcAft>
                <a:spcPts val="0"/>
              </a:spcAft>
              <a:buSzPts val="1800"/>
              <a:buNone/>
            </a:pPr>
            <a:endParaRPr dirty="0"/>
          </a:p>
          <a:p>
            <a:pPr marL="342900" lvl="0" indent="-342900" algn="l" rtl="0">
              <a:lnSpc>
                <a:spcPct val="90000"/>
              </a:lnSpc>
              <a:spcBef>
                <a:spcPts val="600"/>
              </a:spcBef>
              <a:spcAft>
                <a:spcPts val="0"/>
              </a:spcAft>
              <a:buSzPts val="2400"/>
              <a:buChar char="▪"/>
            </a:pPr>
            <a:r>
              <a:rPr lang="en-US" dirty="0"/>
              <a:t>What do we need to do to make sure everyone has this right?</a:t>
            </a:r>
            <a:endParaRPr dirty="0"/>
          </a:p>
          <a:p>
            <a:pPr marL="457200" lvl="0" indent="0" algn="l" rtl="0">
              <a:lnSpc>
                <a:spcPct val="90000"/>
              </a:lnSpc>
              <a:spcBef>
                <a:spcPts val="600"/>
              </a:spcBef>
              <a:spcAft>
                <a:spcPts val="0"/>
              </a:spcAft>
              <a:buSzPts val="1800"/>
              <a:buNone/>
            </a:pPr>
            <a:endParaRPr sz="2000" b="0" dirty="0"/>
          </a:p>
        </p:txBody>
      </p:sp>
      <p:sp>
        <p:nvSpPr>
          <p:cNvPr id="337" name="Google Shape;337;g839c94c0cc_2_197"/>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10</a:t>
            </a:fld>
            <a:endParaRPr sz="900"/>
          </a:p>
        </p:txBody>
      </p:sp>
      <p:pic>
        <p:nvPicPr>
          <p:cNvPr id="338" name="Google Shape;338;g839c94c0cc_2_197" descr="A Small green checkmark in a box the icon used to indicate a review throughout the presentation"/>
          <p:cNvPicPr preferRelativeResize="0">
            <a:picLocks noChangeAspect="1"/>
          </p:cNvPicPr>
          <p:nvPr/>
        </p:nvPicPr>
        <p:blipFill rotWithShape="1">
          <a:blip r:embed="rId3">
            <a:alphaModFix/>
          </a:blip>
          <a:srcRect l="13595" t="13483" r="15702" b="10027"/>
          <a:stretch/>
        </p:blipFill>
        <p:spPr>
          <a:xfrm>
            <a:off x="7911080" y="184184"/>
            <a:ext cx="1014257" cy="1097280"/>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839c94c0cc_2_204"/>
          <p:cNvSpPr txBox="1">
            <a:spLocks noGrp="1"/>
          </p:cNvSpPr>
          <p:nvPr>
            <p:ph type="body" idx="1"/>
          </p:nvPr>
        </p:nvSpPr>
        <p:spPr>
          <a:xfrm>
            <a:off x="420624" y="270125"/>
            <a:ext cx="3788436" cy="4362597"/>
          </a:xfrm>
          <a:prstGeom prst="rect">
            <a:avLst/>
          </a:prstGeom>
          <a:noFill/>
          <a:ln>
            <a:noFill/>
          </a:ln>
        </p:spPr>
        <p:txBody>
          <a:bodyPr spcFirstLastPara="1" wrap="square" lIns="91425" tIns="91425" rIns="91425" bIns="91425" numCol="1" anchor="ctr" anchorCtr="0">
            <a:noAutofit/>
          </a:bodyPr>
          <a:lstStyle/>
          <a:p>
            <a:pPr marL="457200" lvl="0" indent="-342900" algn="l" rtl="0">
              <a:lnSpc>
                <a:spcPct val="90000"/>
              </a:lnSpc>
              <a:spcBef>
                <a:spcPts val="600"/>
              </a:spcBef>
              <a:spcAft>
                <a:spcPts val="0"/>
              </a:spcAft>
              <a:buSzPts val="1800"/>
              <a:buChar char="▪"/>
            </a:pPr>
            <a:r>
              <a:rPr lang="en-US" dirty="0"/>
              <a:t>What is dignity?</a:t>
            </a:r>
            <a:endParaRPr dirty="0"/>
          </a:p>
          <a:p>
            <a:pPr marL="914400" lvl="0" indent="0" algn="l" rtl="0">
              <a:lnSpc>
                <a:spcPct val="90000"/>
              </a:lnSpc>
              <a:spcBef>
                <a:spcPts val="600"/>
              </a:spcBef>
              <a:spcAft>
                <a:spcPts val="0"/>
              </a:spcAft>
              <a:buSzPts val="1800"/>
              <a:buNone/>
            </a:pPr>
            <a:endParaRPr dirty="0"/>
          </a:p>
          <a:p>
            <a:pPr marL="457200" lvl="0" indent="-342900" algn="l" rtl="0">
              <a:lnSpc>
                <a:spcPct val="90000"/>
              </a:lnSpc>
              <a:spcBef>
                <a:spcPts val="600"/>
              </a:spcBef>
              <a:spcAft>
                <a:spcPts val="0"/>
              </a:spcAft>
              <a:buSzPts val="1800"/>
              <a:buChar char="▪"/>
            </a:pPr>
            <a:r>
              <a:rPr lang="en-US" dirty="0"/>
              <a:t>How should we treat other people? </a:t>
            </a:r>
            <a:endParaRPr sz="2000" dirty="0"/>
          </a:p>
        </p:txBody>
      </p:sp>
      <p:sp>
        <p:nvSpPr>
          <p:cNvPr id="344" name="Google Shape;344;g839c94c0cc_2_204"/>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11</a:t>
            </a:fld>
            <a:endParaRPr sz="900"/>
          </a:p>
        </p:txBody>
      </p:sp>
      <p:pic>
        <p:nvPicPr>
          <p:cNvPr id="346" name="Google Shape;346;g839c94c0cc_2_204"/>
          <p:cNvPicPr preferRelativeResize="0"/>
          <p:nvPr/>
        </p:nvPicPr>
        <p:blipFill rotWithShape="1">
          <a:blip r:embed="rId3"/>
          <a:srcRect/>
          <a:stretch/>
        </p:blipFill>
        <p:spPr>
          <a:xfrm>
            <a:off x="4296014" y="270125"/>
            <a:ext cx="3371146" cy="4727001"/>
          </a:xfrm>
          <a:prstGeom prst="rect">
            <a:avLst/>
          </a:prstGeom>
          <a:noFill/>
          <a:ln>
            <a:noFill/>
          </a:ln>
        </p:spPr>
      </p:pic>
      <p:pic>
        <p:nvPicPr>
          <p:cNvPr id="10" name="Google Shape;338;g839c94c0cc_2_197" descr="A Small green checkmark in a box the icon used to indicate a review throughout the presentation">
            <a:extLst>
              <a:ext uri="{FF2B5EF4-FFF2-40B4-BE49-F238E27FC236}">
                <a16:creationId xmlns:a16="http://schemas.microsoft.com/office/drawing/2014/main" id="{9642B392-CCF4-4A67-80D5-D80BDD16E8E3}"/>
              </a:ext>
            </a:extLst>
          </p:cNvPr>
          <p:cNvPicPr preferRelativeResize="0">
            <a:picLocks noChangeAspect="1"/>
          </p:cNvPicPr>
          <p:nvPr/>
        </p:nvPicPr>
        <p:blipFill rotWithShape="1">
          <a:blip r:embed="rId4">
            <a:alphaModFix/>
          </a:blip>
          <a:srcRect l="13595" t="13483" r="15702" b="10027"/>
          <a:stretch/>
        </p:blipFill>
        <p:spPr>
          <a:xfrm>
            <a:off x="7911080" y="184184"/>
            <a:ext cx="1014257" cy="1097280"/>
          </a:xfrm>
          <a:prstGeom prst="rect">
            <a:avLst/>
          </a:prstGeom>
          <a:noFill/>
          <a:ln>
            <a:noFill/>
          </a:ln>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839c94c0cc_2_204"/>
          <p:cNvSpPr txBox="1">
            <a:spLocks noGrp="1"/>
          </p:cNvSpPr>
          <p:nvPr>
            <p:ph type="body" idx="1"/>
          </p:nvPr>
        </p:nvSpPr>
        <p:spPr>
          <a:xfrm>
            <a:off x="384048" y="411480"/>
            <a:ext cx="3825012" cy="4221242"/>
          </a:xfrm>
          <a:prstGeom prst="rect">
            <a:avLst/>
          </a:prstGeom>
          <a:noFill/>
          <a:ln>
            <a:noFill/>
          </a:ln>
        </p:spPr>
        <p:txBody>
          <a:bodyPr spcFirstLastPara="1" wrap="square" lIns="91425" tIns="91425" rIns="91425" bIns="91425" numCol="1" anchor="ctr" anchorCtr="0">
            <a:noAutofit/>
          </a:bodyPr>
          <a:lstStyle/>
          <a:p>
            <a:pPr lvl="0">
              <a:lnSpc>
                <a:spcPct val="90000"/>
              </a:lnSpc>
              <a:spcBef>
                <a:spcPts val="600"/>
              </a:spcBef>
            </a:pPr>
            <a:r>
              <a:rPr lang="en-US" dirty="0"/>
              <a:t>What is discrimination?</a:t>
            </a:r>
          </a:p>
          <a:p>
            <a:pPr marL="914400" lvl="0" indent="0">
              <a:lnSpc>
                <a:spcPct val="90000"/>
              </a:lnSpc>
              <a:spcBef>
                <a:spcPts val="600"/>
              </a:spcBef>
              <a:buNone/>
            </a:pPr>
            <a:endParaRPr lang="en-US" dirty="0"/>
          </a:p>
          <a:p>
            <a:pPr lvl="0">
              <a:lnSpc>
                <a:spcPct val="90000"/>
              </a:lnSpc>
              <a:spcBef>
                <a:spcPts val="600"/>
              </a:spcBef>
            </a:pPr>
            <a:r>
              <a:rPr lang="en-US" dirty="0"/>
              <a:t>What can we do to protect other people from discrimination? </a:t>
            </a:r>
          </a:p>
        </p:txBody>
      </p:sp>
      <p:sp>
        <p:nvSpPr>
          <p:cNvPr id="344" name="Google Shape;344;g839c94c0cc_2_204"/>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12</a:t>
            </a:fld>
            <a:endParaRPr sz="900"/>
          </a:p>
        </p:txBody>
      </p:sp>
      <p:pic>
        <p:nvPicPr>
          <p:cNvPr id="346" name="Google Shape;346;g839c94c0cc_2_204"/>
          <p:cNvPicPr preferRelativeResize="0"/>
          <p:nvPr/>
        </p:nvPicPr>
        <p:blipFill rotWithShape="1">
          <a:blip r:embed="rId3"/>
          <a:srcRect/>
          <a:stretch/>
        </p:blipFill>
        <p:spPr>
          <a:xfrm>
            <a:off x="4351480" y="270125"/>
            <a:ext cx="3260213" cy="4727001"/>
          </a:xfrm>
          <a:prstGeom prst="rect">
            <a:avLst/>
          </a:prstGeom>
          <a:noFill/>
          <a:ln>
            <a:noFill/>
          </a:ln>
        </p:spPr>
      </p:pic>
      <p:pic>
        <p:nvPicPr>
          <p:cNvPr id="6" name="Google Shape;338;g839c94c0cc_2_197" descr="A Small green checkmark in a box the icon used to indicate a review throughout the presentation">
            <a:extLst>
              <a:ext uri="{FF2B5EF4-FFF2-40B4-BE49-F238E27FC236}">
                <a16:creationId xmlns:a16="http://schemas.microsoft.com/office/drawing/2014/main" id="{0C35C0DA-450D-4DF8-BA5B-28D785422CD7}"/>
              </a:ext>
            </a:extLst>
          </p:cNvPr>
          <p:cNvPicPr preferRelativeResize="0">
            <a:picLocks noChangeAspect="1"/>
          </p:cNvPicPr>
          <p:nvPr/>
        </p:nvPicPr>
        <p:blipFill rotWithShape="1">
          <a:blip r:embed="rId4">
            <a:alphaModFix/>
          </a:blip>
          <a:srcRect l="13595" t="13483" r="15702" b="10027"/>
          <a:stretch/>
        </p:blipFill>
        <p:spPr>
          <a:xfrm>
            <a:off x="7911080" y="184184"/>
            <a:ext cx="1014257" cy="1097280"/>
          </a:xfrm>
          <a:prstGeom prst="rect">
            <a:avLst/>
          </a:prstGeom>
          <a:noFill/>
          <a:ln>
            <a:noFill/>
          </a:ln>
        </p:spPr>
      </p:pic>
    </p:spTree>
    <p:extLst>
      <p:ext uri="{BB962C8B-B14F-4D97-AF65-F5344CB8AC3E}">
        <p14:creationId xmlns:p14="http://schemas.microsoft.com/office/powerpoint/2010/main" val="3942915483"/>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839c94c0cc_2_204"/>
          <p:cNvSpPr txBox="1">
            <a:spLocks noGrp="1"/>
          </p:cNvSpPr>
          <p:nvPr>
            <p:ph type="body" idx="1"/>
          </p:nvPr>
        </p:nvSpPr>
        <p:spPr>
          <a:xfrm>
            <a:off x="466344" y="270126"/>
            <a:ext cx="3742716" cy="4362596"/>
          </a:xfrm>
          <a:prstGeom prst="rect">
            <a:avLst/>
          </a:prstGeom>
          <a:noFill/>
          <a:ln>
            <a:noFill/>
          </a:ln>
        </p:spPr>
        <p:txBody>
          <a:bodyPr spcFirstLastPara="1" wrap="square" lIns="91425" tIns="91425" rIns="91425" bIns="91425" numCol="1" anchor="ctr" anchorCtr="0">
            <a:noAutofit/>
          </a:bodyPr>
          <a:lstStyle/>
          <a:p>
            <a:pPr lvl="0">
              <a:spcBef>
                <a:spcPts val="600"/>
              </a:spcBef>
            </a:pPr>
            <a:r>
              <a:rPr lang="en-US" dirty="0"/>
              <a:t>What is the basic unit of society?</a:t>
            </a:r>
          </a:p>
          <a:p>
            <a:pPr lvl="0">
              <a:spcBef>
                <a:spcPts val="600"/>
              </a:spcBef>
            </a:pPr>
            <a:r>
              <a:rPr lang="en-US" dirty="0"/>
              <a:t>Who should protect the family?</a:t>
            </a:r>
          </a:p>
          <a:p>
            <a:pPr lvl="0">
              <a:spcBef>
                <a:spcPts val="600"/>
              </a:spcBef>
            </a:pPr>
            <a:r>
              <a:rPr lang="en-US" dirty="0"/>
              <a:t>What are the family rights that should be protected? </a:t>
            </a:r>
          </a:p>
        </p:txBody>
      </p:sp>
      <p:sp>
        <p:nvSpPr>
          <p:cNvPr id="344" name="Google Shape;344;g839c94c0cc_2_204"/>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13</a:t>
            </a:fld>
            <a:endParaRPr sz="900"/>
          </a:p>
        </p:txBody>
      </p:sp>
      <p:pic>
        <p:nvPicPr>
          <p:cNvPr id="346" name="Google Shape;346;g839c94c0cc_2_204"/>
          <p:cNvPicPr preferRelativeResize="0"/>
          <p:nvPr/>
        </p:nvPicPr>
        <p:blipFill rotWithShape="1">
          <a:blip r:embed="rId3"/>
          <a:srcRect/>
          <a:stretch/>
        </p:blipFill>
        <p:spPr>
          <a:xfrm>
            <a:off x="4351480" y="270126"/>
            <a:ext cx="3260213" cy="4726999"/>
          </a:xfrm>
          <a:prstGeom prst="rect">
            <a:avLst/>
          </a:prstGeom>
          <a:noFill/>
          <a:ln>
            <a:noFill/>
          </a:ln>
        </p:spPr>
      </p:pic>
      <p:pic>
        <p:nvPicPr>
          <p:cNvPr id="6" name="Google Shape;338;g839c94c0cc_2_197" descr="A Small green checkmark in a box the icon used to indicate a review throughout the presentation">
            <a:extLst>
              <a:ext uri="{FF2B5EF4-FFF2-40B4-BE49-F238E27FC236}">
                <a16:creationId xmlns:a16="http://schemas.microsoft.com/office/drawing/2014/main" id="{D31A11A5-62DB-4AAC-B3AD-CC7F30C4B2BD}"/>
              </a:ext>
            </a:extLst>
          </p:cNvPr>
          <p:cNvPicPr preferRelativeResize="0">
            <a:picLocks noChangeAspect="1"/>
          </p:cNvPicPr>
          <p:nvPr/>
        </p:nvPicPr>
        <p:blipFill rotWithShape="1">
          <a:blip r:embed="rId4">
            <a:alphaModFix/>
          </a:blip>
          <a:srcRect l="13595" t="13483" r="15702" b="10027"/>
          <a:stretch/>
        </p:blipFill>
        <p:spPr>
          <a:xfrm>
            <a:off x="7911080" y="184184"/>
            <a:ext cx="1014257" cy="1097280"/>
          </a:xfrm>
          <a:prstGeom prst="rect">
            <a:avLst/>
          </a:prstGeom>
          <a:noFill/>
          <a:ln>
            <a:noFill/>
          </a:ln>
        </p:spPr>
      </p:pic>
    </p:spTree>
    <p:extLst>
      <p:ext uri="{BB962C8B-B14F-4D97-AF65-F5344CB8AC3E}">
        <p14:creationId xmlns:p14="http://schemas.microsoft.com/office/powerpoint/2010/main" val="259528718"/>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839c94c0cc_0_0"/>
          <p:cNvSpPr txBox="1">
            <a:spLocks noGrp="1"/>
          </p:cNvSpPr>
          <p:nvPr>
            <p:ph type="title"/>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dirty="0"/>
              <a:t>Freedom of Speech</a:t>
            </a:r>
            <a:endParaRPr dirty="0"/>
          </a:p>
        </p:txBody>
      </p:sp>
      <p:sp>
        <p:nvSpPr>
          <p:cNvPr id="376" name="Google Shape;376;g839c94c0cc_0_0"/>
          <p:cNvSpPr txBox="1">
            <a:spLocks noGrp="1"/>
          </p:cNvSpPr>
          <p:nvPr>
            <p:ph type="body" idx="1"/>
          </p:nvPr>
        </p:nvSpPr>
        <p:spPr>
          <a:xfrm>
            <a:off x="877475" y="1524000"/>
            <a:ext cx="4950900" cy="3108600"/>
          </a:xfrm>
          <a:prstGeom prst="rect">
            <a:avLst/>
          </a:prstGeom>
          <a:noFill/>
          <a:ln>
            <a:noFill/>
          </a:ln>
        </p:spPr>
        <p:txBody>
          <a:bodyPr spcFirstLastPara="1" wrap="square" lIns="91425" tIns="91425" rIns="91425" bIns="91425" numCol="1" anchor="ctr" anchorCtr="0">
            <a:noAutofit/>
          </a:bodyPr>
          <a:lstStyle/>
          <a:p>
            <a:pPr marL="0" lvl="0" indent="0" algn="ctr" rtl="0">
              <a:lnSpc>
                <a:spcPct val="90000"/>
              </a:lnSpc>
              <a:spcBef>
                <a:spcPts val="600"/>
              </a:spcBef>
              <a:spcAft>
                <a:spcPts val="0"/>
              </a:spcAft>
              <a:buSzPts val="2400"/>
              <a:buNone/>
            </a:pPr>
            <a:r>
              <a:rPr lang="en-US" sz="2800" dirty="0"/>
              <a:t>Let’s look at another human right…</a:t>
            </a:r>
            <a:endParaRPr sz="2800" dirty="0"/>
          </a:p>
          <a:p>
            <a:pPr marL="0" lvl="0" indent="0" algn="ctr" rtl="0">
              <a:lnSpc>
                <a:spcPct val="90000"/>
              </a:lnSpc>
              <a:spcBef>
                <a:spcPts val="600"/>
              </a:spcBef>
              <a:spcAft>
                <a:spcPts val="0"/>
              </a:spcAft>
              <a:buSzPts val="2400"/>
              <a:buNone/>
            </a:pPr>
            <a:endParaRPr sz="2800" dirty="0"/>
          </a:p>
          <a:p>
            <a:pPr marL="0" lvl="0" indent="0" algn="ctr" rtl="0">
              <a:lnSpc>
                <a:spcPct val="90000"/>
              </a:lnSpc>
              <a:spcBef>
                <a:spcPts val="600"/>
              </a:spcBef>
              <a:spcAft>
                <a:spcPts val="0"/>
              </a:spcAft>
              <a:buSzPts val="2400"/>
              <a:buNone/>
            </a:pPr>
            <a:r>
              <a:rPr lang="en-US" sz="2800" dirty="0"/>
              <a:t>Freedom of Speech or Expression</a:t>
            </a:r>
            <a:br>
              <a:rPr lang="en-US" dirty="0"/>
            </a:br>
            <a:endParaRPr dirty="0"/>
          </a:p>
        </p:txBody>
      </p:sp>
      <p:sp>
        <p:nvSpPr>
          <p:cNvPr id="378" name="Google Shape;378;g839c94c0cc_0_0"/>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14</a:t>
            </a:fld>
            <a:endParaRPr/>
          </a:p>
        </p:txBody>
      </p:sp>
      <p:pic>
        <p:nvPicPr>
          <p:cNvPr id="377" name="Google Shape;377;g839c94c0cc_0_0" descr="Picture of a stick figure boy with hands on hips used as the introduction logo in the lessons."/>
          <p:cNvPicPr preferRelativeResize="0"/>
          <p:nvPr/>
        </p:nvPicPr>
        <p:blipFill rotWithShape="1">
          <a:blip r:embed="rId3">
            <a:alphaModFix/>
          </a:blip>
          <a:srcRect/>
          <a:stretch/>
        </p:blipFill>
        <p:spPr>
          <a:xfrm>
            <a:off x="5995297" y="1569601"/>
            <a:ext cx="1422932" cy="3017520"/>
          </a:xfrm>
          <a:prstGeom prst="rect">
            <a:avLst/>
          </a:prstGeom>
          <a:noFill/>
          <a:ln>
            <a:noFill/>
          </a:ln>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g840badd1fc_0_10"/>
          <p:cNvSpPr txBox="1">
            <a:spLocks noGrp="1"/>
          </p:cNvSpPr>
          <p:nvPr>
            <p:ph type="title"/>
          </p:nvPr>
        </p:nvSpPr>
        <p:spPr>
          <a:xfrm>
            <a:off x="869149" y="204355"/>
            <a:ext cx="7666413" cy="914400"/>
          </a:xfrm>
          <a:prstGeom prst="rect">
            <a:avLst/>
          </a:prstGeom>
        </p:spPr>
        <p:txBody>
          <a:bodyPr spcFirstLastPara="1" wrap="square" lIns="91425" tIns="45700" rIns="91425" bIns="45700" numCol="1" anchor="ctr" anchorCtr="0">
            <a:noAutofit/>
          </a:bodyPr>
          <a:lstStyle/>
          <a:p>
            <a:pPr marL="0" lvl="0" indent="0" algn="l" rtl="0">
              <a:spcBef>
                <a:spcPts val="0"/>
              </a:spcBef>
              <a:spcAft>
                <a:spcPts val="0"/>
              </a:spcAft>
              <a:buNone/>
            </a:pPr>
            <a:r>
              <a:rPr lang="en-US" dirty="0"/>
              <a:t>Malala</a:t>
            </a:r>
            <a:endParaRPr dirty="0"/>
          </a:p>
        </p:txBody>
      </p:sp>
      <p:pic>
        <p:nvPicPr>
          <p:cNvPr id="2" name="Picture 1">
            <a:extLst>
              <a:ext uri="{FF2B5EF4-FFF2-40B4-BE49-F238E27FC236}">
                <a16:creationId xmlns:a16="http://schemas.microsoft.com/office/drawing/2014/main" id="{765F85A1-E95C-448A-8CF3-26555D86330B}"/>
              </a:ext>
            </a:extLst>
          </p:cNvPr>
          <p:cNvPicPr>
            <a:picLocks noChangeAspect="1"/>
          </p:cNvPicPr>
          <p:nvPr/>
        </p:nvPicPr>
        <p:blipFill>
          <a:blip r:embed="rId3"/>
          <a:stretch>
            <a:fillRect/>
          </a:stretch>
        </p:blipFill>
        <p:spPr>
          <a:xfrm>
            <a:off x="869149" y="1388865"/>
            <a:ext cx="3510116" cy="3200400"/>
          </a:xfrm>
          <a:prstGeom prst="rect">
            <a:avLst/>
          </a:prstGeom>
        </p:spPr>
      </p:pic>
      <p:sp>
        <p:nvSpPr>
          <p:cNvPr id="386" name="Google Shape;386;g840badd1fc_0_10"/>
          <p:cNvSpPr txBox="1">
            <a:spLocks noGrp="1"/>
          </p:cNvSpPr>
          <p:nvPr>
            <p:ph type="sldNum" idx="12"/>
          </p:nvPr>
        </p:nvSpPr>
        <p:spPr>
          <a:prstGeom prst="rect">
            <a:avLst/>
          </a:prstGeom>
        </p:spPr>
        <p:txBody>
          <a:bodyPr spcFirstLastPara="1" wrap="square" lIns="91425" tIns="91425" rIns="91425" bIns="91425" numCol="1"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15</a:t>
            </a:fld>
            <a:endParaRPr/>
          </a:p>
        </p:txBody>
      </p:sp>
      <p:grpSp>
        <p:nvGrpSpPr>
          <p:cNvPr id="6" name="Google Shape;392;g840badd1fc_0_22" descr="Icon of a book indicating a story that will be told here">
            <a:extLst>
              <a:ext uri="{FF2B5EF4-FFF2-40B4-BE49-F238E27FC236}">
                <a16:creationId xmlns:a16="http://schemas.microsoft.com/office/drawing/2014/main" id="{2BBE7E37-6F80-45EA-B631-F90167F88D4D}"/>
              </a:ext>
            </a:extLst>
          </p:cNvPr>
          <p:cNvGrpSpPr/>
          <p:nvPr/>
        </p:nvGrpSpPr>
        <p:grpSpPr>
          <a:xfrm>
            <a:off x="8136518" y="296533"/>
            <a:ext cx="731534" cy="457197"/>
            <a:chOff x="1926350" y="995225"/>
            <a:chExt cx="428650" cy="356600"/>
          </a:xfrm>
        </p:grpSpPr>
        <p:sp>
          <p:nvSpPr>
            <p:cNvPr id="7" name="Google Shape;393;g840badd1fc_0_22">
              <a:extLst>
                <a:ext uri="{FF2B5EF4-FFF2-40B4-BE49-F238E27FC236}">
                  <a16:creationId xmlns:a16="http://schemas.microsoft.com/office/drawing/2014/main" id="{B27F4CAC-AA37-4DCB-9440-8B61C8753747}"/>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394;g840badd1fc_0_22">
              <a:extLst>
                <a:ext uri="{FF2B5EF4-FFF2-40B4-BE49-F238E27FC236}">
                  <a16:creationId xmlns:a16="http://schemas.microsoft.com/office/drawing/2014/main" id="{F9B18A34-D6C6-44CF-8F66-76D6B199B66A}"/>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395;g840badd1fc_0_22">
              <a:extLst>
                <a:ext uri="{FF2B5EF4-FFF2-40B4-BE49-F238E27FC236}">
                  <a16:creationId xmlns:a16="http://schemas.microsoft.com/office/drawing/2014/main" id="{5E2BF3FD-4272-42EF-859D-FC513BD8C4E5}"/>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396;g840badd1fc_0_22">
              <a:extLst>
                <a:ext uri="{FF2B5EF4-FFF2-40B4-BE49-F238E27FC236}">
                  <a16:creationId xmlns:a16="http://schemas.microsoft.com/office/drawing/2014/main" id="{AC06BB86-A1B3-4F44-9592-E4EF0C2C07B4}"/>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5" name="Picture 4">
            <a:extLst>
              <a:ext uri="{FF2B5EF4-FFF2-40B4-BE49-F238E27FC236}">
                <a16:creationId xmlns:a16="http://schemas.microsoft.com/office/drawing/2014/main" id="{F63ABD94-15C1-41C9-8E5E-018993F3B77E}"/>
              </a:ext>
            </a:extLst>
          </p:cNvPr>
          <p:cNvPicPr>
            <a:picLocks noChangeAspect="1"/>
          </p:cNvPicPr>
          <p:nvPr/>
        </p:nvPicPr>
        <p:blipFill>
          <a:blip r:embed="rId4"/>
          <a:stretch>
            <a:fillRect/>
          </a:stretch>
        </p:blipFill>
        <p:spPr>
          <a:xfrm>
            <a:off x="4751847" y="1388865"/>
            <a:ext cx="3541271" cy="32004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g840badd1fc_0_22"/>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16</a:t>
            </a:fld>
            <a:endParaRPr>
              <a:solidFill>
                <a:srgbClr val="00A5A6"/>
              </a:solidFill>
            </a:endParaRPr>
          </a:p>
        </p:txBody>
      </p:sp>
      <p:grpSp>
        <p:nvGrpSpPr>
          <p:cNvPr id="392" name="Google Shape;392;g840badd1fc_0_22" descr="Icon of a book indicating a story that will be told here"/>
          <p:cNvGrpSpPr/>
          <p:nvPr/>
        </p:nvGrpSpPr>
        <p:grpSpPr>
          <a:xfrm>
            <a:off x="8136518" y="296533"/>
            <a:ext cx="731534" cy="457197"/>
            <a:chOff x="1926350" y="995225"/>
            <a:chExt cx="428650" cy="356600"/>
          </a:xfrm>
        </p:grpSpPr>
        <p:sp>
          <p:nvSpPr>
            <p:cNvPr id="393" name="Google Shape;393;g840badd1fc_0_22"/>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g840badd1fc_0_22"/>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g840badd1fc_0_22"/>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6" name="Google Shape;396;g840badd1fc_0_22"/>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 name="Picture 1">
            <a:extLst>
              <a:ext uri="{FF2B5EF4-FFF2-40B4-BE49-F238E27FC236}">
                <a16:creationId xmlns:a16="http://schemas.microsoft.com/office/drawing/2014/main" id="{8C0A5819-FC8A-45C5-AD72-506A3ADAAB93}"/>
              </a:ext>
            </a:extLst>
          </p:cNvPr>
          <p:cNvPicPr>
            <a:picLocks noChangeAspect="1"/>
          </p:cNvPicPr>
          <p:nvPr/>
        </p:nvPicPr>
        <p:blipFill>
          <a:blip r:embed="rId3"/>
          <a:stretch>
            <a:fillRect/>
          </a:stretch>
        </p:blipFill>
        <p:spPr>
          <a:xfrm>
            <a:off x="866610" y="1168759"/>
            <a:ext cx="3541271" cy="320040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id="{0AC8ACF4-45A7-4B29-8A3E-8305375E36E1}"/>
              </a:ext>
            </a:extLst>
          </p:cNvPr>
          <p:cNvPicPr>
            <a:picLocks noChangeAspect="1"/>
          </p:cNvPicPr>
          <p:nvPr/>
        </p:nvPicPr>
        <p:blipFill>
          <a:blip r:embed="rId4"/>
          <a:stretch>
            <a:fillRect/>
          </a:stretch>
        </p:blipFill>
        <p:spPr>
          <a:xfrm>
            <a:off x="4742321" y="1168759"/>
            <a:ext cx="3540265" cy="3200400"/>
          </a:xfrm>
          <a:prstGeom prst="rect">
            <a:avLst/>
          </a:prstGeom>
          <a:ln>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g840badd1fc_0_5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17</a:t>
            </a:fld>
            <a:endParaRPr>
              <a:solidFill>
                <a:srgbClr val="00A5A6"/>
              </a:solidFill>
            </a:endParaRPr>
          </a:p>
        </p:txBody>
      </p:sp>
      <p:grpSp>
        <p:nvGrpSpPr>
          <p:cNvPr id="404" name="Google Shape;404;g840badd1fc_0_56" descr="Icon of a book indicating a story that will be told here"/>
          <p:cNvGrpSpPr/>
          <p:nvPr/>
        </p:nvGrpSpPr>
        <p:grpSpPr>
          <a:xfrm>
            <a:off x="8136518" y="296533"/>
            <a:ext cx="731534" cy="457197"/>
            <a:chOff x="1926350" y="995225"/>
            <a:chExt cx="428650" cy="356600"/>
          </a:xfrm>
        </p:grpSpPr>
        <p:sp>
          <p:nvSpPr>
            <p:cNvPr id="405" name="Google Shape;405;g840badd1fc_0_56"/>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g840badd1fc_0_56"/>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7" name="Google Shape;407;g840badd1fc_0_56"/>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8" name="Google Shape;408;g840badd1fc_0_56"/>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 name="Picture 1">
            <a:extLst>
              <a:ext uri="{FF2B5EF4-FFF2-40B4-BE49-F238E27FC236}">
                <a16:creationId xmlns:a16="http://schemas.microsoft.com/office/drawing/2014/main" id="{FBFE89E6-B3FB-4962-824B-D06323AFD381}"/>
              </a:ext>
            </a:extLst>
          </p:cNvPr>
          <p:cNvPicPr>
            <a:picLocks noChangeAspect="1"/>
          </p:cNvPicPr>
          <p:nvPr/>
        </p:nvPicPr>
        <p:blipFill>
          <a:blip r:embed="rId3"/>
          <a:stretch>
            <a:fillRect/>
          </a:stretch>
        </p:blipFill>
        <p:spPr>
          <a:xfrm>
            <a:off x="732997" y="1099375"/>
            <a:ext cx="3590925" cy="3248025"/>
          </a:xfrm>
          <a:prstGeom prst="rect">
            <a:avLst/>
          </a:prstGeom>
        </p:spPr>
      </p:pic>
      <p:pic>
        <p:nvPicPr>
          <p:cNvPr id="1026" name="Picture 2" descr="Girls' education rights campaigner and Nobel Peace Prize w… | Flickr">
            <a:extLst>
              <a:ext uri="{FF2B5EF4-FFF2-40B4-BE49-F238E27FC236}">
                <a16:creationId xmlns:a16="http://schemas.microsoft.com/office/drawing/2014/main" id="{AE0F173D-056D-46FF-97D6-8FDC4B69AE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3149" r="157"/>
          <a:stretch/>
        </p:blipFill>
        <p:spPr bwMode="auto">
          <a:xfrm>
            <a:off x="4820080" y="1147000"/>
            <a:ext cx="3200400" cy="32004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840badd1fc_0_69"/>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18</a:t>
            </a:fld>
            <a:endParaRPr>
              <a:solidFill>
                <a:srgbClr val="00A5A6"/>
              </a:solidFill>
            </a:endParaRPr>
          </a:p>
        </p:txBody>
      </p:sp>
      <p:grpSp>
        <p:nvGrpSpPr>
          <p:cNvPr id="416" name="Google Shape;416;g840badd1fc_0_69" descr="Icon of a book indicating a story that will be told here"/>
          <p:cNvGrpSpPr/>
          <p:nvPr/>
        </p:nvGrpSpPr>
        <p:grpSpPr>
          <a:xfrm>
            <a:off x="8136518" y="296533"/>
            <a:ext cx="731534" cy="457197"/>
            <a:chOff x="1926350" y="995225"/>
            <a:chExt cx="428650" cy="356600"/>
          </a:xfrm>
        </p:grpSpPr>
        <p:sp>
          <p:nvSpPr>
            <p:cNvPr id="417" name="Google Shape;417;g840badd1fc_0_69"/>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8" name="Google Shape;418;g840badd1fc_0_69"/>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g840badd1fc_0_69"/>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g840badd1fc_0_69"/>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 name="Picture 1">
            <a:extLst>
              <a:ext uri="{FF2B5EF4-FFF2-40B4-BE49-F238E27FC236}">
                <a16:creationId xmlns:a16="http://schemas.microsoft.com/office/drawing/2014/main" id="{0298AECA-D31F-4B81-986C-6EA8D809CAC4}"/>
              </a:ext>
            </a:extLst>
          </p:cNvPr>
          <p:cNvPicPr>
            <a:picLocks noChangeAspect="1"/>
          </p:cNvPicPr>
          <p:nvPr/>
        </p:nvPicPr>
        <p:blipFill>
          <a:blip r:embed="rId3"/>
          <a:stretch>
            <a:fillRect/>
          </a:stretch>
        </p:blipFill>
        <p:spPr>
          <a:xfrm>
            <a:off x="1204912" y="838200"/>
            <a:ext cx="6734175" cy="3467100"/>
          </a:xfrm>
          <a:prstGeom prst="rect">
            <a:avLst/>
          </a:prstGeom>
          <a:ln>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800" dirty="0"/>
              <a:t>Universal Declaration of Human Rights</a:t>
            </a:r>
            <a:br>
              <a:rPr lang="en-US" sz="2400" dirty="0"/>
            </a:br>
            <a:r>
              <a:rPr lang="en-US" sz="3200" dirty="0"/>
              <a:t>Article 19</a:t>
            </a:r>
            <a:endParaRPr sz="32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732996" y="1170432"/>
            <a:ext cx="4881419" cy="3428528"/>
          </a:xfrm>
        </p:spPr>
        <p:txBody>
          <a:bodyPr anchor="ctr">
            <a:normAutofit/>
          </a:bodyPr>
          <a:lstStyle/>
          <a:p>
            <a:pPr marL="114300" indent="0">
              <a:buNone/>
            </a:pPr>
            <a:r>
              <a:rPr lang="en-US" dirty="0"/>
              <a:t>Everyone has the right to freedom of opinion and expression; [and] to hold opinions without interference</a:t>
            </a:r>
          </a:p>
          <a:p>
            <a:pPr marL="114300" indent="0">
              <a:buNone/>
            </a:pPr>
            <a:r>
              <a:rPr lang="en-US" dirty="0"/>
              <a:t>and to seek, receive and impart information.</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0A5A6"/>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19</a:t>
            </a:fld>
            <a:endParaRPr kumimoji="0" sz="1200" b="1" i="0" u="none" strike="noStrike" kern="0" cap="none" spc="0" normalizeH="0" baseline="0" noProof="0" dirty="0">
              <a:ln>
                <a:noFill/>
              </a:ln>
              <a:solidFill>
                <a:srgbClr val="00A5A6"/>
              </a:solidFill>
              <a:effectLst/>
              <a:uLnTx/>
              <a:uFillTx/>
              <a:latin typeface="Arial"/>
              <a:cs typeface="Arial"/>
              <a:sym typeface="Arial"/>
            </a:endParaRPr>
          </a:p>
        </p:txBody>
      </p:sp>
      <p:pic>
        <p:nvPicPr>
          <p:cNvPr id="9" name="Google Shape;223;g833fd71cff_0_87">
            <a:extLst>
              <a:ext uri="{FF2B5EF4-FFF2-40B4-BE49-F238E27FC236}">
                <a16:creationId xmlns:a16="http://schemas.microsoft.com/office/drawing/2014/main" id="{0A471208-4546-4856-8814-F459E6CA747E}"/>
              </a:ext>
            </a:extLst>
          </p:cNvPr>
          <p:cNvPicPr preferRelativeResize="0">
            <a:picLocks noChangeAspect="1"/>
          </p:cNvPicPr>
          <p:nvPr/>
        </p:nvPicPr>
        <p:blipFill>
          <a:blip r:embed="rId3"/>
          <a:srcRect/>
          <a:stretch/>
        </p:blipFill>
        <p:spPr>
          <a:xfrm>
            <a:off x="7610918" y="207076"/>
            <a:ext cx="1280160" cy="1199464"/>
          </a:xfrm>
          <a:prstGeom prst="rect">
            <a:avLst/>
          </a:prstGeom>
          <a:noFill/>
          <a:ln>
            <a:noFill/>
          </a:ln>
        </p:spPr>
      </p:pic>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4"/>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2794528625"/>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311456767"/>
              </p:ext>
            </p:extLst>
          </p:nvPr>
        </p:nvGraphicFramePr>
        <p:xfrm>
          <a:off x="319711" y="1595826"/>
          <a:ext cx="8412480" cy="2926080"/>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74409">
                  <a:extLst>
                    <a:ext uri="{9D8B030D-6E8A-4147-A177-3AD203B41FA5}">
                      <a16:colId xmlns:a16="http://schemas.microsoft.com/office/drawing/2014/main" val="22100770"/>
                    </a:ext>
                  </a:extLst>
                </a:gridCol>
                <a:gridCol w="5173267">
                  <a:extLst>
                    <a:ext uri="{9D8B030D-6E8A-4147-A177-3AD203B41FA5}">
                      <a16:colId xmlns:a16="http://schemas.microsoft.com/office/drawing/2014/main" val="4036239520"/>
                    </a:ext>
                  </a:extLst>
                </a:gridCol>
              </a:tblGrid>
              <a:tr h="73152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Gather Mini-posters and Lesson Materials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Gather materials for future use.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7315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Story: Malala</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Study the story so you can read or tell it.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73152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Activity: Quoting Famous People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Prepare the quotes and prepare so that you can explain who each person is.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42606529"/>
                  </a:ext>
                </a:extLst>
              </a:tr>
              <a:tr h="73152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41190086"/>
                  </a:ext>
                </a:extLst>
              </a:tr>
            </a:tbl>
          </a:graphicData>
        </a:graphic>
      </p:graphicFrame>
    </p:spTree>
    <p:extLst>
      <p:ext uri="{BB962C8B-B14F-4D97-AF65-F5344CB8AC3E}">
        <p14:creationId xmlns:p14="http://schemas.microsoft.com/office/powerpoint/2010/main" val="139978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5" name="Google Shape;435;g839c94c0cc_2_266"/>
          <p:cNvSpPr txBox="1">
            <a:spLocks noGrp="1"/>
          </p:cNvSpPr>
          <p:nvPr>
            <p:ph type="body" idx="1"/>
          </p:nvPr>
        </p:nvSpPr>
        <p:spPr>
          <a:xfrm>
            <a:off x="828025" y="633725"/>
            <a:ext cx="6804900" cy="3695400"/>
          </a:xfrm>
          <a:prstGeom prst="rect">
            <a:avLst/>
          </a:prstGeom>
          <a:noFill/>
          <a:ln>
            <a:noFill/>
          </a:ln>
        </p:spPr>
        <p:txBody>
          <a:bodyPr spcFirstLastPara="1" wrap="square" lIns="91425" tIns="91425" rIns="91425" bIns="91425" numCol="1" anchor="t" anchorCtr="0">
            <a:noAutofit/>
          </a:bodyPr>
          <a:lstStyle/>
          <a:p>
            <a:pPr marL="457200" lvl="0" indent="-419100" algn="l" rtl="0">
              <a:lnSpc>
                <a:spcPct val="100000"/>
              </a:lnSpc>
              <a:spcBef>
                <a:spcPts val="0"/>
              </a:spcBef>
              <a:spcAft>
                <a:spcPts val="0"/>
              </a:spcAft>
              <a:buSzPts val="3000"/>
              <a:buChar char="▪"/>
            </a:pPr>
            <a:r>
              <a:rPr lang="en-US" sz="3000" dirty="0"/>
              <a:t>What does the word “impart” mean?</a:t>
            </a:r>
            <a:endParaRPr sz="3000" dirty="0"/>
          </a:p>
          <a:p>
            <a:pPr marL="0" lvl="0" indent="0" algn="l" rtl="0">
              <a:lnSpc>
                <a:spcPct val="100000"/>
              </a:lnSpc>
              <a:spcBef>
                <a:spcPts val="0"/>
              </a:spcBef>
              <a:spcAft>
                <a:spcPts val="0"/>
              </a:spcAft>
              <a:buSzPts val="1800"/>
              <a:buNone/>
            </a:pPr>
            <a:endParaRPr sz="3000" dirty="0"/>
          </a:p>
          <a:p>
            <a:pPr marL="457200" lvl="0" indent="-419100" algn="l" rtl="0">
              <a:lnSpc>
                <a:spcPct val="100000"/>
              </a:lnSpc>
              <a:spcBef>
                <a:spcPts val="0"/>
              </a:spcBef>
              <a:spcAft>
                <a:spcPts val="0"/>
              </a:spcAft>
              <a:buSzPts val="3000"/>
              <a:buChar char="▪"/>
            </a:pPr>
            <a:r>
              <a:rPr lang="en-US" sz="3000" dirty="0">
                <a:solidFill>
                  <a:srgbClr val="00A5A6"/>
                </a:solidFill>
              </a:rPr>
              <a:t>You have a right to hold and express your own opinions, and to look for information and ideas and share those things with other people.</a:t>
            </a:r>
            <a:endParaRPr sz="3000" dirty="0"/>
          </a:p>
          <a:p>
            <a:pPr marL="0" lvl="0" indent="0" algn="l" rtl="0">
              <a:lnSpc>
                <a:spcPct val="100000"/>
              </a:lnSpc>
              <a:spcBef>
                <a:spcPts val="0"/>
              </a:spcBef>
              <a:spcAft>
                <a:spcPts val="0"/>
              </a:spcAft>
              <a:buSzPts val="1800"/>
              <a:buNone/>
            </a:pPr>
            <a:endParaRPr dirty="0"/>
          </a:p>
        </p:txBody>
      </p:sp>
      <p:pic>
        <p:nvPicPr>
          <p:cNvPr id="436" name="Google Shape;436;g839c94c0cc_2_266"/>
          <p:cNvPicPr preferRelativeResize="0">
            <a:picLocks noGrp="1" noChangeAspect="1"/>
          </p:cNvPicPr>
          <p:nvPr>
            <p:ph type="body" idx="2"/>
          </p:nvPr>
        </p:nvPicPr>
        <p:blipFill>
          <a:blip r:embed="rId3"/>
          <a:srcRect/>
          <a:stretch/>
        </p:blipFill>
        <p:spPr>
          <a:xfrm>
            <a:off x="7799139" y="201004"/>
            <a:ext cx="1097280" cy="1028115"/>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434" name="Google Shape;434;g839c94c0cc_2_26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solidFill>
                  <a:srgbClr val="00A5A6"/>
                </a:solidFill>
              </a:rPr>
              <a:t>20</a:t>
            </a:fld>
            <a:endParaRPr dirty="0">
              <a:solidFill>
                <a:srgbClr val="00A5A6"/>
              </a:solidFill>
            </a:endParaRP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g839c94bed9_0_0"/>
          <p:cNvSpPr txBox="1">
            <a:spLocks noGrp="1"/>
          </p:cNvSpPr>
          <p:nvPr>
            <p:ph type="title"/>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dirty="0"/>
              <a:t>Famous People Quotes</a:t>
            </a:r>
            <a:endParaRPr dirty="0"/>
          </a:p>
        </p:txBody>
      </p:sp>
      <p:sp>
        <p:nvSpPr>
          <p:cNvPr id="450" name="Google Shape;450;g839c94bed9_0_0"/>
          <p:cNvSpPr txBox="1">
            <a:spLocks noGrp="1"/>
          </p:cNvSpPr>
          <p:nvPr>
            <p:ph type="body" idx="1"/>
          </p:nvPr>
        </p:nvSpPr>
        <p:spPr>
          <a:xfrm>
            <a:off x="869150" y="1916300"/>
            <a:ext cx="4712666" cy="2178622"/>
          </a:xfrm>
          <a:prstGeom prst="rect">
            <a:avLst/>
          </a:prstGeom>
          <a:noFill/>
          <a:ln>
            <a:noFill/>
          </a:ln>
        </p:spPr>
        <p:txBody>
          <a:bodyPr spcFirstLastPara="1" wrap="square" lIns="91425" tIns="91425" rIns="91425" bIns="91425" numCol="1" anchor="ctr" anchorCtr="0">
            <a:noAutofit/>
          </a:bodyPr>
          <a:lstStyle/>
          <a:p>
            <a:pPr marL="38100" lvl="0" indent="0" algn="l" rtl="0">
              <a:lnSpc>
                <a:spcPct val="100000"/>
              </a:lnSpc>
              <a:spcBef>
                <a:spcPts val="0"/>
              </a:spcBef>
              <a:spcAft>
                <a:spcPts val="0"/>
              </a:spcAft>
              <a:buSzPts val="3000"/>
              <a:buNone/>
            </a:pPr>
            <a:r>
              <a:rPr lang="en-US" sz="3000" dirty="0"/>
              <a:t>What do some famous people say about freedom of expression?</a:t>
            </a:r>
            <a:endParaRPr sz="3000" dirty="0"/>
          </a:p>
        </p:txBody>
      </p:sp>
      <p:sp>
        <p:nvSpPr>
          <p:cNvPr id="451" name="Google Shape;451;g839c94bed9_0_0"/>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21</a:t>
            </a:fld>
            <a:endParaRPr/>
          </a:p>
        </p:txBody>
      </p:sp>
      <p:pic>
        <p:nvPicPr>
          <p:cNvPr id="7" name="Google Shape;224;p18" descr="Three stick figure children tumbling">
            <a:extLst>
              <a:ext uri="{FF2B5EF4-FFF2-40B4-BE49-F238E27FC236}">
                <a16:creationId xmlns:a16="http://schemas.microsoft.com/office/drawing/2014/main" id="{AA23E504-04FA-46D8-8D44-F725D5F77A7A}"/>
              </a:ext>
            </a:extLst>
          </p:cNvPr>
          <p:cNvPicPr preferRelativeResize="0">
            <a:picLocks noChangeAspect="1"/>
          </p:cNvPicPr>
          <p:nvPr/>
        </p:nvPicPr>
        <p:blipFill rotWithShape="1">
          <a:blip r:embed="rId3">
            <a:alphaModFix/>
          </a:blip>
          <a:srcRect/>
          <a:stretch/>
        </p:blipFill>
        <p:spPr>
          <a:xfrm>
            <a:off x="5711073" y="1916300"/>
            <a:ext cx="2743200" cy="2191352"/>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839c94bed9_0_99"/>
          <p:cNvSpPr txBox="1">
            <a:spLocks noGrp="1"/>
          </p:cNvSpPr>
          <p:nvPr>
            <p:ph type="body" idx="1"/>
          </p:nvPr>
        </p:nvSpPr>
        <p:spPr>
          <a:xfrm>
            <a:off x="686635" y="1017389"/>
            <a:ext cx="3657600" cy="3108722"/>
          </a:xfrm>
          <a:prstGeom prst="rect">
            <a:avLst/>
          </a:prstGeom>
          <a:noFill/>
          <a:ln>
            <a:noFill/>
          </a:ln>
        </p:spPr>
        <p:txBody>
          <a:bodyPr spcFirstLastPara="1" wrap="square" lIns="91425" tIns="45700" rIns="91425" bIns="45700" numCol="1" anchor="ctr" anchorCtr="0">
            <a:noAutofit/>
          </a:bodyPr>
          <a:lstStyle/>
          <a:p>
            <a:pPr marL="0" lvl="0" indent="0" algn="l" rtl="0">
              <a:lnSpc>
                <a:spcPct val="100000"/>
              </a:lnSpc>
              <a:spcBef>
                <a:spcPts val="0"/>
              </a:spcBef>
              <a:spcAft>
                <a:spcPts val="0"/>
              </a:spcAft>
              <a:buSzPts val="1800"/>
              <a:buNone/>
            </a:pPr>
            <a:r>
              <a:rPr lang="en-US" sz="2800" dirty="0"/>
              <a:t>Noam Chomsky</a:t>
            </a:r>
            <a:endParaRPr sz="2000" dirty="0"/>
          </a:p>
        </p:txBody>
      </p:sp>
      <p:sp>
        <p:nvSpPr>
          <p:cNvPr id="468" name="Google Shape;468;g839c94bed9_0_99"/>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22</a:t>
            </a:fld>
            <a:endParaRPr/>
          </a:p>
        </p:txBody>
      </p:sp>
      <p:pic>
        <p:nvPicPr>
          <p:cNvPr id="469" name="Google Shape;469;g839c94bed9_0_99"/>
          <p:cNvPicPr preferRelativeResize="0">
            <a:picLocks noChangeAspect="1"/>
          </p:cNvPicPr>
          <p:nvPr/>
        </p:nvPicPr>
        <p:blipFill rotWithShape="1">
          <a:blip r:embed="rId3">
            <a:alphaModFix/>
          </a:blip>
          <a:srcRect/>
          <a:stretch/>
        </p:blipFill>
        <p:spPr>
          <a:xfrm>
            <a:off x="4048303" y="220177"/>
            <a:ext cx="3437998" cy="4696310"/>
          </a:xfrm>
          <a:prstGeom prst="rect">
            <a:avLst/>
          </a:prstGeom>
          <a:noFill/>
          <a:ln w="9525" cap="flat" cmpd="sng">
            <a:solidFill>
              <a:schemeClr val="dk1"/>
            </a:solidFill>
            <a:prstDash val="solid"/>
            <a:round/>
            <a:headEnd type="none" w="sm" len="sm"/>
            <a:tailEnd type="none" w="sm" len="sm"/>
          </a:ln>
        </p:spPr>
      </p:pic>
      <p:pic>
        <p:nvPicPr>
          <p:cNvPr id="8" name="Google Shape;224;p18" descr="Three stick figure children tumbling">
            <a:extLst>
              <a:ext uri="{FF2B5EF4-FFF2-40B4-BE49-F238E27FC236}">
                <a16:creationId xmlns:a16="http://schemas.microsoft.com/office/drawing/2014/main" id="{9D1A3E60-F18C-4C10-9029-C225E134F92C}"/>
              </a:ext>
            </a:extLst>
          </p:cNvPr>
          <p:cNvPicPr preferRelativeResize="0">
            <a:picLocks noChangeAspect="1"/>
          </p:cNvPicPr>
          <p:nvPr/>
        </p:nvPicPr>
        <p:blipFill rotWithShape="1">
          <a:blip r:embed="rId4">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839c94bed9_0_99"/>
          <p:cNvSpPr txBox="1">
            <a:spLocks noGrp="1"/>
          </p:cNvSpPr>
          <p:nvPr>
            <p:ph type="body" idx="1"/>
          </p:nvPr>
        </p:nvSpPr>
        <p:spPr>
          <a:xfrm>
            <a:off x="630974" y="1017389"/>
            <a:ext cx="3657600" cy="3108722"/>
          </a:xfrm>
          <a:prstGeom prst="rect">
            <a:avLst/>
          </a:prstGeom>
          <a:noFill/>
          <a:ln>
            <a:noFill/>
          </a:ln>
        </p:spPr>
        <p:txBody>
          <a:bodyPr spcFirstLastPara="1" wrap="square" lIns="91425" tIns="45700" rIns="91425" bIns="45700" numCol="1" anchor="ctr" anchorCtr="0">
            <a:noAutofit/>
          </a:bodyPr>
          <a:lstStyle/>
          <a:p>
            <a:pPr marL="0" lvl="0" indent="0" algn="l" rtl="0">
              <a:lnSpc>
                <a:spcPct val="100000"/>
              </a:lnSpc>
              <a:spcBef>
                <a:spcPts val="0"/>
              </a:spcBef>
              <a:spcAft>
                <a:spcPts val="0"/>
              </a:spcAft>
              <a:buSzPts val="1800"/>
              <a:buNone/>
            </a:pPr>
            <a:r>
              <a:rPr lang="en-US" sz="2800" dirty="0"/>
              <a:t>Mahatma Gandhi</a:t>
            </a:r>
            <a:endParaRPr sz="2000" dirty="0"/>
          </a:p>
        </p:txBody>
      </p:sp>
      <p:sp>
        <p:nvSpPr>
          <p:cNvPr id="468" name="Google Shape;468;g839c94bed9_0_99"/>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23</a:t>
            </a:fld>
            <a:endParaRPr/>
          </a:p>
        </p:txBody>
      </p:sp>
      <p:pic>
        <p:nvPicPr>
          <p:cNvPr id="469" name="Google Shape;469;g839c94bed9_0_99"/>
          <p:cNvPicPr preferRelativeResize="0">
            <a:picLocks noChangeAspect="1"/>
          </p:cNvPicPr>
          <p:nvPr/>
        </p:nvPicPr>
        <p:blipFill rotWithShape="1">
          <a:blip r:embed="rId3"/>
          <a:srcRect/>
          <a:stretch/>
        </p:blipFill>
        <p:spPr>
          <a:xfrm>
            <a:off x="3776473" y="282946"/>
            <a:ext cx="3590956" cy="4577608"/>
          </a:xfrm>
          <a:prstGeom prst="rect">
            <a:avLst/>
          </a:prstGeom>
          <a:noFill/>
          <a:ln w="9525" cap="flat" cmpd="sng">
            <a:solidFill>
              <a:schemeClr val="dk1"/>
            </a:solidFill>
            <a:prstDash val="solid"/>
            <a:round/>
            <a:headEnd type="none" w="sm" len="sm"/>
            <a:tailEnd type="none" w="sm" len="sm"/>
          </a:ln>
        </p:spPr>
      </p:pic>
      <p:pic>
        <p:nvPicPr>
          <p:cNvPr id="8" name="Google Shape;224;p18" descr="Three stick figure children tumbling">
            <a:extLst>
              <a:ext uri="{FF2B5EF4-FFF2-40B4-BE49-F238E27FC236}">
                <a16:creationId xmlns:a16="http://schemas.microsoft.com/office/drawing/2014/main" id="{9D1A3E60-F18C-4C10-9029-C225E134F92C}"/>
              </a:ext>
            </a:extLst>
          </p:cNvPr>
          <p:cNvPicPr preferRelativeResize="0">
            <a:picLocks noChangeAspect="1"/>
          </p:cNvPicPr>
          <p:nvPr/>
        </p:nvPicPr>
        <p:blipFill rotWithShape="1">
          <a:blip r:embed="rId4">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31574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839c94bed9_0_99"/>
          <p:cNvSpPr txBox="1">
            <a:spLocks noGrp="1"/>
          </p:cNvSpPr>
          <p:nvPr>
            <p:ph type="body" idx="1"/>
          </p:nvPr>
        </p:nvSpPr>
        <p:spPr>
          <a:xfrm>
            <a:off x="1170432" y="1017389"/>
            <a:ext cx="3118142" cy="3108722"/>
          </a:xfrm>
          <a:prstGeom prst="rect">
            <a:avLst/>
          </a:prstGeom>
          <a:noFill/>
          <a:ln>
            <a:noFill/>
          </a:ln>
        </p:spPr>
        <p:txBody>
          <a:bodyPr spcFirstLastPara="1" wrap="square" lIns="91425" tIns="45700" rIns="91425" bIns="45700" numCol="1" anchor="ctr" anchorCtr="0">
            <a:noAutofit/>
          </a:bodyPr>
          <a:lstStyle/>
          <a:p>
            <a:pPr marL="0" lvl="0" indent="0" algn="l" rtl="0">
              <a:lnSpc>
                <a:spcPct val="100000"/>
              </a:lnSpc>
              <a:spcBef>
                <a:spcPts val="0"/>
              </a:spcBef>
              <a:spcAft>
                <a:spcPts val="0"/>
              </a:spcAft>
              <a:buSzPts val="1800"/>
              <a:buNone/>
            </a:pPr>
            <a:r>
              <a:rPr lang="en-US" sz="2800" dirty="0"/>
              <a:t>Voltaire</a:t>
            </a:r>
            <a:endParaRPr sz="2000" dirty="0"/>
          </a:p>
        </p:txBody>
      </p:sp>
      <p:sp>
        <p:nvSpPr>
          <p:cNvPr id="468" name="Google Shape;468;g839c94bed9_0_99"/>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24</a:t>
            </a:fld>
            <a:endParaRPr/>
          </a:p>
        </p:txBody>
      </p:sp>
      <p:pic>
        <p:nvPicPr>
          <p:cNvPr id="469" name="Google Shape;469;g839c94bed9_0_99"/>
          <p:cNvPicPr preferRelativeResize="0">
            <a:picLocks noChangeAspect="1"/>
          </p:cNvPicPr>
          <p:nvPr/>
        </p:nvPicPr>
        <p:blipFill rotWithShape="1">
          <a:blip r:embed="rId3"/>
          <a:srcRect/>
          <a:stretch/>
        </p:blipFill>
        <p:spPr>
          <a:xfrm>
            <a:off x="3639312" y="188262"/>
            <a:ext cx="3669236" cy="4766975"/>
          </a:xfrm>
          <a:prstGeom prst="rect">
            <a:avLst/>
          </a:prstGeom>
          <a:noFill/>
          <a:ln w="9525" cap="flat" cmpd="sng">
            <a:solidFill>
              <a:schemeClr val="dk1"/>
            </a:solidFill>
            <a:prstDash val="solid"/>
            <a:round/>
            <a:headEnd type="none" w="sm" len="sm"/>
            <a:tailEnd type="none" w="sm" len="sm"/>
          </a:ln>
        </p:spPr>
      </p:pic>
      <p:pic>
        <p:nvPicPr>
          <p:cNvPr id="8" name="Google Shape;224;p18" descr="Three stick figure children tumbling">
            <a:extLst>
              <a:ext uri="{FF2B5EF4-FFF2-40B4-BE49-F238E27FC236}">
                <a16:creationId xmlns:a16="http://schemas.microsoft.com/office/drawing/2014/main" id="{9D1A3E60-F18C-4C10-9029-C225E134F92C}"/>
              </a:ext>
            </a:extLst>
          </p:cNvPr>
          <p:cNvPicPr preferRelativeResize="0">
            <a:picLocks noChangeAspect="1"/>
          </p:cNvPicPr>
          <p:nvPr/>
        </p:nvPicPr>
        <p:blipFill rotWithShape="1">
          <a:blip r:embed="rId4">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510122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839c94bed9_0_99"/>
          <p:cNvSpPr txBox="1">
            <a:spLocks noGrp="1"/>
          </p:cNvSpPr>
          <p:nvPr>
            <p:ph type="body" idx="1"/>
          </p:nvPr>
        </p:nvSpPr>
        <p:spPr>
          <a:xfrm>
            <a:off x="603504" y="539496"/>
            <a:ext cx="3685070" cy="3586615"/>
          </a:xfrm>
          <a:prstGeom prst="rect">
            <a:avLst/>
          </a:prstGeom>
          <a:noFill/>
          <a:ln>
            <a:noFill/>
          </a:ln>
        </p:spPr>
        <p:txBody>
          <a:bodyPr spcFirstLastPara="1" wrap="square" lIns="91425" tIns="45700" rIns="91425" bIns="45700" numCol="1" anchor="ctr" anchorCtr="0">
            <a:noAutofit/>
          </a:bodyPr>
          <a:lstStyle/>
          <a:p>
            <a:pPr marL="0" lvl="0" indent="0" algn="l" rtl="0">
              <a:lnSpc>
                <a:spcPct val="100000"/>
              </a:lnSpc>
              <a:spcBef>
                <a:spcPts val="0"/>
              </a:spcBef>
              <a:spcAft>
                <a:spcPts val="0"/>
              </a:spcAft>
              <a:buSzPts val="1800"/>
              <a:buNone/>
            </a:pPr>
            <a:r>
              <a:rPr lang="en-US" sz="2800" dirty="0"/>
              <a:t>Malala Yousafzai</a:t>
            </a:r>
            <a:endParaRPr sz="2000" dirty="0"/>
          </a:p>
        </p:txBody>
      </p:sp>
      <p:sp>
        <p:nvSpPr>
          <p:cNvPr id="468" name="Google Shape;468;g839c94bed9_0_99"/>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25</a:t>
            </a:fld>
            <a:endParaRPr/>
          </a:p>
        </p:txBody>
      </p:sp>
      <p:pic>
        <p:nvPicPr>
          <p:cNvPr id="469" name="Google Shape;469;g839c94bed9_0_99"/>
          <p:cNvPicPr preferRelativeResize="0">
            <a:picLocks noChangeAspect="1"/>
          </p:cNvPicPr>
          <p:nvPr/>
        </p:nvPicPr>
        <p:blipFill rotWithShape="1">
          <a:blip r:embed="rId3"/>
          <a:srcRect/>
          <a:stretch/>
        </p:blipFill>
        <p:spPr>
          <a:xfrm>
            <a:off x="3785616" y="298061"/>
            <a:ext cx="3495500" cy="4528652"/>
          </a:xfrm>
          <a:prstGeom prst="rect">
            <a:avLst/>
          </a:prstGeom>
          <a:noFill/>
          <a:ln w="9525" cap="flat" cmpd="sng">
            <a:solidFill>
              <a:schemeClr val="dk1"/>
            </a:solidFill>
            <a:prstDash val="solid"/>
            <a:round/>
            <a:headEnd type="none" w="sm" len="sm"/>
            <a:tailEnd type="none" w="sm" len="sm"/>
          </a:ln>
        </p:spPr>
      </p:pic>
      <p:pic>
        <p:nvPicPr>
          <p:cNvPr id="8" name="Google Shape;224;p18" descr="Three stick figure children tumbling">
            <a:extLst>
              <a:ext uri="{FF2B5EF4-FFF2-40B4-BE49-F238E27FC236}">
                <a16:creationId xmlns:a16="http://schemas.microsoft.com/office/drawing/2014/main" id="{9D1A3E60-F18C-4C10-9029-C225E134F92C}"/>
              </a:ext>
            </a:extLst>
          </p:cNvPr>
          <p:cNvPicPr preferRelativeResize="0">
            <a:picLocks noChangeAspect="1"/>
          </p:cNvPicPr>
          <p:nvPr/>
        </p:nvPicPr>
        <p:blipFill rotWithShape="1">
          <a:blip r:embed="rId4">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89125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9"/>
          <p:cNvSpPr txBox="1">
            <a:spLocks noGrp="1"/>
          </p:cNvSpPr>
          <p:nvPr>
            <p:ph type="title"/>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a:t>Conclusion  </a:t>
            </a:r>
            <a:endParaRPr/>
          </a:p>
        </p:txBody>
      </p:sp>
      <p:pic>
        <p:nvPicPr>
          <p:cNvPr id="496" name="Google Shape;496;p9" descr="Four stick children holding stars"/>
          <p:cNvPicPr preferRelativeResize="0">
            <a:picLocks noGrp="1"/>
          </p:cNvPicPr>
          <p:nvPr>
            <p:ph type="body" idx="1"/>
          </p:nvPr>
        </p:nvPicPr>
        <p:blipFill rotWithShape="1">
          <a:blip r:embed="rId3">
            <a:alphaModFix/>
          </a:blip>
          <a:srcRect/>
          <a:stretch/>
        </p:blipFill>
        <p:spPr>
          <a:xfrm>
            <a:off x="7481755" y="183622"/>
            <a:ext cx="1439400" cy="1120500"/>
          </a:xfrm>
          <a:prstGeom prst="rect">
            <a:avLst/>
          </a:prstGeom>
          <a:noFill/>
          <a:ln>
            <a:noFill/>
          </a:ln>
        </p:spPr>
      </p:pic>
      <p:sp>
        <p:nvSpPr>
          <p:cNvPr id="497" name="Google Shape;497;p9"/>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26</a:t>
            </a:fld>
            <a:endParaRPr sz="1200" b="1" i="0" u="none" strike="noStrike" cap="none">
              <a:solidFill>
                <a:srgbClr val="0B4860"/>
              </a:solidFill>
              <a:latin typeface="Arial"/>
              <a:ea typeface="Arial"/>
              <a:cs typeface="Arial"/>
              <a:sym typeface="Arial"/>
            </a:endParaRPr>
          </a:p>
        </p:txBody>
      </p:sp>
      <p:pic>
        <p:nvPicPr>
          <p:cNvPr id="498" name="Google Shape;498;p9"/>
          <p:cNvPicPr preferRelativeResize="0">
            <a:picLocks noChangeAspect="1"/>
          </p:cNvPicPr>
          <p:nvPr/>
        </p:nvPicPr>
        <p:blipFill rotWithShape="1">
          <a:blip r:embed="rId4">
            <a:alphaModFix/>
          </a:blip>
          <a:srcRect/>
          <a:stretch/>
        </p:blipFill>
        <p:spPr>
          <a:xfrm>
            <a:off x="369702" y="1545081"/>
            <a:ext cx="2067444" cy="2468880"/>
          </a:xfrm>
          <a:prstGeom prst="rect">
            <a:avLst/>
          </a:prstGeom>
          <a:noFill/>
          <a:ln>
            <a:noFill/>
          </a:ln>
          <a:effectLst>
            <a:outerShdw blurRad="50800" dist="38100" dir="2700000" algn="tl" rotWithShape="0">
              <a:prstClr val="black">
                <a:alpha val="40000"/>
              </a:prstClr>
            </a:outerShdw>
          </a:effectLst>
        </p:spPr>
      </p:pic>
      <p:pic>
        <p:nvPicPr>
          <p:cNvPr id="499" name="Google Shape;499;p9"/>
          <p:cNvPicPr preferRelativeResize="0">
            <a:picLocks noChangeAspect="1"/>
          </p:cNvPicPr>
          <p:nvPr/>
        </p:nvPicPr>
        <p:blipFill rotWithShape="1">
          <a:blip r:embed="rId5">
            <a:alphaModFix/>
          </a:blip>
          <a:srcRect/>
          <a:stretch/>
        </p:blipFill>
        <p:spPr>
          <a:xfrm>
            <a:off x="2709698" y="1545081"/>
            <a:ext cx="1835281" cy="2468880"/>
          </a:xfrm>
          <a:prstGeom prst="rect">
            <a:avLst/>
          </a:prstGeom>
          <a:noFill/>
          <a:ln>
            <a:noFill/>
          </a:ln>
          <a:effectLst>
            <a:outerShdw blurRad="50800" dist="38100" dir="2700000" algn="tl" rotWithShape="0">
              <a:prstClr val="black">
                <a:alpha val="40000"/>
              </a:prstClr>
            </a:outerShdw>
          </a:effectLst>
        </p:spPr>
      </p:pic>
      <p:pic>
        <p:nvPicPr>
          <p:cNvPr id="500" name="Google Shape;500;p9"/>
          <p:cNvPicPr preferRelativeResize="0">
            <a:picLocks noChangeAspect="1"/>
          </p:cNvPicPr>
          <p:nvPr/>
        </p:nvPicPr>
        <p:blipFill rotWithShape="1">
          <a:blip r:embed="rId6">
            <a:alphaModFix/>
          </a:blip>
          <a:srcRect/>
          <a:stretch/>
        </p:blipFill>
        <p:spPr>
          <a:xfrm>
            <a:off x="4734740" y="1545081"/>
            <a:ext cx="1922066" cy="2468880"/>
          </a:xfrm>
          <a:prstGeom prst="rect">
            <a:avLst/>
          </a:prstGeom>
          <a:noFill/>
          <a:ln>
            <a:noFill/>
          </a:ln>
          <a:effectLst>
            <a:outerShdw blurRad="50800" dist="38100" dir="2700000" algn="tl" rotWithShape="0">
              <a:prstClr val="black">
                <a:alpha val="40000"/>
              </a:prstClr>
            </a:outerShdw>
          </a:effectLst>
        </p:spPr>
      </p:pic>
      <p:pic>
        <p:nvPicPr>
          <p:cNvPr id="501" name="Google Shape;501;p9"/>
          <p:cNvPicPr preferRelativeResize="0">
            <a:picLocks noChangeAspect="1"/>
          </p:cNvPicPr>
          <p:nvPr/>
        </p:nvPicPr>
        <p:blipFill rotWithShape="1">
          <a:blip r:embed="rId7">
            <a:alphaModFix/>
          </a:blip>
          <a:srcRect/>
          <a:stretch/>
        </p:blipFill>
        <p:spPr>
          <a:xfrm>
            <a:off x="6848096" y="1545081"/>
            <a:ext cx="1903575" cy="246888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804672" y="786384"/>
            <a:ext cx="6613895" cy="4083966"/>
          </a:xfrm>
          <a:prstGeom prst="rect">
            <a:avLst/>
          </a:prstGeom>
          <a:noFill/>
          <a:ln>
            <a:noFill/>
          </a:ln>
        </p:spPr>
        <p:txBody>
          <a:bodyPr spcFirstLastPara="1" wrap="square" lIns="91425" tIns="91425" rIns="91425" bIns="91425" numCol="1" anchor="ctr" anchorCtr="0">
            <a:normAutofit/>
          </a:bodyPr>
          <a:lstStyle/>
          <a:p>
            <a:pPr marL="533400" lvl="0" indent="-457200">
              <a:buSzPts val="2400"/>
              <a:buFont typeface="+mj-lt"/>
              <a:buAutoNum type="arabicPeriod"/>
            </a:pPr>
            <a:r>
              <a:rPr lang="en-US" dirty="0"/>
              <a:t>You have the right to have and express your own opinions.</a:t>
            </a:r>
          </a:p>
          <a:p>
            <a:pPr marL="533400" lvl="0" indent="-457200">
              <a:buSzPts val="2400"/>
              <a:buFont typeface="+mj-lt"/>
              <a:buAutoNum type="arabicPeriod"/>
            </a:pPr>
            <a:r>
              <a:rPr lang="en-US" dirty="0"/>
              <a:t>You should not be stopped from sharing information with others, including people from other countries.</a:t>
            </a:r>
          </a:p>
          <a:p>
            <a:pPr marL="533400" lvl="0" indent="-457200">
              <a:buSzPts val="2400"/>
              <a:buFont typeface="+mj-lt"/>
              <a:buAutoNum type="arabicPeriod"/>
            </a:pPr>
            <a:r>
              <a:rPr lang="en-US" dirty="0"/>
              <a:t>You have the right to find out things and share what you think with others.</a:t>
            </a:r>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27</a:t>
            </a:fld>
            <a:endParaRPr sz="900">
              <a:solidFill>
                <a:srgbClr val="00A5A6"/>
              </a:solidFil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extLst>
      <p:ext uri="{BB962C8B-B14F-4D97-AF65-F5344CB8AC3E}">
        <p14:creationId xmlns:p14="http://schemas.microsoft.com/office/powerpoint/2010/main" val="3693809756"/>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11"/>
          <p:cNvSpPr txBox="1">
            <a:spLocks noGrp="1"/>
          </p:cNvSpPr>
          <p:nvPr>
            <p:ph type="title"/>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a:t>Challenge  </a:t>
            </a:r>
            <a:endParaRPr/>
          </a:p>
        </p:txBody>
      </p:sp>
      <p:sp>
        <p:nvSpPr>
          <p:cNvPr id="515" name="Google Shape;515;p11"/>
          <p:cNvSpPr txBox="1">
            <a:spLocks noGrp="1"/>
          </p:cNvSpPr>
          <p:nvPr>
            <p:ph type="body" idx="1"/>
          </p:nvPr>
        </p:nvSpPr>
        <p:spPr>
          <a:xfrm>
            <a:off x="885400" y="1751575"/>
            <a:ext cx="7133700" cy="2533500"/>
          </a:xfrm>
          <a:prstGeom prst="rect">
            <a:avLst/>
          </a:prstGeom>
          <a:noFill/>
          <a:ln>
            <a:noFill/>
          </a:ln>
        </p:spPr>
        <p:txBody>
          <a:bodyPr spcFirstLastPara="1" wrap="square" lIns="91425" tIns="91425" rIns="91425" bIns="91425" numCol="1" anchor="t" anchorCtr="0">
            <a:noAutofit/>
          </a:bodyPr>
          <a:lstStyle/>
          <a:p>
            <a:pPr marL="457200" lvl="0" indent="-342900" algn="l" rtl="0">
              <a:lnSpc>
                <a:spcPct val="115000"/>
              </a:lnSpc>
              <a:spcBef>
                <a:spcPts val="600"/>
              </a:spcBef>
              <a:spcAft>
                <a:spcPts val="0"/>
              </a:spcAft>
              <a:buSzPts val="1800"/>
              <a:buChar char="●"/>
            </a:pPr>
            <a:r>
              <a:rPr lang="en-US" b="1"/>
              <a:t>Tell your family and friends about Malala, the courageous young woman from Pakistan, and</a:t>
            </a:r>
            <a:r>
              <a:rPr lang="en-US"/>
              <a:t> </a:t>
            </a:r>
            <a:r>
              <a:rPr lang="en-US" b="1"/>
              <a:t>what happened to her.</a:t>
            </a:r>
            <a:endParaRPr b="1"/>
          </a:p>
          <a:p>
            <a:pPr marL="457200" lvl="0" indent="-342900" algn="l" rtl="0">
              <a:lnSpc>
                <a:spcPct val="115000"/>
              </a:lnSpc>
              <a:spcBef>
                <a:spcPts val="0"/>
              </a:spcBef>
              <a:spcAft>
                <a:spcPts val="0"/>
              </a:spcAft>
              <a:buSzPts val="1800"/>
              <a:buChar char="●"/>
            </a:pPr>
            <a:r>
              <a:rPr lang="en-US"/>
              <a:t>Memorize one of the quotes before you leave today, and share it with someone else.</a:t>
            </a:r>
            <a:endParaRPr/>
          </a:p>
        </p:txBody>
      </p:sp>
      <p:pic>
        <p:nvPicPr>
          <p:cNvPr id="516" name="Google Shape;516;p11"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7030824" y="169221"/>
            <a:ext cx="1901400" cy="1354800"/>
          </a:xfrm>
          <a:prstGeom prst="rect">
            <a:avLst/>
          </a:prstGeom>
          <a:noFill/>
          <a:ln>
            <a:noFill/>
          </a:ln>
        </p:spPr>
      </p:pic>
      <p:sp>
        <p:nvSpPr>
          <p:cNvPr id="517" name="Google Shape;517;p11"/>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28</a:t>
            </a:fld>
            <a:endParaRPr sz="1200" b="1"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451"/>
        <p:cNvGrpSpPr/>
        <p:nvPr/>
      </p:nvGrpSpPr>
      <p:grpSpPr>
        <a:xfrm>
          <a:off x="0" y="0"/>
          <a:ext cx="0" cy="0"/>
          <a:chOff x="0" y="0"/>
          <a:chExt cx="0" cy="0"/>
        </a:xfrm>
      </p:grpSpPr>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044921567"/>
              </p:ext>
            </p:extLst>
          </p:nvPr>
        </p:nvGraphicFramePr>
        <p:xfrm>
          <a:off x="365760" y="1192157"/>
          <a:ext cx="8412480" cy="35204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2004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2004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2004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12782163"/>
                  </a:ext>
                </a:extLst>
              </a:tr>
              <a:tr h="32004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Story: Malala Yousafzai</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Timer or Watch</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92284311"/>
                  </a:ext>
                </a:extLst>
              </a:tr>
              <a:tr h="32004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Famous People Quotes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4444467"/>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Universal Declaration of Human Rights (UDHR) Article 19</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42095566"/>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Mini-posters: All mini-posters used so far including “Freedom of Expression”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840954995"/>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1347277859"/>
              </p:ext>
            </p:extLst>
          </p:nvPr>
        </p:nvGraphicFramePr>
        <p:xfrm>
          <a:off x="734477" y="1587964"/>
          <a:ext cx="7907071" cy="2560320"/>
        </p:xfrm>
        <a:graphic>
          <a:graphicData uri="http://schemas.openxmlformats.org/drawingml/2006/table">
            <a:tbl>
              <a:tblPr firstRow="1" bandRow="1">
                <a:tableStyleId>{2D5ABB26-0587-4C30-8999-92F81FD0307C}</a:tableStyleId>
              </a:tblPr>
              <a:tblGrid>
                <a:gridCol w="558146">
                  <a:extLst>
                    <a:ext uri="{9D8B030D-6E8A-4147-A177-3AD203B41FA5}">
                      <a16:colId xmlns:a16="http://schemas.microsoft.com/office/drawing/2014/main" val="2627769037"/>
                    </a:ext>
                  </a:extLst>
                </a:gridCol>
                <a:gridCol w="7348925">
                  <a:extLst>
                    <a:ext uri="{9D8B030D-6E8A-4147-A177-3AD203B41FA5}">
                      <a16:colId xmlns:a16="http://schemas.microsoft.com/office/drawing/2014/main" val="1329378423"/>
                    </a:ext>
                  </a:extLst>
                </a:gridCol>
              </a:tblGrid>
              <a:tr h="548640">
                <a:tc>
                  <a:txBody>
                    <a:bodyPr/>
                    <a:lstStyle/>
                    <a:p>
                      <a:pPr algn="ctr"/>
                      <a:r>
                        <a:rPr lang="en-US" sz="1800"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48640">
                <a:tc>
                  <a:txBody>
                    <a:bodyPr/>
                    <a:lstStyle/>
                    <a:p>
                      <a:pPr algn="ctr"/>
                      <a:r>
                        <a:rPr lang="en-US" sz="18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48640">
                <a:tc>
                  <a:txBody>
                    <a:bodyPr/>
                    <a:lstStyle/>
                    <a:p>
                      <a:pPr algn="ctr"/>
                      <a:r>
                        <a:rPr lang="en-US" sz="18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48640">
                <a:tc>
                  <a:txBody>
                    <a:bodyPr/>
                    <a:lstStyle/>
                    <a:p>
                      <a:pPr algn="ctr"/>
                      <a:r>
                        <a:rPr lang="en-US" sz="1800" dirty="0"/>
                        <a:t>4</a:t>
                      </a:r>
                    </a:p>
                  </a:txBody>
                  <a:tcPr/>
                </a:tc>
                <a:tc>
                  <a:txBody>
                    <a:bodyPr/>
                    <a:lstStyle/>
                    <a:p>
                      <a:r>
                        <a:rPr lang="en-US" sz="1800" dirty="0"/>
                        <a:t>This Little Light of Mine (To hear song): </a:t>
                      </a:r>
                      <a:r>
                        <a:rPr lang="en-US" sz="1800" dirty="0">
                          <a:hlinkClick r:id="rId7"/>
                        </a:rPr>
                        <a:t>https://www.youtube.com/watch?v=W_4vgwnbAfE</a:t>
                      </a:r>
                      <a:endParaRPr lang="en-US" sz="1800" dirty="0"/>
                    </a:p>
                  </a:txBody>
                  <a:tcPr/>
                </a:tc>
                <a:extLst>
                  <a:ext uri="{0D108BD9-81ED-4DB2-BD59-A6C34878D82A}">
                    <a16:rowId xmlns:a16="http://schemas.microsoft.com/office/drawing/2014/main" val="3325604496"/>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19</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82618" y="1506120"/>
            <a:ext cx="4356670" cy="3372740"/>
          </a:xfrm>
        </p:spPr>
        <p:txBody>
          <a:bodyPr anchor="ctr">
            <a:normAutofit/>
          </a:bodyPr>
          <a:lstStyle/>
          <a:p>
            <a:pPr marL="114300" indent="0">
              <a:buNone/>
            </a:pPr>
            <a:r>
              <a:rPr lang="en-US" sz="2000" b="0" dirty="0"/>
              <a:t>Everyone has the right to freedom of opinion and expression; [and] to hold opinions without interference</a:t>
            </a:r>
          </a:p>
          <a:p>
            <a:pPr marL="114300" indent="0">
              <a:buNone/>
            </a:pPr>
            <a:r>
              <a:rPr lang="en-US" sz="2000" b="0" dirty="0"/>
              <a:t>and to seek, receive and impart information.</a:t>
            </a:r>
            <a:endParaRPr lang="en-US" sz="2000" dirty="0"/>
          </a:p>
        </p:txBody>
      </p:sp>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sp>
        <p:nvSpPr>
          <p:cNvPr id="7" name="Google Shape;184;g82d376985f_0_37">
            <a:extLst>
              <a:ext uri="{FF2B5EF4-FFF2-40B4-BE49-F238E27FC236}">
                <a16:creationId xmlns:a16="http://schemas.microsoft.com/office/drawing/2014/main" id="{768C8135-BD8C-46D9-AA93-D7F273973B0F}"/>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8" name="Google Shape;186;g82d376985f_0_37" descr="Circle with books, computer, files, and pictures in it with the words instructor resources around it">
            <a:extLst>
              <a:ext uri="{FF2B5EF4-FFF2-40B4-BE49-F238E27FC236}">
                <a16:creationId xmlns:a16="http://schemas.microsoft.com/office/drawing/2014/main" id="{CEBEFA00-9EE6-455F-9012-D8A9FFF628B9}"/>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3735459900"/>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14"/>
          <p:cNvSpPr txBox="1">
            <a:spLocks noGrp="1"/>
          </p:cNvSpPr>
          <p:nvPr>
            <p:ph type="title"/>
          </p:nvPr>
        </p:nvSpPr>
        <p:spPr>
          <a:xfrm>
            <a:off x="364381" y="93815"/>
            <a:ext cx="7666413" cy="914400"/>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000"/>
              <a:buNone/>
            </a:pPr>
            <a:r>
              <a:rPr lang="en-US" sz="3000" dirty="0"/>
              <a:t>Universal Declaration of Human Rights</a:t>
            </a:r>
            <a:endParaRPr sz="3000" dirty="0"/>
          </a:p>
        </p:txBody>
      </p:sp>
      <p:pic>
        <p:nvPicPr>
          <p:cNvPr id="531" name="Google Shape;531;p14" descr="A close up of a logo  Description automatically generated"/>
          <p:cNvPicPr preferRelativeResize="0">
            <a:picLocks noGrp="1"/>
          </p:cNvPicPr>
          <p:nvPr>
            <p:ph type="body" idx="1"/>
          </p:nvPr>
        </p:nvPicPr>
        <p:blipFill rotWithShape="1">
          <a:blip r:embed="rId3">
            <a:alphaModFix/>
          </a:blip>
          <a:srcRect l="20072" t="19383" r="18353" b="19044"/>
          <a:stretch/>
        </p:blipFill>
        <p:spPr>
          <a:xfrm>
            <a:off x="6414977" y="1857154"/>
            <a:ext cx="1914000" cy="19140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532" name="Google Shape;532;p14"/>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33</a:t>
            </a:fld>
            <a:endParaRPr sz="1200" b="1" i="0" u="none" strike="noStrike" cap="none">
              <a:solidFill>
                <a:srgbClr val="0B4860"/>
              </a:solidFill>
              <a:latin typeface="Arial"/>
              <a:ea typeface="Arial"/>
              <a:cs typeface="Arial"/>
              <a:sym typeface="Arial"/>
            </a:endParaRPr>
          </a:p>
        </p:txBody>
      </p:sp>
      <p:pic>
        <p:nvPicPr>
          <p:cNvPr id="533" name="Google Shape;533;p14"/>
          <p:cNvPicPr preferRelativeResize="0"/>
          <p:nvPr/>
        </p:nvPicPr>
        <p:blipFill rotWithShape="1">
          <a:blip r:embed="rId4">
            <a:alphaModFix/>
          </a:blip>
          <a:srcRect/>
          <a:stretch/>
        </p:blipFill>
        <p:spPr>
          <a:xfrm>
            <a:off x="1564597" y="1399059"/>
            <a:ext cx="3909687" cy="3393941"/>
          </a:xfrm>
          <a:prstGeom prst="rect">
            <a:avLst/>
          </a:prstGeom>
          <a:noFill/>
          <a:ln>
            <a:noFill/>
          </a:ln>
        </p:spPr>
      </p:pic>
      <p:sp>
        <p:nvSpPr>
          <p:cNvPr id="6" name="Google Shape;184;g82d376985f_0_37">
            <a:extLst>
              <a:ext uri="{FF2B5EF4-FFF2-40B4-BE49-F238E27FC236}">
                <a16:creationId xmlns:a16="http://schemas.microsoft.com/office/drawing/2014/main" id="{8A4C7D0E-70E5-43D4-833D-F4FD4E59691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7" name="Google Shape;186;g82d376985f_0_37" descr="Circle with books, computer, files, and pictures in it with the words instructor resources around it">
            <a:extLst>
              <a:ext uri="{FF2B5EF4-FFF2-40B4-BE49-F238E27FC236}">
                <a16:creationId xmlns:a16="http://schemas.microsoft.com/office/drawing/2014/main" id="{376E5D52-8257-41BC-9D41-0A99DCB95879}"/>
              </a:ext>
            </a:extLst>
          </p:cNvPr>
          <p:cNvPicPr preferRelativeResize="0"/>
          <p:nvPr/>
        </p:nvPicPr>
        <p:blipFill rotWithShape="1">
          <a:blip r:embed="rId5">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3042165" y="285750"/>
            <a:ext cx="3059669"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182F6592-D203-49D6-B71B-66CDDCFEF319}"/>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BF84F859-A113-488E-833F-11C06CFFB6D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157729481"/>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g840badd1fc_0_22"/>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35</a:t>
            </a:fld>
            <a:endParaRPr>
              <a:solidFill>
                <a:srgbClr val="00A5A6"/>
              </a:solidFill>
            </a:endParaRPr>
          </a:p>
        </p:txBody>
      </p:sp>
      <p:sp>
        <p:nvSpPr>
          <p:cNvPr id="397" name="Google Shape;397;g840badd1fc_0_22"/>
          <p:cNvSpPr txBox="1"/>
          <p:nvPr/>
        </p:nvSpPr>
        <p:spPr>
          <a:xfrm>
            <a:off x="850700" y="1282600"/>
            <a:ext cx="3376800" cy="3000000"/>
          </a:xfrm>
          <a:prstGeom prst="rect">
            <a:avLst/>
          </a:prstGeom>
          <a:noFill/>
          <a:ln>
            <a:noFill/>
          </a:ln>
        </p:spPr>
        <p:txBody>
          <a:bodyPr spcFirstLastPara="1" wrap="square" lIns="91425" tIns="91425" rIns="91425" bIns="91425" numCol="1" anchor="t" anchorCtr="0">
            <a:noAutofit/>
          </a:bodyPr>
          <a:lstStyle/>
          <a:p>
            <a:pPr lvl="0">
              <a:buSzPts val="1400"/>
              <a:defRPr/>
            </a:pPr>
            <a:r>
              <a:rPr lang="en-US" sz="1800" b="1" dirty="0">
                <a:solidFill>
                  <a:srgbClr val="00A5A6"/>
                </a:solidFill>
              </a:rPr>
              <a:t>Malala was born in Pakistan in 1997. Pakistan is a beautiful country and she loved her country, but more than half the girls there didn’t go to school even though most of the boys did. This bothered her a lot.</a:t>
            </a:r>
          </a:p>
          <a:p>
            <a:pPr marL="0" lvl="0" indent="0" algn="l" rtl="0">
              <a:lnSpc>
                <a:spcPct val="115000"/>
              </a:lnSpc>
              <a:spcBef>
                <a:spcPts val="0"/>
              </a:spcBef>
              <a:spcAft>
                <a:spcPts val="0"/>
              </a:spcAft>
              <a:buNone/>
            </a:pPr>
            <a:r>
              <a:rPr lang="en-US" b="1" dirty="0"/>
              <a:t>				</a:t>
            </a:r>
            <a:endParaRPr b="1" dirty="0"/>
          </a:p>
          <a:p>
            <a:pPr marL="0" lvl="0" indent="0" algn="l" rtl="0">
              <a:spcBef>
                <a:spcPts val="0"/>
              </a:spcBef>
              <a:spcAft>
                <a:spcPts val="0"/>
              </a:spcAft>
              <a:buNone/>
            </a:pPr>
            <a:r>
              <a:rPr lang="en-US" b="1" dirty="0"/>
              <a:t>			</a:t>
            </a:r>
            <a:endParaRPr b="1" dirty="0"/>
          </a:p>
          <a:p>
            <a:pPr marL="0" lvl="0" indent="0" algn="l" rtl="0">
              <a:spcBef>
                <a:spcPts val="0"/>
              </a:spcBef>
              <a:spcAft>
                <a:spcPts val="0"/>
              </a:spcAft>
              <a:buNone/>
            </a:pPr>
            <a:r>
              <a:rPr lang="en-US" b="1" dirty="0"/>
              <a:t>		</a:t>
            </a:r>
            <a:endParaRPr b="1" dirty="0"/>
          </a:p>
        </p:txBody>
      </p:sp>
      <p:sp>
        <p:nvSpPr>
          <p:cNvPr id="398" name="Google Shape;398;g840badd1fc_0_22"/>
          <p:cNvSpPr txBox="1"/>
          <p:nvPr/>
        </p:nvSpPr>
        <p:spPr>
          <a:xfrm>
            <a:off x="4515300" y="1282600"/>
            <a:ext cx="4175100" cy="2764500"/>
          </a:xfrm>
          <a:prstGeom prst="rect">
            <a:avLst/>
          </a:prstGeom>
          <a:noFill/>
          <a:ln>
            <a:noFill/>
          </a:ln>
        </p:spPr>
        <p:txBody>
          <a:bodyPr spcFirstLastPara="1" wrap="square" lIns="91425" tIns="91425" rIns="91425" bIns="91425" numCol="1" anchor="t" anchorCtr="0">
            <a:noAutofit/>
          </a:bodyPr>
          <a:lstStyle/>
          <a:p>
            <a:pPr lvl="0"/>
            <a:r>
              <a:rPr lang="en-US" sz="1700" b="1" dirty="0">
                <a:solidFill>
                  <a:srgbClr val="00A5A6"/>
                </a:solidFill>
              </a:rPr>
              <a:t>Malala’s father was the headmaster of a big school where she was a student and a big defender of education for girls. When the Taliban army came to her town, they said girls couldn’t go to school, but Malala and her friends refused to obey them. </a:t>
            </a:r>
          </a:p>
          <a:p>
            <a:pPr marL="0" lvl="0" indent="0" algn="l" rtl="0">
              <a:lnSpc>
                <a:spcPct val="115000"/>
              </a:lnSpc>
              <a:spcBef>
                <a:spcPts val="0"/>
              </a:spcBef>
              <a:spcAft>
                <a:spcPts val="0"/>
              </a:spcAft>
              <a:buNone/>
            </a:pPr>
            <a:r>
              <a:rPr lang="en-US" b="1" dirty="0"/>
              <a:t>		</a:t>
            </a:r>
            <a:endParaRPr b="1" dirty="0"/>
          </a:p>
          <a:p>
            <a:pPr marL="0" lvl="0" indent="0" algn="l" rtl="0">
              <a:spcBef>
                <a:spcPts val="0"/>
              </a:spcBef>
              <a:spcAft>
                <a:spcPts val="0"/>
              </a:spcAft>
              <a:buNone/>
            </a:pPr>
            <a:r>
              <a:rPr lang="en-US" b="1" dirty="0"/>
              <a:t>				</a:t>
            </a:r>
            <a:endParaRPr b="1" dirty="0"/>
          </a:p>
          <a:p>
            <a:pPr marL="0" lvl="0" indent="0" algn="l" rtl="0">
              <a:spcBef>
                <a:spcPts val="0"/>
              </a:spcBef>
              <a:spcAft>
                <a:spcPts val="0"/>
              </a:spcAft>
              <a:buNone/>
            </a:pPr>
            <a:r>
              <a:rPr lang="en-US" b="1" dirty="0"/>
              <a:t>			</a:t>
            </a:r>
            <a:endParaRPr b="1" dirty="0"/>
          </a:p>
          <a:p>
            <a:pPr marL="0" lvl="0" indent="0" algn="l" rtl="0">
              <a:spcBef>
                <a:spcPts val="0"/>
              </a:spcBef>
              <a:spcAft>
                <a:spcPts val="0"/>
              </a:spcAft>
              <a:buNone/>
            </a:pPr>
            <a:r>
              <a:rPr lang="en-US" b="1" dirty="0"/>
              <a:t>		</a:t>
            </a:r>
            <a:endParaRPr b="1" dirty="0"/>
          </a:p>
        </p:txBody>
      </p:sp>
      <p:sp>
        <p:nvSpPr>
          <p:cNvPr id="10" name="Google Shape;383;g840badd1fc_0_10">
            <a:extLst>
              <a:ext uri="{FF2B5EF4-FFF2-40B4-BE49-F238E27FC236}">
                <a16:creationId xmlns:a16="http://schemas.microsoft.com/office/drawing/2014/main" id="{8BA31A4B-976C-4316-8E60-B72A74ADE39E}"/>
              </a:ext>
            </a:extLst>
          </p:cNvPr>
          <p:cNvSpPr txBox="1">
            <a:spLocks noGrp="1"/>
          </p:cNvSpPr>
          <p:nvPr>
            <p:ph type="title"/>
          </p:nvPr>
        </p:nvSpPr>
        <p:spPr>
          <a:xfrm>
            <a:off x="869149" y="204355"/>
            <a:ext cx="7666413" cy="914400"/>
          </a:xfrm>
          <a:prstGeom prst="rect">
            <a:avLst/>
          </a:prstGeom>
        </p:spPr>
        <p:txBody>
          <a:bodyPr spcFirstLastPara="1" wrap="square" lIns="91425" tIns="45700" rIns="91425" bIns="45700" numCol="1" anchor="ctr" anchorCtr="0">
            <a:noAutofit/>
          </a:bodyPr>
          <a:lstStyle/>
          <a:p>
            <a:pPr marL="0" lvl="0" indent="0" algn="l" rtl="0">
              <a:spcBef>
                <a:spcPts val="0"/>
              </a:spcBef>
              <a:spcAft>
                <a:spcPts val="0"/>
              </a:spcAft>
              <a:buNone/>
            </a:pPr>
            <a:r>
              <a:rPr lang="en-US" dirty="0"/>
              <a:t>Malala</a:t>
            </a:r>
            <a:endParaRPr dirty="0"/>
          </a:p>
        </p:txBody>
      </p:sp>
      <p:sp>
        <p:nvSpPr>
          <p:cNvPr id="11" name="Google Shape;184;g82d376985f_0_37">
            <a:extLst>
              <a:ext uri="{FF2B5EF4-FFF2-40B4-BE49-F238E27FC236}">
                <a16:creationId xmlns:a16="http://schemas.microsoft.com/office/drawing/2014/main" id="{A44B29DF-9D78-4C07-A052-E1ECFCC29813}"/>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12" name="Google Shape;186;g82d376985f_0_37" descr="Circle with books, computer, files, and pictures in it with the words instructor resources around it">
            <a:extLst>
              <a:ext uri="{FF2B5EF4-FFF2-40B4-BE49-F238E27FC236}">
                <a16:creationId xmlns:a16="http://schemas.microsoft.com/office/drawing/2014/main" id="{C9D1BDE9-A744-4B7E-B3CB-B896BE4034D8}"/>
              </a:ext>
            </a:extLst>
          </p:cNvPr>
          <p:cNvPicPr preferRelativeResize="0"/>
          <p:nvPr/>
        </p:nvPicPr>
        <p:blipFill rotWithShape="1">
          <a:blip r:embed="rId3">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525885696"/>
      </p:ext>
    </p:ext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g840badd1fc_0_22"/>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36</a:t>
            </a:fld>
            <a:endParaRPr>
              <a:solidFill>
                <a:srgbClr val="00A5A6"/>
              </a:solidFill>
            </a:endParaRPr>
          </a:p>
        </p:txBody>
      </p:sp>
      <p:sp>
        <p:nvSpPr>
          <p:cNvPr id="397" name="Google Shape;397;g840badd1fc_0_22"/>
          <p:cNvSpPr txBox="1"/>
          <p:nvPr/>
        </p:nvSpPr>
        <p:spPr>
          <a:xfrm>
            <a:off x="850700" y="1282600"/>
            <a:ext cx="3376800" cy="30000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None/>
            </a:pPr>
            <a:r>
              <a:rPr lang="en-US" sz="1700" b="1" dirty="0">
                <a:solidFill>
                  <a:srgbClr val="00A5A6"/>
                </a:solidFill>
              </a:rPr>
              <a:t>So the Taliban issued a death threat against her but that still didn’t stop her from going to school and telling other people about it. Nobody thought the Taliban would actually kill a young person. She even gave a talk called, “How dare the Taliban take away my basic right to education?” </a:t>
            </a:r>
            <a:endParaRPr sz="1700" b="1" dirty="0">
              <a:solidFill>
                <a:srgbClr val="00A5A6"/>
              </a:solidFill>
            </a:endParaRPr>
          </a:p>
          <a:p>
            <a:pPr marL="0" lvl="0" indent="0" algn="l" rtl="0">
              <a:lnSpc>
                <a:spcPct val="115000"/>
              </a:lnSpc>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p:txBody>
      </p:sp>
      <p:sp>
        <p:nvSpPr>
          <p:cNvPr id="398" name="Google Shape;398;g840badd1fc_0_22"/>
          <p:cNvSpPr txBox="1"/>
          <p:nvPr/>
        </p:nvSpPr>
        <p:spPr>
          <a:xfrm>
            <a:off x="4515300" y="1282600"/>
            <a:ext cx="4175100" cy="27645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None/>
            </a:pPr>
            <a:r>
              <a:rPr lang="en-US" sz="1700" b="1" dirty="0">
                <a:solidFill>
                  <a:srgbClr val="00A5A6"/>
                </a:solidFill>
              </a:rPr>
              <a:t>One day when Malala was 15 years old, she was riding a bus with friends on their way home from school, when a masked gunman stopped the bus and got on board, and shouted, “Who is Malala?” Her friends looked in her direction, accidentally giving her away. The gunman immediately fired at her, hitting Malala in the head. Two of her friends were also injured in the attack, before the gunman ran away. </a:t>
            </a:r>
            <a:endParaRPr sz="1700" b="1" dirty="0">
              <a:solidFill>
                <a:srgbClr val="00A5A6"/>
              </a:solidFill>
            </a:endParaRPr>
          </a:p>
          <a:p>
            <a:pPr marL="0" lvl="0" indent="0" algn="l" rtl="0">
              <a:lnSpc>
                <a:spcPct val="115000"/>
              </a:lnSpc>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p:txBody>
      </p:sp>
      <p:sp>
        <p:nvSpPr>
          <p:cNvPr id="10" name="Google Shape;184;g82d376985f_0_37">
            <a:extLst>
              <a:ext uri="{FF2B5EF4-FFF2-40B4-BE49-F238E27FC236}">
                <a16:creationId xmlns:a16="http://schemas.microsoft.com/office/drawing/2014/main" id="{923B632A-C929-43BC-9A2B-0AFB160FB030}"/>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11" name="Google Shape;186;g82d376985f_0_37" descr="Circle with books, computer, files, and pictures in it with the words instructor resources around it">
            <a:extLst>
              <a:ext uri="{FF2B5EF4-FFF2-40B4-BE49-F238E27FC236}">
                <a16:creationId xmlns:a16="http://schemas.microsoft.com/office/drawing/2014/main" id="{FC213EF4-A3D3-4B31-8727-4D614F438344}"/>
              </a:ext>
            </a:extLst>
          </p:cNvPr>
          <p:cNvPicPr preferRelativeResize="0"/>
          <p:nvPr/>
        </p:nvPicPr>
        <p:blipFill rotWithShape="1">
          <a:blip r:embed="rId3">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982174238"/>
      </p:ext>
    </p:ext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g840badd1fc_0_5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37</a:t>
            </a:fld>
            <a:endParaRPr>
              <a:solidFill>
                <a:srgbClr val="00A5A6"/>
              </a:solidFill>
            </a:endParaRPr>
          </a:p>
        </p:txBody>
      </p:sp>
      <p:sp>
        <p:nvSpPr>
          <p:cNvPr id="409" name="Google Shape;409;g840badd1fc_0_56"/>
          <p:cNvSpPr txBox="1"/>
          <p:nvPr/>
        </p:nvSpPr>
        <p:spPr>
          <a:xfrm>
            <a:off x="988675" y="916175"/>
            <a:ext cx="3690900" cy="3000000"/>
          </a:xfrm>
          <a:prstGeom prst="rect">
            <a:avLst/>
          </a:prstGeom>
          <a:noFill/>
          <a:ln>
            <a:noFill/>
          </a:ln>
        </p:spPr>
        <p:txBody>
          <a:bodyPr spcFirstLastPara="1" wrap="square" lIns="91425" tIns="91425" rIns="91425" bIns="91425" numCol="1" anchor="t" anchorCtr="0">
            <a:noAutofit/>
          </a:bodyPr>
          <a:lstStyle/>
          <a:p>
            <a:pPr marL="0" lvl="0" indent="0" algn="l" rtl="0">
              <a:lnSpc>
                <a:spcPct val="115000"/>
              </a:lnSpc>
              <a:spcBef>
                <a:spcPts val="1200"/>
              </a:spcBef>
              <a:spcAft>
                <a:spcPts val="0"/>
              </a:spcAft>
              <a:buNone/>
            </a:pPr>
            <a:r>
              <a:rPr lang="en-US" sz="1700" b="1" dirty="0">
                <a:solidFill>
                  <a:srgbClr val="00A5A6"/>
                </a:solidFill>
              </a:rPr>
              <a:t>Malala almost died. People around the world were outraged to think that someone would try to kill a girl just because she wanted to go to school. Over two million people signed a petition for the right to education, and the National Assembly of Pakistan swiftly approved the first Right to Free and Compulsory Education bill in that country’s history. That was really amazing. </a:t>
            </a:r>
            <a:endParaRPr sz="1700" b="1" dirty="0">
              <a:solidFill>
                <a:srgbClr val="00A5A6"/>
              </a:solidFill>
            </a:endParaRPr>
          </a:p>
          <a:p>
            <a:pPr marL="0" lvl="0" indent="0" algn="l" rtl="0">
              <a:lnSpc>
                <a:spcPct val="115000"/>
              </a:lnSpc>
              <a:spcBef>
                <a:spcPts val="120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endParaRPr sz="1700" b="1" dirty="0">
              <a:solidFill>
                <a:srgbClr val="00A5A6"/>
              </a:solidFill>
            </a:endParaRPr>
          </a:p>
          <a:p>
            <a:pPr marL="0" lvl="0" indent="0" algn="l" rtl="0">
              <a:lnSpc>
                <a:spcPct val="115000"/>
              </a:lnSpc>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p:txBody>
      </p:sp>
      <p:sp>
        <p:nvSpPr>
          <p:cNvPr id="410" name="Google Shape;410;g840badd1fc_0_56"/>
          <p:cNvSpPr txBox="1"/>
          <p:nvPr/>
        </p:nvSpPr>
        <p:spPr>
          <a:xfrm>
            <a:off x="4687526" y="1099375"/>
            <a:ext cx="4175100" cy="3245700"/>
          </a:xfrm>
          <a:prstGeom prst="rect">
            <a:avLst/>
          </a:prstGeom>
          <a:noFill/>
          <a:ln>
            <a:noFill/>
          </a:ln>
        </p:spPr>
        <p:txBody>
          <a:bodyPr spcFirstLastPara="1" wrap="square" lIns="91425" tIns="91425" rIns="91425" bIns="91425" numCol="1" anchor="t" anchorCtr="0">
            <a:noAutofit/>
          </a:bodyPr>
          <a:lstStyle/>
          <a:p>
            <a:pPr marL="0" lvl="0" indent="0" algn="l" rtl="0">
              <a:lnSpc>
                <a:spcPct val="115000"/>
              </a:lnSpc>
              <a:spcBef>
                <a:spcPts val="1200"/>
              </a:spcBef>
              <a:spcAft>
                <a:spcPts val="0"/>
              </a:spcAft>
              <a:buNone/>
            </a:pPr>
            <a:r>
              <a:rPr lang="en-US" sz="1700" b="1" dirty="0">
                <a:solidFill>
                  <a:srgbClr val="00A5A6"/>
                </a:solidFill>
              </a:rPr>
              <a:t>Malala survived after many surgeries, and today she continues to speak out in favor of education, especially for girls. In 2014, two years after the attack, when she was only 17 years old, Malala received the Nobel Peace Prize, which is given to someone who has done the best work in the whole world to promote peace. </a:t>
            </a:r>
            <a:endParaRPr sz="1700" b="1" dirty="0">
              <a:solidFill>
                <a:srgbClr val="00A5A6"/>
              </a:solidFill>
            </a:endParaRPr>
          </a:p>
          <a:p>
            <a:pPr marL="0" lvl="0" indent="0" algn="l" rtl="0">
              <a:lnSpc>
                <a:spcPct val="115000"/>
              </a:lnSpc>
              <a:spcBef>
                <a:spcPts val="120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endParaRPr sz="1700" b="1" dirty="0">
              <a:solidFill>
                <a:srgbClr val="00A5A6"/>
              </a:solidFill>
            </a:endParaRPr>
          </a:p>
          <a:p>
            <a:pPr marL="0" lvl="0" indent="0" algn="l" rtl="0">
              <a:lnSpc>
                <a:spcPct val="115000"/>
              </a:lnSpc>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p:txBody>
      </p:sp>
      <p:sp>
        <p:nvSpPr>
          <p:cNvPr id="10" name="Google Shape;184;g82d376985f_0_37">
            <a:extLst>
              <a:ext uri="{FF2B5EF4-FFF2-40B4-BE49-F238E27FC236}">
                <a16:creationId xmlns:a16="http://schemas.microsoft.com/office/drawing/2014/main" id="{BC81EDCA-FC32-49AC-BACB-F8EB00F82C90}"/>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11" name="Google Shape;186;g82d376985f_0_37" descr="Circle with books, computer, files, and pictures in it with the words instructor resources around it">
            <a:extLst>
              <a:ext uri="{FF2B5EF4-FFF2-40B4-BE49-F238E27FC236}">
                <a16:creationId xmlns:a16="http://schemas.microsoft.com/office/drawing/2014/main" id="{692EACA4-EF92-47E3-8141-44F26E3BB3BB}"/>
              </a:ext>
            </a:extLst>
          </p:cNvPr>
          <p:cNvPicPr preferRelativeResize="0"/>
          <p:nvPr/>
        </p:nvPicPr>
        <p:blipFill rotWithShape="1">
          <a:blip r:embed="rId3">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489771644"/>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840badd1fc_0_69"/>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38</a:t>
            </a:fld>
            <a:endParaRPr>
              <a:solidFill>
                <a:srgbClr val="00A5A6"/>
              </a:solidFill>
            </a:endParaRPr>
          </a:p>
        </p:txBody>
      </p:sp>
      <p:sp>
        <p:nvSpPr>
          <p:cNvPr id="421" name="Google Shape;421;g840badd1fc_0_69"/>
          <p:cNvSpPr txBox="1"/>
          <p:nvPr/>
        </p:nvSpPr>
        <p:spPr>
          <a:xfrm>
            <a:off x="915880" y="1345075"/>
            <a:ext cx="3690900" cy="3000000"/>
          </a:xfrm>
          <a:prstGeom prst="rect">
            <a:avLst/>
          </a:prstGeom>
          <a:noFill/>
          <a:ln>
            <a:noFill/>
          </a:ln>
        </p:spPr>
        <p:txBody>
          <a:bodyPr spcFirstLastPara="1" wrap="square" lIns="91425" tIns="91425" rIns="91425" bIns="91425" numCol="1" anchor="t" anchorCtr="0">
            <a:noAutofit/>
          </a:bodyPr>
          <a:lstStyle/>
          <a:p>
            <a:pPr marL="0" lvl="0" indent="0" algn="l" rtl="0">
              <a:lnSpc>
                <a:spcPct val="115000"/>
              </a:lnSpc>
              <a:spcBef>
                <a:spcPts val="0"/>
              </a:spcBef>
              <a:spcAft>
                <a:spcPts val="0"/>
              </a:spcAft>
              <a:buNone/>
            </a:pPr>
            <a:r>
              <a:rPr lang="en-US" sz="1700" b="1" dirty="0">
                <a:solidFill>
                  <a:srgbClr val="00A5A6"/>
                </a:solidFill>
              </a:rPr>
              <a:t>Malala was the youngest person ever to be given that award. The U.N. Secretary-General Ban Ki-moon described her as "a brave and gentle advocate of peace who through the simple act of going to school became a global teacher.” </a:t>
            </a:r>
            <a:endParaRPr sz="1700" b="1" dirty="0">
              <a:solidFill>
                <a:srgbClr val="00A5A6"/>
              </a:solidFill>
            </a:endParaRPr>
          </a:p>
          <a:p>
            <a:pPr marL="0" lvl="0" indent="0" algn="l" rtl="0">
              <a:lnSpc>
                <a:spcPct val="115000"/>
              </a:lnSpc>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lnSpc>
                <a:spcPct val="115000"/>
              </a:lnSpc>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lnSpc>
                <a:spcPct val="115000"/>
              </a:lnSpc>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lnSpc>
                <a:spcPct val="115000"/>
              </a:lnSpc>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lnSpc>
                <a:spcPct val="115000"/>
              </a:lnSpc>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endParaRPr sz="1700" b="1" dirty="0">
              <a:solidFill>
                <a:srgbClr val="00A5A6"/>
              </a:solidFill>
            </a:endParaRPr>
          </a:p>
          <a:p>
            <a:pPr marL="0" lvl="0" indent="0" algn="l" rtl="0">
              <a:lnSpc>
                <a:spcPct val="115000"/>
              </a:lnSpc>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p:txBody>
      </p:sp>
      <p:sp>
        <p:nvSpPr>
          <p:cNvPr id="422" name="Google Shape;422;g840badd1fc_0_69"/>
          <p:cNvSpPr txBox="1"/>
          <p:nvPr/>
        </p:nvSpPr>
        <p:spPr>
          <a:xfrm>
            <a:off x="4620125" y="1222225"/>
            <a:ext cx="4175100" cy="3245700"/>
          </a:xfrm>
          <a:prstGeom prst="rect">
            <a:avLst/>
          </a:prstGeom>
          <a:noFill/>
          <a:ln>
            <a:noFill/>
          </a:ln>
        </p:spPr>
        <p:txBody>
          <a:bodyPr spcFirstLastPara="1" wrap="square" lIns="91425" tIns="91425" rIns="91425" bIns="91425" numCol="1" anchor="t" anchorCtr="0">
            <a:noAutofit/>
          </a:bodyPr>
          <a:lstStyle/>
          <a:p>
            <a:pPr marL="0" lvl="0" indent="0" algn="l" rtl="0">
              <a:lnSpc>
                <a:spcPct val="115000"/>
              </a:lnSpc>
              <a:spcBef>
                <a:spcPts val="1200"/>
              </a:spcBef>
              <a:spcAft>
                <a:spcPts val="0"/>
              </a:spcAft>
              <a:buNone/>
            </a:pPr>
            <a:r>
              <a:rPr lang="en-US" sz="1700" b="1" dirty="0">
                <a:solidFill>
                  <a:srgbClr val="00A5A6"/>
                </a:solidFill>
              </a:rPr>
              <a:t>On the day that Malala turned 18, she was at the opening of a school for girls in Lebanon. She said, "Today on my first day as an adult, on behalf of the world's children, I demand of leaders that we must invest in books instead of bullets." </a:t>
            </a:r>
            <a:endParaRPr sz="1700" b="1" dirty="0">
              <a:solidFill>
                <a:srgbClr val="00A5A6"/>
              </a:solidFill>
            </a:endParaRPr>
          </a:p>
          <a:p>
            <a:pPr marL="0" lvl="0" indent="0" algn="l" rtl="0">
              <a:lnSpc>
                <a:spcPct val="115000"/>
              </a:lnSpc>
              <a:spcBef>
                <a:spcPts val="1200"/>
              </a:spcBef>
              <a:spcAft>
                <a:spcPts val="0"/>
              </a:spcAft>
              <a:buNone/>
            </a:pPr>
            <a:r>
              <a:rPr lang="en-US" sz="1700" b="1" dirty="0">
                <a:solidFill>
                  <a:srgbClr val="00A5A6"/>
                </a:solidFill>
              </a:rPr>
              <a:t>					</a:t>
            </a:r>
            <a:endParaRPr sz="1700" b="1" dirty="0">
              <a:solidFill>
                <a:srgbClr val="00A5A6"/>
              </a:solidFill>
            </a:endParaRPr>
          </a:p>
          <a:p>
            <a:pPr marL="0" lvl="0" indent="0" algn="l" rtl="0">
              <a:lnSpc>
                <a:spcPct val="115000"/>
              </a:lnSpc>
              <a:spcBef>
                <a:spcPts val="1200"/>
              </a:spcBef>
              <a:spcAft>
                <a:spcPts val="0"/>
              </a:spcAft>
              <a:buNone/>
            </a:pPr>
            <a:r>
              <a:rPr lang="en-US" sz="1700" b="1" dirty="0">
                <a:solidFill>
                  <a:srgbClr val="00A5A6"/>
                </a:solidFill>
              </a:rPr>
              <a:t>				</a:t>
            </a:r>
            <a:endParaRPr sz="1700" b="1" dirty="0">
              <a:solidFill>
                <a:srgbClr val="00A5A6"/>
              </a:solidFill>
            </a:endParaRPr>
          </a:p>
          <a:p>
            <a:pPr marL="0" lvl="0" indent="0" algn="l" rtl="0">
              <a:lnSpc>
                <a:spcPct val="115000"/>
              </a:lnSpc>
              <a:spcBef>
                <a:spcPts val="1200"/>
              </a:spcBef>
              <a:spcAft>
                <a:spcPts val="0"/>
              </a:spcAft>
              <a:buNone/>
            </a:pPr>
            <a:r>
              <a:rPr lang="en-US" sz="1700" b="1" dirty="0">
                <a:solidFill>
                  <a:srgbClr val="00A5A6"/>
                </a:solidFill>
              </a:rPr>
              <a:t>			</a:t>
            </a:r>
            <a:endParaRPr sz="1700" b="1" dirty="0">
              <a:solidFill>
                <a:srgbClr val="00A5A6"/>
              </a:solidFill>
            </a:endParaRPr>
          </a:p>
          <a:p>
            <a:pPr marL="0" lvl="0" indent="0" algn="l" rtl="0">
              <a:lnSpc>
                <a:spcPct val="115000"/>
              </a:lnSpc>
              <a:spcBef>
                <a:spcPts val="1200"/>
              </a:spcBef>
              <a:spcAft>
                <a:spcPts val="0"/>
              </a:spcAft>
              <a:buNone/>
            </a:pPr>
            <a:r>
              <a:rPr lang="en-US" sz="1700" b="1" dirty="0">
                <a:solidFill>
                  <a:srgbClr val="00A5A6"/>
                </a:solidFill>
              </a:rPr>
              <a:t>		</a:t>
            </a:r>
            <a:endParaRPr sz="1700" b="1" dirty="0">
              <a:solidFill>
                <a:srgbClr val="00A5A6"/>
              </a:solidFill>
            </a:endParaRPr>
          </a:p>
          <a:p>
            <a:pPr marL="0" lvl="0" indent="0" algn="l" rtl="0">
              <a:lnSpc>
                <a:spcPct val="115000"/>
              </a:lnSpc>
              <a:spcBef>
                <a:spcPts val="1200"/>
              </a:spcBef>
              <a:spcAft>
                <a:spcPts val="0"/>
              </a:spcAft>
              <a:buNone/>
            </a:pPr>
            <a:endParaRPr sz="1700" b="1" dirty="0">
              <a:solidFill>
                <a:srgbClr val="00A5A6"/>
              </a:solidFill>
            </a:endParaRPr>
          </a:p>
          <a:p>
            <a:pPr marL="0" lvl="0" indent="0" algn="l" rtl="0">
              <a:lnSpc>
                <a:spcPct val="115000"/>
              </a:lnSpc>
              <a:spcBef>
                <a:spcPts val="120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r>
              <a:rPr lang="en-US" sz="1700" b="1" dirty="0">
                <a:solidFill>
                  <a:srgbClr val="00A5A6"/>
                </a:solidFill>
              </a:rPr>
              <a:t>		</a:t>
            </a:r>
            <a:endParaRPr sz="1700" b="1" dirty="0">
              <a:solidFill>
                <a:srgbClr val="00A5A6"/>
              </a:solidFill>
            </a:endParaRPr>
          </a:p>
          <a:p>
            <a:pPr marL="0" lvl="0" indent="0" algn="l" rtl="0">
              <a:spcBef>
                <a:spcPts val="0"/>
              </a:spcBef>
              <a:spcAft>
                <a:spcPts val="0"/>
              </a:spcAft>
              <a:buNone/>
            </a:pPr>
            <a:endParaRPr sz="1700" b="1" dirty="0">
              <a:solidFill>
                <a:srgbClr val="00A5A6"/>
              </a:solidFill>
            </a:endParaRPr>
          </a:p>
          <a:p>
            <a:pPr marL="0" lvl="0" indent="0" algn="l" rtl="0">
              <a:lnSpc>
                <a:spcPct val="115000"/>
              </a:lnSpc>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endParaRPr dirty="0"/>
          </a:p>
        </p:txBody>
      </p:sp>
      <p:sp>
        <p:nvSpPr>
          <p:cNvPr id="10" name="Google Shape;184;g82d376985f_0_37">
            <a:extLst>
              <a:ext uri="{FF2B5EF4-FFF2-40B4-BE49-F238E27FC236}">
                <a16:creationId xmlns:a16="http://schemas.microsoft.com/office/drawing/2014/main" id="{DDE83287-2CBF-4C0C-9BAA-874CA34F2352}"/>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11" name="Google Shape;186;g82d376985f_0_37" descr="Circle with books, computer, files, and pictures in it with the words instructor resources around it">
            <a:extLst>
              <a:ext uri="{FF2B5EF4-FFF2-40B4-BE49-F238E27FC236}">
                <a16:creationId xmlns:a16="http://schemas.microsoft.com/office/drawing/2014/main" id="{BDA7E3CE-9B90-4122-B69C-418EFDA3B5E8}"/>
              </a:ext>
            </a:extLst>
          </p:cNvPr>
          <p:cNvPicPr preferRelativeResize="0"/>
          <p:nvPr/>
        </p:nvPicPr>
        <p:blipFill rotWithShape="1">
          <a:blip r:embed="rId3">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996822495"/>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312"/>
        <p:cNvGrpSpPr/>
        <p:nvPr/>
      </p:nvGrpSpPr>
      <p:grpSpPr>
        <a:xfrm>
          <a:off x="0" y="0"/>
          <a:ext cx="0" cy="0"/>
          <a:chOff x="0" y="0"/>
          <a:chExt cx="0" cy="0"/>
        </a:xfrm>
      </p:grpSpPr>
      <p:sp>
        <p:nvSpPr>
          <p:cNvPr id="313" name="Google Shape;313;p4"/>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4800"/>
              <a:buNone/>
            </a:pPr>
            <a:r>
              <a:rPr lang="en-US" dirty="0">
                <a:solidFill>
                  <a:srgbClr val="F2D254"/>
                </a:solidFill>
              </a:rPr>
              <a:t>Free to Learn, Safe to Speak</a:t>
            </a:r>
            <a:br>
              <a:rPr lang="en-US" sz="2800" dirty="0">
                <a:solidFill>
                  <a:srgbClr val="F2D254"/>
                </a:solidFill>
              </a:rPr>
            </a:br>
            <a:br>
              <a:rPr lang="en-US" sz="2800" dirty="0">
                <a:solidFill>
                  <a:srgbClr val="F2D254"/>
                </a:solidFill>
              </a:rPr>
            </a:br>
            <a:r>
              <a:rPr lang="en-US" sz="2800" dirty="0">
                <a:solidFill>
                  <a:srgbClr val="F2D254"/>
                </a:solidFill>
              </a:rPr>
              <a:t>Lesson 7A</a:t>
            </a:r>
            <a:endParaRPr dirty="0">
              <a:solidFill>
                <a:srgbClr val="F2D254"/>
              </a:solidFill>
            </a:endParaRPr>
          </a:p>
        </p:txBody>
      </p:sp>
      <p:pic>
        <p:nvPicPr>
          <p:cNvPr id="314" name="Google Shape;314;p4"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315" name="Google Shape;315;p4" descr="A close up of a toy  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C8849E9D-38F5-4E49-8629-BEBEE8F80360}"/>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Freedom of Expression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894869" y="1250850"/>
            <a:ext cx="6523698" cy="3619500"/>
          </a:xfrm>
          <a:prstGeom prst="rect">
            <a:avLst/>
          </a:prstGeom>
          <a:noFill/>
          <a:ln>
            <a:noFill/>
          </a:ln>
        </p:spPr>
        <p:txBody>
          <a:bodyPr spcFirstLastPara="1" wrap="square" lIns="91425" tIns="91425" rIns="91425" bIns="91425" numCol="1" anchor="ctr" anchorCtr="0">
            <a:normAutofit/>
          </a:bodyPr>
          <a:lstStyle/>
          <a:p>
            <a:pPr marL="533400" lvl="0" indent="-457200">
              <a:buSzPts val="2400"/>
              <a:buFont typeface="+mj-lt"/>
              <a:buAutoNum type="arabicPeriod"/>
            </a:pPr>
            <a:r>
              <a:rPr lang="en-US" dirty="0"/>
              <a:t>You have the right to have and express your own opinions.</a:t>
            </a:r>
          </a:p>
          <a:p>
            <a:pPr marL="533400" lvl="0" indent="-457200">
              <a:buSzPts val="2400"/>
              <a:buFont typeface="+mj-lt"/>
              <a:buAutoNum type="arabicPeriod"/>
            </a:pPr>
            <a:r>
              <a:rPr lang="en-US" dirty="0"/>
              <a:t>You should not be stopped from sharing information with others, including people from other countries.</a:t>
            </a:r>
          </a:p>
          <a:p>
            <a:pPr marL="533400" lvl="0" indent="-457200">
              <a:buSzPts val="2400"/>
              <a:buFont typeface="+mj-lt"/>
              <a:buAutoNum type="arabicPeriod"/>
            </a:pPr>
            <a:r>
              <a:rPr lang="en-US" dirty="0"/>
              <a:t>You have the right to find out things and share what you think with others.</a:t>
            </a:r>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5</a:t>
            </a:fld>
            <a:endParaRPr sz="900">
              <a:solidFill>
                <a:srgbClr val="00A5A6"/>
              </a:solidFil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103120" y="299901"/>
            <a:ext cx="4281552" cy="457378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6"/>
          <p:cNvSpPr txBox="1">
            <a:spLocks noGrp="1"/>
          </p:cNvSpPr>
          <p:nvPr>
            <p:ph type="title"/>
          </p:nvPr>
        </p:nvSpPr>
        <p:spPr>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Review</a:t>
            </a:r>
            <a:endParaRPr dirty="0"/>
          </a:p>
        </p:txBody>
      </p:sp>
      <p:sp>
        <p:nvSpPr>
          <p:cNvPr id="329" name="Google Shape;329;p6"/>
          <p:cNvSpPr txBox="1">
            <a:spLocks noGrp="1"/>
          </p:cNvSpPr>
          <p:nvPr>
            <p:ph type="body" idx="1"/>
          </p:nvPr>
        </p:nvSpPr>
        <p:spPr>
          <a:prstGeom prst="rect">
            <a:avLst/>
          </a:prstGeom>
          <a:noFill/>
          <a:ln>
            <a:noFill/>
          </a:ln>
        </p:spPr>
        <p:txBody>
          <a:bodyPr spcFirstLastPara="1" wrap="square" lIns="91425" tIns="91425" rIns="91425" bIns="91425" numCol="1" anchor="t" anchorCtr="0">
            <a:normAutofit/>
          </a:bodyPr>
          <a:lstStyle/>
          <a:p>
            <a:pPr marL="342900" lvl="0" indent="-342900" algn="l" rtl="0">
              <a:lnSpc>
                <a:spcPct val="100000"/>
              </a:lnSpc>
              <a:spcBef>
                <a:spcPts val="600"/>
              </a:spcBef>
              <a:spcAft>
                <a:spcPts val="0"/>
              </a:spcAft>
              <a:buSzPts val="2400"/>
              <a:buChar char="▪"/>
            </a:pPr>
            <a:r>
              <a:rPr lang="en-US" dirty="0"/>
              <a:t>Would someone like to share their list of values or beliefs from the list you made last week?</a:t>
            </a:r>
            <a:endParaRPr dirty="0"/>
          </a:p>
          <a:p>
            <a:pPr marL="457200" lvl="0" indent="0" algn="l" rtl="0">
              <a:lnSpc>
                <a:spcPct val="100000"/>
              </a:lnSpc>
              <a:spcBef>
                <a:spcPts val="600"/>
              </a:spcBef>
              <a:spcAft>
                <a:spcPts val="0"/>
              </a:spcAft>
              <a:buSzPts val="1800"/>
              <a:buNone/>
            </a:pPr>
            <a:endParaRPr sz="2000" b="0" dirty="0"/>
          </a:p>
          <a:p>
            <a:pPr marL="457200" lvl="0" indent="0" algn="l" rtl="0">
              <a:lnSpc>
                <a:spcPct val="100000"/>
              </a:lnSpc>
              <a:spcBef>
                <a:spcPts val="600"/>
              </a:spcBef>
              <a:spcAft>
                <a:spcPts val="0"/>
              </a:spcAft>
              <a:buSzPts val="1800"/>
              <a:buNone/>
            </a:pPr>
            <a:endParaRPr sz="2000" b="0" dirty="0"/>
          </a:p>
        </p:txBody>
      </p:sp>
      <p:sp>
        <p:nvSpPr>
          <p:cNvPr id="331" name="Google Shape;331;p6"/>
          <p:cNvSpPr txBox="1">
            <a:spLocks noGrp="1"/>
          </p:cNvSpPr>
          <p:nvPr>
            <p:ph type="sldNum" idx="12"/>
          </p:nvPr>
        </p:nvSpPr>
        <p:spPr>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a:solidFill>
                <a:srgbClr val="00A5A6"/>
              </a:solidFill>
            </a:endParaRPr>
          </a:p>
        </p:txBody>
      </p:sp>
      <p:pic>
        <p:nvPicPr>
          <p:cNvPr id="330" name="Google Shape;330;p6" descr="Green checkmark in a box the icon used to indicate a review throughout the presentation"/>
          <p:cNvPicPr preferRelativeResize="0"/>
          <p:nvPr/>
        </p:nvPicPr>
        <p:blipFill rotWithShape="1">
          <a:blip r:embed="rId3">
            <a:alphaModFix/>
          </a:blip>
          <a:srcRect l="13592" t="13485" r="15709" b="10027"/>
          <a:stretch/>
        </p:blipFill>
        <p:spPr>
          <a:xfrm>
            <a:off x="5270008" y="1524000"/>
            <a:ext cx="2873510" cy="3108722"/>
          </a:xfrm>
          <a:prstGeom prst="rect">
            <a:avLst/>
          </a:prstGeom>
          <a:noFill/>
          <a:ln>
            <a:noFill/>
          </a:ln>
        </p:spPr>
      </p:pic>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910</TotalTime>
  <Words>4275</Words>
  <Application>Microsoft Macintosh PowerPoint</Application>
  <PresentationFormat>On-screen Show (16:9)</PresentationFormat>
  <Paragraphs>396</Paragraphs>
  <Slides>38</Slides>
  <Notes>38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Free to Learn, Safe to Speak  Lesson 7A</vt:lpstr>
      <vt:lpstr>Learning Points</vt:lpstr>
      <vt:lpstr>Welcome and Warm Up</vt:lpstr>
      <vt:lpstr>PowerPoint Presentation</vt:lpstr>
      <vt:lpstr>This Little Light of Mine</vt:lpstr>
      <vt:lpstr>Review</vt:lpstr>
      <vt:lpstr>PowerPoint Presentation</vt:lpstr>
      <vt:lpstr>PowerPoint Presentation</vt:lpstr>
      <vt:lpstr>PowerPoint Presentation</vt:lpstr>
      <vt:lpstr>PowerPoint Presentation</vt:lpstr>
      <vt:lpstr>Freedom of Speech</vt:lpstr>
      <vt:lpstr>Malala</vt:lpstr>
      <vt:lpstr>PowerPoint Presentation</vt:lpstr>
      <vt:lpstr>PowerPoint Presentation</vt:lpstr>
      <vt:lpstr>PowerPoint Presentation</vt:lpstr>
      <vt:lpstr>Universal Declaration of Human Rights Article 19</vt:lpstr>
      <vt:lpstr>PowerPoint Presentation</vt:lpstr>
      <vt:lpstr>Famous People Quotes</vt:lpstr>
      <vt:lpstr>PowerPoint Presentation</vt:lpstr>
      <vt:lpstr>PowerPoint Presentation</vt:lpstr>
      <vt:lpstr>PowerPoint Presentation</vt:lpstr>
      <vt:lpstr>PowerPoint Presentation</vt:lpstr>
      <vt:lpstr>Conclusion  </vt:lpstr>
      <vt:lpstr>Learning Points</vt:lpstr>
      <vt:lpstr>Challenge  </vt:lpstr>
      <vt:lpstr>PowerPoint Presentation</vt:lpstr>
      <vt:lpstr>References</vt:lpstr>
      <vt:lpstr>Resources</vt:lpstr>
      <vt:lpstr>Universal Declaration of Human Rights Article 19</vt:lpstr>
      <vt:lpstr>Universal Declaration of Human Rights</vt:lpstr>
      <vt:lpstr>PowerPoint Presentation</vt:lpstr>
      <vt:lpstr>Malala</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18</cp:revision>
  <dcterms:created xsi:type="dcterms:W3CDTF">2020-03-25T22:36:01Z</dcterms:created>
  <dcterms:modified xsi:type="dcterms:W3CDTF">2020-06-10T01:13:19Z</dcterms:modified>
</cp:coreProperties>
</file>