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7" r:id="rId1"/>
  </p:sldMasterIdLst>
  <p:notesMasterIdLst>
    <p:notesMasterId r:id="rId40"/>
  </p:notesMasterIdLst>
  <p:sldIdLst>
    <p:sldId id="256" r:id="rId2"/>
    <p:sldId id="302" r:id="rId3"/>
    <p:sldId id="303" r:id="rId4"/>
    <p:sldId id="259" r:id="rId5"/>
    <p:sldId id="375" r:id="rId6"/>
    <p:sldId id="368" r:id="rId7"/>
    <p:sldId id="369" r:id="rId8"/>
    <p:sldId id="262" r:id="rId9"/>
    <p:sldId id="304" r:id="rId10"/>
    <p:sldId id="264" r:id="rId11"/>
    <p:sldId id="265" r:id="rId12"/>
    <p:sldId id="266" r:id="rId13"/>
    <p:sldId id="387" r:id="rId14"/>
    <p:sldId id="391" r:id="rId15"/>
    <p:sldId id="392" r:id="rId16"/>
    <p:sldId id="393" r:id="rId17"/>
    <p:sldId id="394" r:id="rId18"/>
    <p:sldId id="390" r:id="rId19"/>
    <p:sldId id="395" r:id="rId20"/>
    <p:sldId id="396" r:id="rId21"/>
    <p:sldId id="398" r:id="rId22"/>
    <p:sldId id="272" r:id="rId23"/>
    <p:sldId id="274" r:id="rId24"/>
    <p:sldId id="275" r:id="rId25"/>
    <p:sldId id="389" r:id="rId26"/>
    <p:sldId id="278" r:id="rId27"/>
    <p:sldId id="376" r:id="rId28"/>
    <p:sldId id="305" r:id="rId29"/>
    <p:sldId id="308" r:id="rId30"/>
    <p:sldId id="383" r:id="rId31"/>
    <p:sldId id="384" r:id="rId32"/>
    <p:sldId id="385" r:id="rId33"/>
    <p:sldId id="386" r:id="rId34"/>
    <p:sldId id="382" r:id="rId35"/>
    <p:sldId id="373" r:id="rId36"/>
    <p:sldId id="324" r:id="rId37"/>
    <p:sldId id="325" r:id="rId38"/>
    <p:sldId id="337"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8" roundtripDataSignature="AMtx7mgnaEncgb0ABdX4EbWyU6rZEbP7I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5A6"/>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4"/>
    <p:restoredTop sz="92435" autoAdjust="0"/>
  </p:normalViewPr>
  <p:slideViewPr>
    <p:cSldViewPr snapToGrid="0" snapToObjects="1">
      <p:cViewPr varScale="1">
        <p:scale>
          <a:sx n="113" d="100"/>
          <a:sy n="113" d="100"/>
        </p:scale>
        <p:origin x="2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customschemas.google.com/relationships/presentationmetadata" Target="NUL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numCol="1" anchor="t" anchorCtr="0">
            <a:noAutofit/>
          </a:bodyPr>
          <a:lstStyle/>
          <a:p>
            <a:pPr marL="0" lvl="0" indent="0" algn="l" rtl="0">
              <a:spcBef>
                <a:spcPts val="0"/>
              </a:spcBef>
              <a:spcAft>
                <a:spcPts val="0"/>
              </a:spcAft>
              <a:buNone/>
            </a:pPr>
            <a:endParaRPr dirty="0"/>
          </a:p>
        </p:txBody>
      </p:sp>
      <p:sp>
        <p:nvSpPr>
          <p:cNvPr id="228" name="Google Shape;22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Explain: We will discover differences and similarities between the people in our class as we go through this exercise. Do you think it will be okay to be different?</a:t>
            </a:r>
          </a:p>
          <a:p>
            <a:pPr marL="0" lvl="0" indent="0" algn="l" rtl="0">
              <a:lnSpc>
                <a:spcPct val="100000"/>
              </a:lnSpc>
              <a:spcBef>
                <a:spcPts val="0"/>
              </a:spcBef>
              <a:spcAft>
                <a:spcPts val="0"/>
              </a:spcAft>
              <a:buSzPts val="1400"/>
              <a:buNone/>
            </a:pPr>
            <a:endParaRPr dirty="0"/>
          </a:p>
          <a:p>
            <a:pPr marL="0" lvl="0" indent="0" algn="l" rtl="0">
              <a:spcBef>
                <a:spcPts val="0"/>
              </a:spcBef>
              <a:spcAft>
                <a:spcPts val="0"/>
              </a:spcAft>
              <a:buClr>
                <a:schemeClr val="dk1"/>
              </a:buClr>
              <a:buSzPts val="1400"/>
              <a:buFont typeface="Arial"/>
              <a:buNone/>
            </a:pPr>
            <a:r>
              <a:rPr lang="en-US" dirty="0">
                <a:solidFill>
                  <a:schemeClr val="dk1"/>
                </a:solidFill>
              </a:rPr>
              <a:t>How to Play: Give each student a pencil and a copy of the questionnaire at the back of the lesson. Ask everyone to think about the questions and quickly write their answers.</a:t>
            </a:r>
            <a:endParaRPr dirty="0">
              <a:solidFill>
                <a:schemeClr val="dk1"/>
              </a:solidFill>
            </a:endParaRPr>
          </a:p>
          <a:p>
            <a:pPr marL="0" lvl="0" indent="0" algn="l" rtl="0">
              <a:spcBef>
                <a:spcPts val="0"/>
              </a:spcBef>
              <a:spcAft>
                <a:spcPts val="0"/>
              </a:spcAft>
              <a:buClr>
                <a:schemeClr val="dk1"/>
              </a:buClr>
              <a:buSzPts val="1400"/>
              <a:buFont typeface="Arial"/>
              <a:buNone/>
            </a:pPr>
            <a:endParaRPr lang="en-US" dirty="0">
              <a:solidFill>
                <a:schemeClr val="dk1"/>
              </a:solidFill>
            </a:endParaRPr>
          </a:p>
          <a:p>
            <a:pPr marL="0" lvl="0" indent="0" algn="l" rtl="0">
              <a:spcBef>
                <a:spcPts val="0"/>
              </a:spcBef>
              <a:spcAft>
                <a:spcPts val="0"/>
              </a:spcAft>
              <a:buClr>
                <a:schemeClr val="dk1"/>
              </a:buClr>
              <a:buSzPts val="1400"/>
              <a:buFont typeface="Arial"/>
              <a:buNone/>
            </a:pPr>
            <a:r>
              <a:rPr lang="en-US" dirty="0">
                <a:solidFill>
                  <a:schemeClr val="dk1"/>
                </a:solidFill>
              </a:rPr>
              <a:t>1. Before you start, explain that this is a fact-finding game where we look for people with the same answers. It’s possible that someone might not share the same answers with anyone else, and that is okay. That is a fact and it’s part of the game.</a:t>
            </a:r>
            <a:endParaRPr dirty="0">
              <a:solidFill>
                <a:schemeClr val="dk1"/>
              </a:solidFill>
            </a:endParaRPr>
          </a:p>
          <a:p>
            <a:pPr marL="0" lvl="0" indent="0" algn="l" rtl="0">
              <a:spcBef>
                <a:spcPts val="0"/>
              </a:spcBef>
              <a:spcAft>
                <a:spcPts val="0"/>
              </a:spcAft>
              <a:buClr>
                <a:schemeClr val="dk1"/>
              </a:buClr>
              <a:buSzPts val="1400"/>
              <a:buFont typeface="Arial"/>
              <a:buNone/>
            </a:pPr>
            <a:endParaRPr lang="en-US" dirty="0">
              <a:solidFill>
                <a:schemeClr val="dk1"/>
              </a:solidFill>
            </a:endParaRPr>
          </a:p>
          <a:p>
            <a:pPr marL="0" lvl="0" indent="0" algn="l" rtl="0">
              <a:spcBef>
                <a:spcPts val="0"/>
              </a:spcBef>
              <a:spcAft>
                <a:spcPts val="0"/>
              </a:spcAft>
              <a:buClr>
                <a:schemeClr val="dk1"/>
              </a:buClr>
              <a:buSzPts val="1400"/>
              <a:buFont typeface="Arial"/>
              <a:buNone/>
            </a:pPr>
            <a:r>
              <a:rPr lang="en-US" dirty="0">
                <a:solidFill>
                  <a:schemeClr val="dk1"/>
                </a:solidFill>
              </a:rPr>
              <a:t>2. Explain that when you tell them to start, each one will circulate and try to find other youth who have the same 5 answers to the questions. When they find someone with the same answers, they form a team and continue looking for others with the same 5 answers (in 5 minutes).</a:t>
            </a:r>
            <a:endParaRPr dirty="0">
              <a:solidFill>
                <a:schemeClr val="dk1"/>
              </a:solidFill>
            </a:endParaRPr>
          </a:p>
          <a:p>
            <a:pPr marL="0" lvl="0" indent="0" algn="l" rtl="0">
              <a:spcBef>
                <a:spcPts val="0"/>
              </a:spcBef>
              <a:spcAft>
                <a:spcPts val="0"/>
              </a:spcAft>
              <a:buClr>
                <a:schemeClr val="dk1"/>
              </a:buClr>
              <a:buSzPts val="1400"/>
              <a:buFont typeface="Arial"/>
              <a:buNone/>
            </a:pPr>
            <a:endParaRPr lang="en-US" dirty="0">
              <a:solidFill>
                <a:schemeClr val="dk1"/>
              </a:solidFill>
            </a:endParaRPr>
          </a:p>
          <a:p>
            <a:pPr marL="0" lvl="0" indent="0" algn="l" rtl="0">
              <a:spcBef>
                <a:spcPts val="0"/>
              </a:spcBef>
              <a:spcAft>
                <a:spcPts val="0"/>
              </a:spcAft>
              <a:buClr>
                <a:schemeClr val="dk1"/>
              </a:buClr>
              <a:buSzPts val="1400"/>
              <a:buFont typeface="Arial"/>
              <a:buNone/>
            </a:pPr>
            <a:r>
              <a:rPr lang="en-US" dirty="0">
                <a:solidFill>
                  <a:schemeClr val="dk1"/>
                </a:solidFill>
              </a:rPr>
              <a:t>3.  If they cannot find anyone with the same 5 answers, they try to find someone with 4 similar answers to join their team. If they still cannot find anyone, they look for someone with 3 similar answers and then 2.</a:t>
            </a: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3c423b573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g73c423b573_0_2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Say: You have 10 minutes to find the facts, to find out who else has answers like yours.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1 – 2 – 3 – GO!</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Help any of the youth who may need assistance or encouragement.</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When the time is finished, ask: Did we all answer the same way?</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 Did anyone find someone with five same answers? With four? With three? With two?</a:t>
            </a:r>
            <a:endParaRPr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 Was there anyone who was unique and had no answers in common with anyone else?</a:t>
            </a:r>
            <a:endParaRPr dirty="0"/>
          </a:p>
          <a:p>
            <a:pPr marL="0" lvl="0" indent="0" algn="l" rtl="0">
              <a:lnSpc>
                <a:spcPct val="100000"/>
              </a:lnSpc>
              <a:spcBef>
                <a:spcPts val="0"/>
              </a:spcBef>
              <a:spcAft>
                <a:spcPts val="0"/>
              </a:spcAft>
              <a:buClr>
                <a:schemeClr val="dk1"/>
              </a:buClr>
              <a:buSzPts val="1100"/>
              <a:buFont typeface="Arial"/>
              <a:buNone/>
            </a:pPr>
            <a:endParaRPr lang="en-US" dirty="0"/>
          </a:p>
          <a:p>
            <a:pPr marL="0" lvl="0" indent="0" algn="l" rtl="0">
              <a:lnSpc>
                <a:spcPct val="100000"/>
              </a:lnSpc>
              <a:spcBef>
                <a:spcPts val="0"/>
              </a:spcBef>
              <a:spcAft>
                <a:spcPts val="0"/>
              </a:spcAft>
              <a:buClr>
                <a:schemeClr val="dk1"/>
              </a:buClr>
              <a:buSzPts val="1100"/>
              <a:buFont typeface="Arial"/>
              <a:buNone/>
            </a:pPr>
            <a:r>
              <a:rPr lang="en-US" dirty="0"/>
              <a:t>Explain: You have discovered new things about your friends that you didn’t know before. We all have different feelings. We may have different thoughts or like different things.</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 Even though we are all different, how can we work and play together?</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 How can we make sure that we treat one another fairly and equally? (Accept all answers.)</a:t>
            </a:r>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(Source: Play It Fair Toolkit, Activity 18. </a:t>
            </a:r>
            <a:r>
              <a:rPr lang="en-US" dirty="0" err="1"/>
              <a:t>Equaitas</a:t>
            </a:r>
            <a:r>
              <a:rPr lang="en-US" dirty="0"/>
              <a:t> – International Centre for Human Rights, 2008.)</a:t>
            </a: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dirty="0">
                <a:solidFill>
                  <a:srgbClr val="00A5A6"/>
                </a:solidFill>
              </a:rPr>
              <a:t>FACILITATOR TIP: Provide a culturally sensitive classroom by maintaining your neutrality. Demonstrate that religious tolerance can be successfully taught in a group setting. Stay within the human rights framework and boundaries of your country. </a:t>
            </a:r>
          </a:p>
          <a:p>
            <a:pPr marL="0" lvl="0" indent="0" algn="l" rtl="0">
              <a:lnSpc>
                <a:spcPct val="115000"/>
              </a:lnSpc>
              <a:spcBef>
                <a:spcPts val="0"/>
              </a:spcBef>
              <a:spcAft>
                <a:spcPts val="0"/>
              </a:spcAft>
              <a:buClr>
                <a:schemeClr val="dk1"/>
              </a:buClr>
              <a:buSzPts val="1100"/>
              <a:buFont typeface="Arial"/>
              <a:buNone/>
            </a:pPr>
            <a:endParaRPr lang="en-US" sz="1100" b="1" dirty="0">
              <a:solidFill>
                <a:srgbClr val="00A5A6"/>
              </a:solidFill>
            </a:endParaRPr>
          </a:p>
          <a:p>
            <a:pPr marL="0" lvl="0" indent="0" algn="l" rtl="0">
              <a:lnSpc>
                <a:spcPct val="115000"/>
              </a:lnSpc>
              <a:spcBef>
                <a:spcPts val="0"/>
              </a:spcBef>
              <a:spcAft>
                <a:spcPts val="0"/>
              </a:spcAft>
              <a:buClr>
                <a:schemeClr val="dk1"/>
              </a:buClr>
              <a:buSzPts val="1100"/>
              <a:buFont typeface="Arial"/>
              <a:buNone/>
            </a:pPr>
            <a:r>
              <a:rPr lang="en-US" dirty="0"/>
              <a:t>Hold up a card with the name of a religious group written on it.</a:t>
            </a:r>
          </a:p>
          <a:p>
            <a:pPr marL="0" lvl="0" indent="0" algn="l" rtl="0">
              <a:lnSpc>
                <a:spcPct val="115000"/>
              </a:lnSpc>
              <a:spcBef>
                <a:spcPts val="0"/>
              </a:spcBef>
              <a:spcAft>
                <a:spcPts val="0"/>
              </a:spcAft>
              <a:buClr>
                <a:schemeClr val="dk1"/>
              </a:buClr>
              <a:buSzPts val="1100"/>
              <a:buFont typeface="Arial"/>
              <a:buNone/>
            </a:pPr>
            <a:endParaRPr lang="en-US" dirty="0"/>
          </a:p>
          <a:p>
            <a:pPr marL="0" lvl="0" indent="0" algn="l" rtl="0">
              <a:lnSpc>
                <a:spcPct val="115000"/>
              </a:lnSpc>
              <a:spcBef>
                <a:spcPts val="0"/>
              </a:spcBef>
              <a:spcAft>
                <a:spcPts val="0"/>
              </a:spcAft>
              <a:buClr>
                <a:schemeClr val="dk1"/>
              </a:buClr>
              <a:buSzPts val="1100"/>
              <a:buFont typeface="Arial"/>
              <a:buNone/>
            </a:pPr>
            <a:r>
              <a:rPr lang="en-US" dirty="0"/>
              <a:t>Show all six cards. Remind the participants not to say anything out loud.</a:t>
            </a:r>
          </a:p>
          <a:p>
            <a:pPr marL="0" lvl="0" indent="0" algn="l" rtl="0">
              <a:lnSpc>
                <a:spcPct val="115000"/>
              </a:lnSpc>
              <a:spcBef>
                <a:spcPts val="0"/>
              </a:spcBef>
              <a:spcAft>
                <a:spcPts val="0"/>
              </a:spcAft>
              <a:buClr>
                <a:schemeClr val="dk1"/>
              </a:buClr>
              <a:buSzPts val="1100"/>
              <a:buFont typeface="Arial"/>
              <a:buNone/>
            </a:pPr>
            <a:endParaRPr lang="en-US" dirty="0"/>
          </a:p>
          <a:p>
            <a:pPr marL="0" lvl="0" indent="0" algn="l" rtl="0">
              <a:lnSpc>
                <a:spcPct val="115000"/>
              </a:lnSpc>
              <a:spcBef>
                <a:spcPts val="0"/>
              </a:spcBef>
              <a:spcAft>
                <a:spcPts val="0"/>
              </a:spcAft>
              <a:buClr>
                <a:schemeClr val="dk1"/>
              </a:buClr>
              <a:buSzPts val="1100"/>
              <a:buFont typeface="Arial"/>
              <a:buNone/>
            </a:pPr>
            <a:r>
              <a:rPr lang="en-US" dirty="0"/>
              <a:t>Accept all answers without agreeing or disagreeing</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502710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Hold up a card with the name of a religious group written on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Explain: I don’t want you to say anything out loud. I will read the word and I want you to think about the first thing that comes to your mind. If you don’t know what the word means, don’t worry about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Show all six cards. Remind the participants not to say anything out loud.</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Ask: Did you have any negative thoughts about any religion that was not yours?</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were your thoughts?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Should we “discriminate” against people of different religions?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about people who don’t want to have any religion at all?</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Accept all answers without agreeing or disagreeing.</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 Maybe your religion or belief wasn’t even on this list because there are many smaller or minority religions all over the world. They all need to be protected, too.</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133479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Hold up a card with the name of a religious group written on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Explain: I don’t want you to say anything out loud. I will read the word and I want you to think about the first thing that comes to your mind. If you don’t know what the word means, don’t worry about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Show all six cards. Remind the participants not to say anything out loud.</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Ask: Did you have any negative thoughts about any religion that was not yours?</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were your thoughts?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Should we “discriminate” against people of different religions?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about people who don’t want to have any religion at all?</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Accept all answers without agreeing or disagreeing.</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 Maybe your religion or belief wasn’t even on this list because there are many smaller or minority religions all over the world. They all need to be protected, too.</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978519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Hold up a card with the name of a religious group written on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Explain: I don’t want you to say anything out loud. I will read the word and I want you to think about the first thing that comes to your mind. If you don’t know what the word means, don’t worry about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Show all six cards. Remind the participants not to say anything out loud.</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Ask: Did you have any negative thoughts about any religion that was not yours?</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were your thoughts?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Should we “discriminate” against people of different religions?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about people who don’t want to have any religion at all?</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Accept all answers without agreeing or disagreeing.</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 Maybe your religion or belief wasn’t even on this list because there are many smaller or minority religions all over the world. They all need to be protected, too.</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213224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Hold up a card with the name of a religious group written on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Explain: I don’t want you to say anything out loud. I will read the word and I want you to think about the first thing that comes to your mind. If you don’t know what the word means, don’t worry about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Show all six cards. Remind the participants not to say anything out loud.</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Ask: Did you have any negative thoughts about any religion that was not yours?</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were your thoughts?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Should we “discriminate” against people of different religions?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about people who don’t want to have any religion at all?</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Accept all answers without agreeing or disagreeing.</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 Maybe your religion or belief wasn’t even on this list because there are many smaller or minority religions all over the world. They all need to be protected, too.</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542274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Hold up a card with the name of a religious group written on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Explain: I don’t want you to say anything out loud. I will read the word and I want you to think about the first thing that comes to your mind. If you don’t know what the word means, don’t worry about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Show all six cards. Remind the participants not to say anything out loud.</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Ask: Did you have any negative thoughts about any religion that was not yours?</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were your thoughts?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Should we “discriminate” against people of different religions?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about people who don’t want to have any religion at all?</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Accept all answers without agreeing or disagreeing.</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 Maybe your religion or belief wasn’t even on this list because there are many smaller or minority religions all over the world. They all need to be protected, too.</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656813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Hold up a card with the name of a religious group written on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Explain: I don’t want you to say anything out loud. I will read the word and I want you to think about the first thing that comes to your mind. If you don’t know what the word means, don’t worry about it.</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Show all six cards. Remind the participants not to say anything out loud.</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Ask: Did you have any negative thoughts about any religion that was not yours?</a:t>
            </a:r>
          </a:p>
          <a:p>
            <a:pPr marL="457200" lvl="0" indent="-298450" algn="l" rtl="0">
              <a:lnSpc>
                <a:spcPct val="115000"/>
              </a:lnSpc>
              <a:spcBef>
                <a:spcPts val="1200"/>
              </a:spcBef>
              <a:spcAft>
                <a:spcPts val="0"/>
              </a:spcAft>
              <a:buClr>
                <a:schemeClr val="dk1"/>
              </a:buClr>
              <a:buSzPts val="1100"/>
              <a:buChar char="●"/>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were your thoughts?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Should we “discriminate” against people of different religions?</a:t>
            </a:r>
          </a:p>
          <a:p>
            <a:pPr marL="914400" lvl="1" indent="-298450" algn="l" rtl="0">
              <a:lnSpc>
                <a:spcPct val="115000"/>
              </a:lnSpc>
              <a:spcBef>
                <a:spcPts val="0"/>
              </a:spcBef>
              <a:spcAft>
                <a:spcPts val="0"/>
              </a:spcAft>
              <a:buClr>
                <a:schemeClr val="dk1"/>
              </a:buClr>
              <a:buSzPts val="1100"/>
              <a:buFont typeface="+mj-lt"/>
              <a:buAutoNum type="arabicPeriod"/>
            </a:pPr>
            <a:endParaRPr lang="en-US" dirty="0">
              <a:solidFill>
                <a:schemeClr val="dk1"/>
              </a:solidFill>
            </a:endParaRPr>
          </a:p>
          <a:p>
            <a:pPr marL="914400" lvl="1" indent="-298450" algn="l" rtl="0">
              <a:lnSpc>
                <a:spcPct val="115000"/>
              </a:lnSpc>
              <a:spcBef>
                <a:spcPts val="0"/>
              </a:spcBef>
              <a:spcAft>
                <a:spcPts val="0"/>
              </a:spcAft>
              <a:buClr>
                <a:schemeClr val="dk1"/>
              </a:buClr>
              <a:buSzPts val="1100"/>
              <a:buFont typeface="+mj-lt"/>
              <a:buAutoNum type="arabicPeriod"/>
            </a:pPr>
            <a:r>
              <a:rPr lang="en-US" dirty="0">
                <a:solidFill>
                  <a:schemeClr val="dk1"/>
                </a:solidFill>
              </a:rPr>
              <a:t>What about people who don’t want to have any religion at all?</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Accept all answers without agreeing or disagreeing.</a:t>
            </a:r>
          </a:p>
          <a:p>
            <a:pPr marL="914400" lvl="1" indent="-298450" algn="l" rtl="0">
              <a:lnSpc>
                <a:spcPct val="115000"/>
              </a:lnSpc>
              <a:spcBef>
                <a:spcPts val="0"/>
              </a:spcBef>
              <a:spcAft>
                <a:spcPts val="0"/>
              </a:spcAft>
              <a:buClr>
                <a:schemeClr val="dk1"/>
              </a:buClr>
              <a:buSzPts val="1100"/>
              <a:buChar char="●"/>
            </a:pPr>
            <a:endParaRPr lang="en-US"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 Maybe your religion or belief wasn’t even on this list because there are many smaller or minority religions all over the world. They all need to be protected, too.</a:t>
            </a:r>
            <a:endParaRPr lang="en-US"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073190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73c423b573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g73c423b573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800"/>
              <a:buNone/>
            </a:pPr>
            <a:r>
              <a:rPr lang="en-US" dirty="0"/>
              <a:t>Suggested thinking:</a:t>
            </a:r>
          </a:p>
          <a:p>
            <a:pPr marL="457200" lvl="0" indent="-330200" algn="l" rtl="0">
              <a:lnSpc>
                <a:spcPct val="115000"/>
              </a:lnSpc>
              <a:spcBef>
                <a:spcPts val="1200"/>
              </a:spcBef>
              <a:spcAft>
                <a:spcPts val="0"/>
              </a:spcAft>
              <a:buClr>
                <a:schemeClr val="dk1"/>
              </a:buClr>
              <a:buSzPts val="1600"/>
              <a:buFont typeface="Arial"/>
              <a:buChar char="●"/>
            </a:pPr>
            <a:r>
              <a:rPr lang="en-US" sz="1100" dirty="0"/>
              <a:t>What were your thoughts?</a:t>
            </a:r>
          </a:p>
          <a:p>
            <a:pPr marL="457200" lvl="0" indent="-330200" algn="l" rtl="0">
              <a:lnSpc>
                <a:spcPct val="115000"/>
              </a:lnSpc>
              <a:spcBef>
                <a:spcPts val="0"/>
              </a:spcBef>
              <a:spcAft>
                <a:spcPts val="0"/>
              </a:spcAft>
              <a:buClr>
                <a:schemeClr val="dk1"/>
              </a:buClr>
              <a:buSzPts val="1600"/>
              <a:buFont typeface="Arial"/>
              <a:buChar char="●"/>
            </a:pPr>
            <a:r>
              <a:rPr lang="en-US" sz="1100" dirty="0"/>
              <a:t>Should we “discriminate” against people of different religions?</a:t>
            </a:r>
          </a:p>
          <a:p>
            <a:pPr marL="457200" lvl="0" indent="-330200" algn="l" rtl="0">
              <a:lnSpc>
                <a:spcPct val="115000"/>
              </a:lnSpc>
              <a:spcBef>
                <a:spcPts val="0"/>
              </a:spcBef>
              <a:spcAft>
                <a:spcPts val="0"/>
              </a:spcAft>
              <a:buClr>
                <a:schemeClr val="dk1"/>
              </a:buClr>
              <a:buSzPts val="1600"/>
              <a:buFont typeface="Arial"/>
              <a:buChar char="●"/>
            </a:pPr>
            <a:r>
              <a:rPr lang="en-US" sz="1100" dirty="0"/>
              <a:t>What about people who don’t want to have any religion at all?</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245274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73c680b346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3" name="Google Shape;413;g73c680b346_0_3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298450" algn="l" rtl="0">
              <a:lnSpc>
                <a:spcPct val="115000"/>
              </a:lnSpc>
              <a:spcBef>
                <a:spcPts val="1200"/>
              </a:spcBef>
              <a:spcAft>
                <a:spcPts val="0"/>
              </a:spcAft>
              <a:buClr>
                <a:schemeClr val="dk1"/>
              </a:buClr>
              <a:buSzPts val="1100"/>
              <a:buChar char="●"/>
            </a:pPr>
            <a:r>
              <a:rPr lang="en-US" dirty="0">
                <a:solidFill>
                  <a:schemeClr val="dk1"/>
                </a:solidFill>
              </a:rPr>
              <a:t>Display the world map</a:t>
            </a:r>
            <a:endParaRPr dirty="0">
              <a:solidFill>
                <a:schemeClr val="dk1"/>
              </a:solidFill>
            </a:endParaRPr>
          </a:p>
          <a:p>
            <a:pPr marL="457200" lvl="0" indent="-298450" algn="l" rtl="0">
              <a:lnSpc>
                <a:spcPct val="115000"/>
              </a:lnSpc>
              <a:spcBef>
                <a:spcPts val="0"/>
              </a:spcBef>
              <a:spcAft>
                <a:spcPts val="0"/>
              </a:spcAft>
              <a:buClr>
                <a:schemeClr val="dk1"/>
              </a:buClr>
              <a:buSzPts val="1100"/>
              <a:buChar char="●"/>
            </a:pPr>
            <a:r>
              <a:rPr lang="en-US" dirty="0">
                <a:solidFill>
                  <a:schemeClr val="dk1"/>
                </a:solidFill>
              </a:rPr>
              <a:t>Explain</a:t>
            </a:r>
            <a:r>
              <a:rPr lang="en-US" i="1" dirty="0">
                <a:solidFill>
                  <a:schemeClr val="dk1"/>
                </a:solidFill>
              </a:rPr>
              <a:t>: </a:t>
            </a:r>
            <a:r>
              <a:rPr lang="en-US" dirty="0">
                <a:solidFill>
                  <a:schemeClr val="dk1"/>
                </a:solidFill>
              </a:rPr>
              <a:t>This map shows religions in different parts of the world. It shows 5 major civilizations or different groups of people: Western, Eastern, Middle Eastern, Asian, and </a:t>
            </a:r>
            <a:r>
              <a:rPr lang="en-US" dirty="0" err="1">
                <a:solidFill>
                  <a:schemeClr val="dk1"/>
                </a:solidFill>
              </a:rPr>
              <a:t>African.Ask</a:t>
            </a:r>
            <a:r>
              <a:rPr lang="en-US" dirty="0">
                <a:solidFill>
                  <a:schemeClr val="dk1"/>
                </a:solidFill>
              </a:rPr>
              <a:t> a student to come up and help you as you identify the general areas for each civilization. </a:t>
            </a:r>
            <a:endParaRPr dirty="0">
              <a:solidFill>
                <a:schemeClr val="dk1"/>
              </a:solidFill>
            </a:endParaRPr>
          </a:p>
          <a:p>
            <a:pPr marL="0" lvl="0" indent="0" algn="l" rtl="0">
              <a:lnSpc>
                <a:spcPct val="100000"/>
              </a:lnSpc>
              <a:spcBef>
                <a:spcPts val="2100"/>
              </a:spcBef>
              <a:spcAft>
                <a:spcPts val="0"/>
              </a:spcAft>
              <a:buSzPts val="1400"/>
              <a:buNone/>
            </a:pPr>
            <a:endParaRPr dirty="0"/>
          </a:p>
        </p:txBody>
      </p:sp>
    </p:spTree>
    <p:extLst>
      <p:ext uri="{BB962C8B-B14F-4D97-AF65-F5344CB8AC3E}">
        <p14:creationId xmlns:p14="http://schemas.microsoft.com/office/powerpoint/2010/main" val="1279630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73c680b346_0_3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1" name="Google Shape;421;g73c680b346_0_3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61963" lvl="1" indent="-342900">
              <a:lnSpc>
                <a:spcPct val="150000"/>
              </a:lnSpc>
              <a:buFont typeface="Wingdings" panose="05000000000000000000" pitchFamily="2" charset="2"/>
              <a:buChar char="§"/>
            </a:pPr>
            <a:r>
              <a:rPr lang="en-US" sz="2400" dirty="0"/>
              <a:t>Can a person change religions when he or she grows up even though it might be difficult because of family feelings or society or cultural traditions? </a:t>
            </a:r>
          </a:p>
          <a:p>
            <a:pPr marL="461963" lvl="1" indent="-342900">
              <a:lnSpc>
                <a:spcPct val="150000"/>
              </a:lnSpc>
              <a:buFont typeface="Wingdings" panose="05000000000000000000" pitchFamily="2" charset="2"/>
              <a:buChar char="§"/>
            </a:pPr>
            <a:r>
              <a:rPr lang="en-US" sz="2400" dirty="0"/>
              <a:t>Can that be done? </a:t>
            </a:r>
          </a:p>
          <a:p>
            <a:pPr marL="461963" lvl="1" indent="-342900">
              <a:lnSpc>
                <a:spcPct val="150000"/>
              </a:lnSpc>
              <a:buFont typeface="Wingdings" panose="05000000000000000000" pitchFamily="2" charset="2"/>
              <a:buChar char="§"/>
            </a:pPr>
            <a:r>
              <a:rPr lang="en-US" sz="2400" dirty="0"/>
              <a:t>Do you think society should allow for a change of belief? </a:t>
            </a:r>
          </a:p>
          <a:p>
            <a:pPr marL="457200" marR="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dirty="0"/>
              <a:t>Point out the mini poster or have one of the students hold it:</a:t>
            </a:r>
            <a:br>
              <a:rPr lang="en-US" dirty="0"/>
            </a:br>
            <a:endParaRPr lang="en-US" dirty="0"/>
          </a:p>
          <a:p>
            <a:pPr marL="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The Right to Freedom of Religion or Belief.</a:t>
            </a:r>
            <a:endParaRPr lang="en-US" dirty="0"/>
          </a:p>
          <a:p>
            <a:pPr marL="0" lvl="0" indent="0" algn="l" rtl="0">
              <a:lnSpc>
                <a:spcPct val="100000"/>
              </a:lnSpc>
              <a:spcBef>
                <a:spcPts val="0"/>
              </a:spcBef>
              <a:spcAft>
                <a:spcPts val="0"/>
              </a:spcAft>
              <a:buSzPts val="1400"/>
              <a:buNone/>
            </a:pPr>
            <a:r>
              <a:rPr lang="en-US" dirty="0"/>
              <a:t>Have the students read it out loud together.</a:t>
            </a:r>
          </a:p>
          <a:p>
            <a:endParaRPr lang="en-US" dirty="0"/>
          </a:p>
        </p:txBody>
      </p:sp>
    </p:spTree>
    <p:extLst>
      <p:ext uri="{BB962C8B-B14F-4D97-AF65-F5344CB8AC3E}">
        <p14:creationId xmlns:p14="http://schemas.microsoft.com/office/powerpoint/2010/main" val="2525651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7" name="Google Shape;43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0"/>
              </a:spcBef>
              <a:spcAft>
                <a:spcPts val="0"/>
              </a:spcAft>
              <a:buSzPts val="1100"/>
              <a:buNone/>
            </a:pPr>
            <a:r>
              <a:rPr lang="en-US" sz="800">
                <a:solidFill>
                  <a:schemeClr val="dk1"/>
                </a:solidFill>
              </a:rPr>
              <a:t>Ask: </a:t>
            </a:r>
            <a:endParaRPr sz="8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   Does it matter what we say or how we say it when we are talking about religious beliefs?</a:t>
            </a:r>
            <a:endParaRPr sz="800">
              <a:solidFill>
                <a:schemeClr val="dk1"/>
              </a:solidFill>
            </a:endParaRPr>
          </a:p>
          <a:p>
            <a:pPr marL="0" lvl="0" indent="0" algn="l" rtl="0">
              <a:lnSpc>
                <a:spcPct val="115000"/>
              </a:lnSpc>
              <a:spcBef>
                <a:spcPts val="0"/>
              </a:spcBef>
              <a:spcAft>
                <a:spcPts val="0"/>
              </a:spcAft>
              <a:buSzPts val="1100"/>
              <a:buNone/>
            </a:pPr>
            <a:r>
              <a:rPr lang="en-US" sz="800">
                <a:solidFill>
                  <a:schemeClr val="dk1"/>
                </a:solidFill>
              </a:rPr>
              <a:t>• </a:t>
            </a:r>
            <a:r>
              <a:rPr lang="en-US" sz="800">
                <a:solidFill>
                  <a:srgbClr val="222222"/>
                </a:solidFill>
              </a:rPr>
              <a:t>What are some of the values we all share in common no matter what our religion or beliefs?</a:t>
            </a:r>
            <a:endParaRPr sz="800">
              <a:solidFill>
                <a:srgbClr val="222222"/>
              </a:solidFill>
            </a:endParaRPr>
          </a:p>
          <a:p>
            <a:pPr marL="0" lvl="0" indent="0" algn="l" rtl="0">
              <a:lnSpc>
                <a:spcPct val="115000"/>
              </a:lnSpc>
              <a:spcBef>
                <a:spcPts val="0"/>
              </a:spcBef>
              <a:spcAft>
                <a:spcPts val="0"/>
              </a:spcAft>
              <a:buClr>
                <a:schemeClr val="dk1"/>
              </a:buClr>
              <a:buSzPts val="1100"/>
              <a:buFont typeface="Arial"/>
              <a:buNone/>
            </a:pPr>
            <a:endParaRPr sz="800">
              <a:solidFill>
                <a:srgbClr val="222222"/>
              </a:solidFill>
            </a:endParaRPr>
          </a:p>
          <a:p>
            <a:pPr marL="0" lvl="0" indent="0" algn="l" rtl="0">
              <a:lnSpc>
                <a:spcPct val="115000"/>
              </a:lnSpc>
              <a:spcBef>
                <a:spcPts val="0"/>
              </a:spcBef>
              <a:spcAft>
                <a:spcPts val="0"/>
              </a:spcAft>
              <a:buClr>
                <a:schemeClr val="dk1"/>
              </a:buClr>
              <a:buSzPts val="1100"/>
              <a:buFont typeface="Arial"/>
              <a:buNone/>
            </a:pPr>
            <a:r>
              <a:rPr lang="en-US" sz="800">
                <a:solidFill>
                  <a:srgbClr val="222222"/>
                </a:solidFill>
              </a:rPr>
              <a:t>List the answers on the chalkboard, such as treating other people kindly, loving our family and</a:t>
            </a:r>
            <a:endParaRPr sz="800">
              <a:solidFill>
                <a:srgbClr val="222222"/>
              </a:solidFill>
            </a:endParaRPr>
          </a:p>
          <a:p>
            <a:pPr marL="0" lvl="0" indent="0" algn="l" rtl="0">
              <a:lnSpc>
                <a:spcPct val="115000"/>
              </a:lnSpc>
              <a:spcBef>
                <a:spcPts val="0"/>
              </a:spcBef>
              <a:spcAft>
                <a:spcPts val="0"/>
              </a:spcAft>
              <a:buClr>
                <a:schemeClr val="dk1"/>
              </a:buClr>
              <a:buSzPts val="1100"/>
              <a:buFont typeface="Arial"/>
              <a:buNone/>
            </a:pPr>
            <a:r>
              <a:rPr lang="en-US" sz="800">
                <a:solidFill>
                  <a:srgbClr val="222222"/>
                </a:solidFill>
              </a:rPr>
              <a:t>friends, honesty, community service, not killing or robbing.</a:t>
            </a:r>
            <a:endParaRPr sz="800">
              <a:solidFill>
                <a:srgbClr val="222222"/>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Clr>
                <a:schemeClr val="dk1"/>
              </a:buClr>
              <a:buSzPts val="1100"/>
              <a:buFont typeface="Arial"/>
              <a:buNone/>
            </a:pPr>
            <a:r>
              <a:rPr lang="en-US" dirty="0"/>
              <a:t>1. Freedom of thought, conscience or religion is a protected human right.</a:t>
            </a:r>
            <a:endParaRPr dirty="0"/>
          </a:p>
          <a:p>
            <a:pPr marL="0" lvl="0" indent="0" algn="l" rtl="0">
              <a:spcBef>
                <a:spcPts val="0"/>
              </a:spcBef>
              <a:spcAft>
                <a:spcPts val="0"/>
              </a:spcAft>
              <a:buClr>
                <a:schemeClr val="dk1"/>
              </a:buClr>
              <a:buSzPts val="1100"/>
              <a:buFont typeface="Arial"/>
              <a:buNone/>
            </a:pPr>
            <a:r>
              <a:rPr lang="en-US" dirty="0"/>
              <a:t>2. Respect should be shown toward the beliefs of other people by the things we say and the way</a:t>
            </a:r>
            <a:endParaRPr dirty="0"/>
          </a:p>
          <a:p>
            <a:pPr marL="0" lvl="0" indent="0" algn="l" rtl="0">
              <a:spcBef>
                <a:spcPts val="0"/>
              </a:spcBef>
              <a:spcAft>
                <a:spcPts val="0"/>
              </a:spcAft>
              <a:buClr>
                <a:schemeClr val="dk1"/>
              </a:buClr>
              <a:buSzPts val="1100"/>
              <a:buFont typeface="Arial"/>
              <a:buNone/>
            </a:pPr>
            <a:r>
              <a:rPr lang="en-US" dirty="0"/>
              <a:t>we act.</a:t>
            </a:r>
            <a:endParaRPr dirty="0"/>
          </a:p>
          <a:p>
            <a:pPr marL="0" lvl="0" indent="0" algn="l" rtl="0">
              <a:spcBef>
                <a:spcPts val="0"/>
              </a:spcBef>
              <a:spcAft>
                <a:spcPts val="0"/>
              </a:spcAft>
              <a:buClr>
                <a:schemeClr val="dk1"/>
              </a:buClr>
              <a:buSzPts val="1100"/>
              <a:buFont typeface="Arial"/>
              <a:buNone/>
            </a:pPr>
            <a:r>
              <a:rPr lang="en-US" dirty="0"/>
              <a:t>3. Religious diversity is part of human societies all over the world. </a:t>
            </a:r>
            <a:endParaRPr dirty="0"/>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753680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1" name="Google Shape;46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15000"/>
              </a:lnSpc>
              <a:spcBef>
                <a:spcPts val="0"/>
              </a:spcBef>
              <a:spcAft>
                <a:spcPts val="0"/>
              </a:spcAft>
              <a:buSzPts val="1100"/>
              <a:buNone/>
            </a:pPr>
            <a:r>
              <a:rPr lang="en-US" sz="800" dirty="0">
                <a:solidFill>
                  <a:schemeClr val="dk1"/>
                </a:solidFill>
              </a:rPr>
              <a:t>Say: Make a list of some of the values we all share in common no matter what our religion or beliefs.</a:t>
            </a:r>
          </a:p>
          <a:p>
            <a:pPr marL="0" lvl="0" indent="0" algn="l" rtl="0">
              <a:lnSpc>
                <a:spcPct val="115000"/>
              </a:lnSpc>
              <a:spcBef>
                <a:spcPts val="0"/>
              </a:spcBef>
              <a:spcAft>
                <a:spcPts val="0"/>
              </a:spcAft>
              <a:buSzPts val="1100"/>
              <a:buNone/>
            </a:pPr>
            <a:endParaRPr sz="800" dirty="0">
              <a:solidFill>
                <a:schemeClr val="dk1"/>
              </a:solidFill>
            </a:endParaRPr>
          </a:p>
          <a:p>
            <a:pPr marL="0" lvl="0" indent="0" algn="l" rtl="0">
              <a:lnSpc>
                <a:spcPct val="115000"/>
              </a:lnSpc>
              <a:spcBef>
                <a:spcPts val="0"/>
              </a:spcBef>
              <a:spcAft>
                <a:spcPts val="0"/>
              </a:spcAft>
              <a:buSzPts val="1100"/>
              <a:buNone/>
            </a:pPr>
            <a:r>
              <a:rPr lang="en-US" sz="800" dirty="0">
                <a:solidFill>
                  <a:schemeClr val="dk1"/>
                </a:solidFill>
              </a:rPr>
              <a:t>• Think about some of the human rights we’ve been talking about such as:</a:t>
            </a:r>
            <a:endParaRPr sz="800" dirty="0">
              <a:solidFill>
                <a:schemeClr val="dk1"/>
              </a:solidFill>
            </a:endParaRPr>
          </a:p>
          <a:p>
            <a:pPr marL="0" lvl="0" indent="0" algn="l" rtl="0">
              <a:lnSpc>
                <a:spcPct val="115000"/>
              </a:lnSpc>
              <a:spcBef>
                <a:spcPts val="0"/>
              </a:spcBef>
              <a:spcAft>
                <a:spcPts val="0"/>
              </a:spcAft>
              <a:buSzPts val="1100"/>
              <a:buNone/>
            </a:pPr>
            <a:r>
              <a:rPr lang="en-US" sz="800" dirty="0">
                <a:solidFill>
                  <a:schemeClr val="dk1"/>
                </a:solidFill>
              </a:rPr>
              <a:t>	Protection from discrimination</a:t>
            </a:r>
            <a:endParaRPr sz="800" dirty="0">
              <a:solidFill>
                <a:schemeClr val="dk1"/>
              </a:solidFill>
            </a:endParaRPr>
          </a:p>
          <a:p>
            <a:pPr marL="0" lvl="0" indent="0" algn="l" rtl="0">
              <a:lnSpc>
                <a:spcPct val="115000"/>
              </a:lnSpc>
              <a:spcBef>
                <a:spcPts val="0"/>
              </a:spcBef>
              <a:spcAft>
                <a:spcPts val="0"/>
              </a:spcAft>
              <a:buSzPts val="1100"/>
              <a:buNone/>
            </a:pPr>
            <a:r>
              <a:rPr lang="en-US" sz="800" dirty="0">
                <a:solidFill>
                  <a:schemeClr val="dk1"/>
                </a:solidFill>
              </a:rPr>
              <a:t>	Freedom to choose our own beliefs</a:t>
            </a:r>
            <a:endParaRPr sz="800" dirty="0">
              <a:solidFill>
                <a:schemeClr val="dk1"/>
              </a:solidFill>
            </a:endParaRPr>
          </a:p>
          <a:p>
            <a:pPr marL="0" lvl="0" indent="0" algn="l" rtl="0">
              <a:lnSpc>
                <a:spcPct val="115000"/>
              </a:lnSpc>
              <a:spcBef>
                <a:spcPts val="0"/>
              </a:spcBef>
              <a:spcAft>
                <a:spcPts val="0"/>
              </a:spcAft>
              <a:buSzPts val="1100"/>
              <a:buNone/>
            </a:pPr>
            <a:r>
              <a:rPr lang="en-US" sz="800" dirty="0">
                <a:solidFill>
                  <a:schemeClr val="dk1"/>
                </a:solidFill>
              </a:rPr>
              <a:t>	The right to a family and being kind to each other</a:t>
            </a:r>
            <a:endParaRPr sz="800" dirty="0">
              <a:solidFill>
                <a:schemeClr val="dk1"/>
              </a:solidFill>
            </a:endParaRPr>
          </a:p>
          <a:p>
            <a:pPr marL="0" lvl="0" indent="0" algn="l" rtl="0">
              <a:lnSpc>
                <a:spcPct val="115000"/>
              </a:lnSpc>
              <a:spcBef>
                <a:spcPts val="0"/>
              </a:spcBef>
              <a:spcAft>
                <a:spcPts val="0"/>
              </a:spcAft>
              <a:buSzPts val="1100"/>
              <a:buNone/>
            </a:pPr>
            <a:endParaRPr lang="en-US" sz="800" dirty="0">
              <a:solidFill>
                <a:schemeClr val="dk1"/>
              </a:solidFill>
            </a:endParaRPr>
          </a:p>
          <a:p>
            <a:pPr marL="0" lvl="0" indent="0" algn="l" rtl="0">
              <a:lnSpc>
                <a:spcPct val="115000"/>
              </a:lnSpc>
              <a:spcBef>
                <a:spcPts val="0"/>
              </a:spcBef>
              <a:spcAft>
                <a:spcPts val="0"/>
              </a:spcAft>
              <a:buSzPts val="1100"/>
              <a:buNone/>
            </a:pPr>
            <a:r>
              <a:rPr lang="en-US" sz="800" dirty="0">
                <a:solidFill>
                  <a:schemeClr val="dk1"/>
                </a:solidFill>
              </a:rPr>
              <a:t>• We’ve talked about treating other people kindly, loving our family and friends, helping each other at home and in the community. We have a lot of things in common.</a:t>
            </a:r>
            <a:endParaRPr sz="800" dirty="0">
              <a:solidFill>
                <a:schemeClr val="dk1"/>
              </a:solidFill>
            </a:endParaRPr>
          </a:p>
          <a:p>
            <a:pPr marL="0" lvl="0" indent="0" algn="l" rtl="0">
              <a:lnSpc>
                <a:spcPct val="115000"/>
              </a:lnSpc>
              <a:spcBef>
                <a:spcPts val="0"/>
              </a:spcBef>
              <a:spcAft>
                <a:spcPts val="0"/>
              </a:spcAft>
              <a:buSzPts val="1100"/>
              <a:buNone/>
            </a:pPr>
            <a:endParaRPr lang="en-US" sz="800"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976497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6606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6221979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5515257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1573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45453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1" name="Google Shape;521;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9" name="Google Shape;529;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dirty="0"/>
              <a:t>Ask: Did anyone find another person with a different religion or belief that you could talk with? Would you like to share what you learned?</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Clr>
                <a:schemeClr val="dk1"/>
              </a:buClr>
              <a:buSzPts val="1100"/>
              <a:buFont typeface="Arial"/>
              <a:buNone/>
            </a:pPr>
            <a:r>
              <a:rPr lang="en-US" dirty="0"/>
              <a:t>1. Freedom of thought, conscience or religion is a protected human right.</a:t>
            </a:r>
            <a:endParaRPr dirty="0"/>
          </a:p>
          <a:p>
            <a:pPr marL="0" lvl="0" indent="0" algn="l" rtl="0">
              <a:spcBef>
                <a:spcPts val="0"/>
              </a:spcBef>
              <a:spcAft>
                <a:spcPts val="0"/>
              </a:spcAft>
              <a:buClr>
                <a:schemeClr val="dk1"/>
              </a:buClr>
              <a:buSzPts val="1100"/>
              <a:buFont typeface="Arial"/>
              <a:buNone/>
            </a:pPr>
            <a:r>
              <a:rPr lang="en-US" dirty="0"/>
              <a:t>2. Respect should be shown toward the beliefs of other people by the things we say and the way</a:t>
            </a:r>
            <a:endParaRPr dirty="0"/>
          </a:p>
          <a:p>
            <a:pPr marL="0" lvl="0" indent="0" algn="l" rtl="0">
              <a:spcBef>
                <a:spcPts val="0"/>
              </a:spcBef>
              <a:spcAft>
                <a:spcPts val="0"/>
              </a:spcAft>
              <a:buClr>
                <a:schemeClr val="dk1"/>
              </a:buClr>
              <a:buSzPts val="1100"/>
              <a:buFont typeface="Arial"/>
              <a:buNone/>
            </a:pPr>
            <a:r>
              <a:rPr lang="en-US" dirty="0"/>
              <a:t>we act.</a:t>
            </a:r>
            <a:endParaRPr dirty="0"/>
          </a:p>
          <a:p>
            <a:pPr marL="0" lvl="0" indent="0" algn="l" rtl="0">
              <a:spcBef>
                <a:spcPts val="0"/>
              </a:spcBef>
              <a:spcAft>
                <a:spcPts val="0"/>
              </a:spcAft>
              <a:buClr>
                <a:schemeClr val="dk1"/>
              </a:buClr>
              <a:buSzPts val="1100"/>
              <a:buFont typeface="Arial"/>
              <a:buNone/>
            </a:pPr>
            <a:r>
              <a:rPr lang="en-US" dirty="0"/>
              <a:t>3. Religious diversity is part of human societies all over the world. </a:t>
            </a:r>
            <a:endParaRPr dirty="0"/>
          </a:p>
          <a:p>
            <a:pPr marL="0" lvl="0" indent="0" algn="l" rtl="0">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60"/>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60"/>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60"/>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6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0"/>
        <p:cNvGrpSpPr/>
        <p:nvPr/>
      </p:nvGrpSpPr>
      <p:grpSpPr>
        <a:xfrm>
          <a:off x="0" y="0"/>
          <a:ext cx="0" cy="0"/>
          <a:chOff x="0" y="0"/>
          <a:chExt cx="0" cy="0"/>
        </a:xfrm>
      </p:grpSpPr>
      <p:sp>
        <p:nvSpPr>
          <p:cNvPr id="21" name="Google Shape;21;p42"/>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2"/>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4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6508926"/>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7"/>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7"/>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57224824"/>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513861996"/>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98829658"/>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51607843"/>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480454010"/>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776503684"/>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095784889"/>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118927523"/>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20"/>
        <p:cNvGrpSpPr/>
        <p:nvPr/>
      </p:nvGrpSpPr>
      <p:grpSpPr>
        <a:xfrm>
          <a:off x="0" y="0"/>
          <a:ext cx="0" cy="0"/>
          <a:chOff x="0" y="0"/>
          <a:chExt cx="0" cy="0"/>
        </a:xfrm>
      </p:grpSpPr>
      <p:sp>
        <p:nvSpPr>
          <p:cNvPr id="21" name="Google Shape;21;p62"/>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2"/>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62"/>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4" name="Google Shape;24;p62"/>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30"/>
        <p:cNvGrpSpPr/>
        <p:nvPr/>
      </p:nvGrpSpPr>
      <p:grpSpPr>
        <a:xfrm>
          <a:off x="0" y="0"/>
          <a:ext cx="0" cy="0"/>
          <a:chOff x="0" y="0"/>
          <a:chExt cx="0" cy="0"/>
        </a:xfrm>
      </p:grpSpPr>
      <p:sp>
        <p:nvSpPr>
          <p:cNvPr id="31" name="Google Shape;31;p64"/>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4"/>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4"/>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 name="Google Shape;34;p6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5" name="Google Shape;35;p64"/>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36"/>
        <p:cNvGrpSpPr/>
        <p:nvPr/>
      </p:nvGrpSpPr>
      <p:grpSpPr>
        <a:xfrm>
          <a:off x="0" y="0"/>
          <a:ext cx="0" cy="0"/>
          <a:chOff x="0" y="0"/>
          <a:chExt cx="0" cy="0"/>
        </a:xfrm>
      </p:grpSpPr>
      <p:sp>
        <p:nvSpPr>
          <p:cNvPr id="37" name="Google Shape;37;p65"/>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5"/>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numCol="1"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 name="Google Shape;39;p65"/>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numCol="1"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 name="Google Shape;40;p6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65"/>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48"/>
        <p:cNvGrpSpPr/>
        <p:nvPr/>
      </p:nvGrpSpPr>
      <p:grpSpPr>
        <a:xfrm>
          <a:off x="0" y="0"/>
          <a:ext cx="0" cy="0"/>
          <a:chOff x="0" y="0"/>
          <a:chExt cx="0" cy="0"/>
        </a:xfrm>
      </p:grpSpPr>
      <p:sp>
        <p:nvSpPr>
          <p:cNvPr id="49" name="Google Shape;49;p67"/>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7"/>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7"/>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53" name="Google Shape;53;p67"/>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67"/>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55"/>
        <p:cNvGrpSpPr/>
        <p:nvPr/>
      </p:nvGrpSpPr>
      <p:grpSpPr>
        <a:xfrm>
          <a:off x="0" y="0"/>
          <a:ext cx="0" cy="0"/>
          <a:chOff x="0" y="0"/>
          <a:chExt cx="0" cy="0"/>
        </a:xfrm>
      </p:grpSpPr>
      <p:sp>
        <p:nvSpPr>
          <p:cNvPr id="56" name="Google Shape;56;p68"/>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68"/>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8"/>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68"/>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8"/>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2"/>
        <p:cNvGrpSpPr/>
        <p:nvPr/>
      </p:nvGrpSpPr>
      <p:grpSpPr>
        <a:xfrm>
          <a:off x="0" y="0"/>
          <a:ext cx="0" cy="0"/>
          <a:chOff x="0" y="0"/>
          <a:chExt cx="0" cy="0"/>
        </a:xfrm>
      </p:grpSpPr>
      <p:sp>
        <p:nvSpPr>
          <p:cNvPr id="63" name="Google Shape;63;p69"/>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69"/>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numCol="1"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5" name="Google Shape;65;p69"/>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6" name="Google Shape;66;p69"/>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numCol="1"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67" name="Google Shape;67;p69"/>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8" name="Google Shape;68;p6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lvl="0"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1pPr>
            <a:lvl2pPr marL="0" lvl="1"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2pPr>
            <a:lvl3pPr marL="0" lvl="2"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3pPr>
            <a:lvl4pPr marL="0" lvl="3"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4pPr>
            <a:lvl5pPr marL="0" lvl="4"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5pPr>
            <a:lvl6pPr marL="0" lvl="5"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6pPr>
            <a:lvl7pPr marL="0" lvl="6"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7pPr>
            <a:lvl8pPr marL="0" lvl="7"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8pPr>
            <a:lvl9pPr marL="0" lvl="8" indent="0" algn="l">
              <a:lnSpc>
                <a:spcPct val="100000"/>
              </a:lnSpc>
              <a:spcBef>
                <a:spcPts val="0"/>
              </a:spcBef>
              <a:spcAft>
                <a:spcPts val="0"/>
              </a:spcAft>
              <a:buSzPts val="1200"/>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7"/>
        <p:cNvGrpSpPr/>
        <p:nvPr/>
      </p:nvGrpSpPr>
      <p:grpSpPr>
        <a:xfrm>
          <a:off x="0" y="0"/>
          <a:ext cx="0" cy="0"/>
          <a:chOff x="0" y="0"/>
          <a:chExt cx="0" cy="0"/>
        </a:xfrm>
      </p:grpSpPr>
      <p:sp>
        <p:nvSpPr>
          <p:cNvPr id="78" name="Google Shape;78;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numCol="1"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extLst>
      <p:ext uri="{BB962C8B-B14F-4D97-AF65-F5344CB8AC3E}">
        <p14:creationId xmlns:p14="http://schemas.microsoft.com/office/powerpoint/2010/main" val="2646382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83887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9"/>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59"/>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numCol="1" anchor="ctr" anchorCtr="0">
            <a:normAutofit/>
          </a:bodyPr>
          <a:lstStyle>
            <a:lvl1pPr marR="0" lvl="0" algn="l" rtl="0">
              <a:lnSpc>
                <a:spcPct val="100000"/>
              </a:lnSpc>
              <a:spcBef>
                <a:spcPts val="0"/>
              </a:spcBef>
              <a:spcAft>
                <a:spcPts val="0"/>
              </a:spcAft>
              <a:buSzPts val="1400"/>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p59"/>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numCol="1"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59"/>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59" descr="Logo for the Geneva Office for Human Rights Education (3 brown dots over a v with the letters GO-HRE on a white circle)"/>
          <p:cNvPicPr preferRelativeResize="0"/>
          <p:nvPr/>
        </p:nvPicPr>
        <p:blipFill rotWithShape="1">
          <a:blip r:embed="rId20">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5" r:id="rId5"/>
    <p:sldLayoutId id="2147483656" r:id="rId6"/>
    <p:sldLayoutId id="2147483657" r:id="rId7"/>
    <p:sldLayoutId id="2147483705" r:id="rId8"/>
    <p:sldLayoutId id="2147483751" r:id="rId9"/>
    <p:sldLayoutId id="2147483752" r:id="rId10"/>
    <p:sldLayoutId id="2147483753" r:id="rId11"/>
    <p:sldLayoutId id="2147483744" r:id="rId12"/>
    <p:sldLayoutId id="2147483745" r:id="rId13"/>
    <p:sldLayoutId id="2147483746" r:id="rId14"/>
    <p:sldLayoutId id="2147483747" r:id="rId15"/>
    <p:sldLayoutId id="2147483748" r:id="rId16"/>
    <p:sldLayoutId id="2147483749" r:id="rId17"/>
    <p:sldLayoutId id="2147483750" r:id="rId1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openxmlformats.org/officeDocument/2006/relationships/hyperlink" Target="https://www.youtube.com/watch?v=W_4vgwnbAfE" TargetMode="External"/><Relationship Id="rId3" Type="http://schemas.openxmlformats.org/officeDocument/2006/relationships/image" Target="../media/image17.png"/><Relationship Id="rId7" Type="http://schemas.openxmlformats.org/officeDocument/2006/relationships/hyperlink" Target="http://www.pravsworld.com/respect-diversity/" TargetMode="External"/><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7.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7"/>
          <p:cNvPicPr preferRelativeResize="0">
            <a:picLocks noGrp="1"/>
          </p:cNvPicPr>
          <p:nvPr>
            <p:ph type="body" idx="1"/>
          </p:nvPr>
        </p:nvPicPr>
        <p:blipFill rotWithShape="1">
          <a:blip r:embed="rId3">
            <a:alphaModFix/>
          </a:blip>
          <a:srcRect b="8936"/>
          <a:stretch/>
        </p:blipFill>
        <p:spPr>
          <a:xfrm>
            <a:off x="732997" y="351329"/>
            <a:ext cx="3881774" cy="4572000"/>
          </a:xfrm>
          <a:prstGeom prst="rect">
            <a:avLst/>
          </a:prstGeom>
          <a:noFill/>
          <a:ln>
            <a:noFill/>
          </a:ln>
          <a:effectLst>
            <a:outerShdw blurRad="50800" dist="38100" dir="2700000" algn="tl" rotWithShape="0">
              <a:srgbClr val="000000">
                <a:alpha val="40000"/>
              </a:srgbClr>
            </a:outerShdw>
          </a:effectLst>
        </p:spPr>
      </p:pic>
      <p:sp>
        <p:nvSpPr>
          <p:cNvPr id="231" name="Google Shape;231;p7"/>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rgbClr val="0B4860"/>
                </a:solidFill>
                <a:latin typeface="Arial"/>
                <a:ea typeface="Arial"/>
                <a:cs typeface="Arial"/>
                <a:sym typeface="Arial"/>
              </a:rPr>
              <a:t>1</a:t>
            </a:fld>
            <a:endParaRPr sz="1200" b="1" i="0" u="none" strike="noStrike" cap="none">
              <a:solidFill>
                <a:srgbClr val="0B4860"/>
              </a:solidFill>
              <a:latin typeface="Arial"/>
              <a:ea typeface="Arial"/>
              <a:cs typeface="Arial"/>
              <a:sym typeface="Arial"/>
            </a:endParaRPr>
          </a:p>
        </p:txBody>
      </p:sp>
      <p:pic>
        <p:nvPicPr>
          <p:cNvPr id="232" name="Google Shape;232;p7"/>
          <p:cNvPicPr preferRelativeResize="0">
            <a:picLocks noGrp="1"/>
          </p:cNvPicPr>
          <p:nvPr>
            <p:ph type="body" idx="2"/>
          </p:nvPr>
        </p:nvPicPr>
        <p:blipFill rotWithShape="1">
          <a:blip r:embed="rId4">
            <a:alphaModFix/>
          </a:blip>
          <a:srcRect/>
          <a:stretch/>
        </p:blipFill>
        <p:spPr>
          <a:xfrm>
            <a:off x="5735783" y="386234"/>
            <a:ext cx="2396836" cy="4526430"/>
          </a:xfrm>
          <a:prstGeom prst="rect">
            <a:avLst/>
          </a:prstGeom>
          <a:noFill/>
          <a:ln>
            <a:noFill/>
          </a:ln>
        </p:spPr>
      </p:pic>
      <p:sp>
        <p:nvSpPr>
          <p:cNvPr id="233" name="Google Shape;233;p7"/>
          <p:cNvSpPr txBox="1"/>
          <p:nvPr/>
        </p:nvSpPr>
        <p:spPr>
          <a:xfrm>
            <a:off x="6359238" y="3002986"/>
            <a:ext cx="1149926" cy="523220"/>
          </a:xfrm>
          <a:prstGeom prst="rect">
            <a:avLst/>
          </a:prstGeom>
          <a:solidFill>
            <a:schemeClr val="lt1"/>
          </a:solidFill>
          <a:ln>
            <a:noFill/>
          </a:ln>
        </p:spPr>
        <p:txBody>
          <a:bodyPr spcFirstLastPara="1" wrap="square" lIns="0" tIns="45700" rIns="0" bIns="45700" numCol="1"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YOUTH</a:t>
            </a:r>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AGES 11-16</a:t>
            </a:r>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9"/>
          <p:cNvSpPr txBox="1">
            <a:spLocks noGrp="1"/>
          </p:cNvSpPr>
          <p:nvPr>
            <p:ph type="title"/>
          </p:nvPr>
        </p:nvSpPr>
        <p:spPr>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Different but Equal</a:t>
            </a:r>
            <a:endParaRPr dirty="0"/>
          </a:p>
        </p:txBody>
      </p:sp>
      <p:sp>
        <p:nvSpPr>
          <p:cNvPr id="361" name="Google Shape;361;p9"/>
          <p:cNvSpPr txBox="1">
            <a:spLocks noGrp="1"/>
          </p:cNvSpPr>
          <p:nvPr>
            <p:ph type="body" idx="1"/>
          </p:nvPr>
        </p:nvSpPr>
        <p:spPr>
          <a:xfrm>
            <a:off x="869149" y="756356"/>
            <a:ext cx="7121912" cy="3876244"/>
          </a:xfrm>
          <a:prstGeom prst="rect">
            <a:avLst/>
          </a:prstGeom>
          <a:noFill/>
          <a:ln>
            <a:noFill/>
          </a:ln>
        </p:spPr>
        <p:txBody>
          <a:bodyPr spcFirstLastPara="1" wrap="square" lIns="91425" tIns="91425" rIns="91425" bIns="91425" numCol="1" anchor="ctr" anchorCtr="0">
            <a:normAutofit/>
          </a:bodyPr>
          <a:lstStyle/>
          <a:p>
            <a:pPr marL="0" lvl="0" indent="0" algn="l" rtl="0">
              <a:spcBef>
                <a:spcPts val="600"/>
              </a:spcBef>
              <a:spcAft>
                <a:spcPts val="0"/>
              </a:spcAft>
              <a:buSzPts val="2400"/>
              <a:buNone/>
            </a:pPr>
            <a:r>
              <a:rPr lang="en-US" sz="3200" dirty="0"/>
              <a:t>Discover differences and similarities between the people in our class. </a:t>
            </a:r>
            <a:endParaRPr sz="3200" dirty="0"/>
          </a:p>
        </p:txBody>
      </p:sp>
      <p:sp>
        <p:nvSpPr>
          <p:cNvPr id="363" name="Google Shape;363;p9"/>
          <p:cNvSpPr txBox="1">
            <a:spLocks noGrp="1"/>
          </p:cNvSpPr>
          <p:nvPr>
            <p:ph type="sldNum" idx="12"/>
          </p:nvPr>
        </p:nvSpPr>
        <p:spPr>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10</a:t>
            </a:fld>
            <a:endParaRPr sz="900">
              <a:solidFill>
                <a:srgbClr val="00A5A6"/>
              </a:solidFill>
            </a:endParaRPr>
          </a:p>
        </p:txBody>
      </p:sp>
      <p:pic>
        <p:nvPicPr>
          <p:cNvPr id="6" name="Google Shape;224;p18" descr="Three stick figure children tumbling">
            <a:extLst>
              <a:ext uri="{FF2B5EF4-FFF2-40B4-BE49-F238E27FC236}">
                <a16:creationId xmlns:a16="http://schemas.microsoft.com/office/drawing/2014/main" id="{9EEC3B73-0391-43ED-BA0B-1EF8064F1E6C}"/>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73c423b573_0_206"/>
          <p:cNvSpPr txBox="1">
            <a:spLocks noGrp="1"/>
          </p:cNvSpPr>
          <p:nvPr>
            <p:ph type="body" idx="1"/>
          </p:nvPr>
        </p:nvSpPr>
        <p:spPr>
          <a:xfrm>
            <a:off x="570600" y="1444759"/>
            <a:ext cx="8002800" cy="3364266"/>
          </a:xfrm>
          <a:prstGeom prst="rect">
            <a:avLst/>
          </a:prstGeom>
          <a:noFill/>
          <a:ln>
            <a:noFill/>
          </a:ln>
        </p:spPr>
        <p:txBody>
          <a:bodyPr spcFirstLastPara="1" wrap="square" lIns="91425" tIns="91425" rIns="91425" bIns="91425" numCol="1" anchor="ctr" anchorCtr="0">
            <a:noAutofit/>
          </a:bodyPr>
          <a:lstStyle/>
          <a:p>
            <a:pPr lvl="0">
              <a:lnSpc>
                <a:spcPct val="150000"/>
              </a:lnSpc>
              <a:spcBef>
                <a:spcPts val="600"/>
              </a:spcBef>
            </a:pPr>
            <a:r>
              <a:rPr lang="en-US" sz="2800" dirty="0"/>
              <a:t>I was born in ____________________ </a:t>
            </a:r>
          </a:p>
          <a:p>
            <a:pPr marL="457200" lvl="0" indent="-342900" algn="l" rtl="0">
              <a:lnSpc>
                <a:spcPct val="150000"/>
              </a:lnSpc>
              <a:spcBef>
                <a:spcPts val="600"/>
              </a:spcBef>
              <a:spcAft>
                <a:spcPts val="0"/>
              </a:spcAft>
              <a:buSzPts val="1800"/>
              <a:buChar char="▪"/>
            </a:pPr>
            <a:r>
              <a:rPr lang="en-US" sz="2800" dirty="0">
                <a:solidFill>
                  <a:srgbClr val="00A5A6"/>
                </a:solidFill>
              </a:rPr>
              <a:t>I am afraid of ____________________</a:t>
            </a:r>
          </a:p>
          <a:p>
            <a:pPr lvl="0">
              <a:lnSpc>
                <a:spcPct val="150000"/>
              </a:lnSpc>
              <a:spcBef>
                <a:spcPts val="600"/>
              </a:spcBef>
            </a:pPr>
            <a:r>
              <a:rPr lang="en-US" sz="2800" dirty="0"/>
              <a:t>My favorite music is __________________</a:t>
            </a:r>
          </a:p>
          <a:p>
            <a:pPr>
              <a:lnSpc>
                <a:spcPct val="150000"/>
              </a:lnSpc>
              <a:spcBef>
                <a:spcPts val="600"/>
              </a:spcBef>
            </a:pPr>
            <a:r>
              <a:rPr lang="en-US" sz="2800" dirty="0">
                <a:solidFill>
                  <a:srgbClr val="00A5A6"/>
                </a:solidFill>
              </a:rPr>
              <a:t>My favorite game is </a:t>
            </a:r>
            <a:r>
              <a:rPr lang="en-US" sz="2800" dirty="0"/>
              <a:t>__________________</a:t>
            </a:r>
            <a:endParaRPr lang="en-US" sz="2800" dirty="0">
              <a:solidFill>
                <a:srgbClr val="00A5A6"/>
              </a:solidFill>
            </a:endParaRPr>
          </a:p>
          <a:p>
            <a:pPr>
              <a:lnSpc>
                <a:spcPct val="150000"/>
              </a:lnSpc>
              <a:spcBef>
                <a:spcPts val="600"/>
              </a:spcBef>
            </a:pPr>
            <a:r>
              <a:rPr lang="en-US" sz="2800" dirty="0"/>
              <a:t>My favorite color is __________________</a:t>
            </a:r>
          </a:p>
        </p:txBody>
      </p:sp>
      <p:sp>
        <p:nvSpPr>
          <p:cNvPr id="369" name="Google Shape;369;g73c423b573_0_20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11</a:t>
            </a:fld>
            <a:endParaRPr sz="900">
              <a:solidFill>
                <a:srgbClr val="00A5A6"/>
              </a:solidFill>
            </a:endParaRPr>
          </a:p>
        </p:txBody>
      </p:sp>
      <p:sp>
        <p:nvSpPr>
          <p:cNvPr id="5" name="Google Shape;360;p9">
            <a:extLst>
              <a:ext uri="{FF2B5EF4-FFF2-40B4-BE49-F238E27FC236}">
                <a16:creationId xmlns:a16="http://schemas.microsoft.com/office/drawing/2014/main" id="{A833C066-0693-4EBD-B685-B4FF4E8E90B4}"/>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Different but Equal</a:t>
            </a:r>
            <a:endParaRPr dirty="0"/>
          </a:p>
        </p:txBody>
      </p:sp>
      <p:pic>
        <p:nvPicPr>
          <p:cNvPr id="6" name="Google Shape;224;p18" descr="Three stick figure children tumbling">
            <a:extLst>
              <a:ext uri="{FF2B5EF4-FFF2-40B4-BE49-F238E27FC236}">
                <a16:creationId xmlns:a16="http://schemas.microsoft.com/office/drawing/2014/main" id="{A714C7CB-2A95-4D74-BFD8-6ABBFEF4D60B}"/>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570600" y="943475"/>
            <a:ext cx="8002800" cy="3963600"/>
          </a:xfrm>
          <a:prstGeom prst="rect">
            <a:avLst/>
          </a:prstGeom>
          <a:noFill/>
          <a:ln>
            <a:noFill/>
          </a:ln>
        </p:spPr>
        <p:txBody>
          <a:bodyPr spcFirstLastPara="1" wrap="square" lIns="91425" tIns="91425" rIns="91425" bIns="91425" numCol="1" anchor="ctr" anchorCtr="0">
            <a:noAutofit/>
          </a:bodyPr>
          <a:lstStyle/>
          <a:p>
            <a:pPr marL="457200" lvl="0" indent="-400050" algn="l" rtl="0">
              <a:lnSpc>
                <a:spcPct val="100000"/>
              </a:lnSpc>
              <a:spcBef>
                <a:spcPts val="0"/>
              </a:spcBef>
              <a:spcAft>
                <a:spcPts val="0"/>
              </a:spcAft>
              <a:buClr>
                <a:srgbClr val="00A5A6"/>
              </a:buClr>
              <a:buSzPts val="2700"/>
              <a:buChar char="▪"/>
            </a:pPr>
            <a:r>
              <a:rPr lang="en-US" sz="2700" dirty="0"/>
              <a:t>Even though we are all different, how can we work and play together?</a:t>
            </a:r>
            <a:endParaRPr sz="2700" dirty="0"/>
          </a:p>
          <a:p>
            <a:pPr marL="0" lvl="0" indent="0" algn="l" rtl="0">
              <a:lnSpc>
                <a:spcPct val="100000"/>
              </a:lnSpc>
              <a:spcBef>
                <a:spcPts val="0"/>
              </a:spcBef>
              <a:spcAft>
                <a:spcPts val="0"/>
              </a:spcAft>
              <a:buSzPts val="1800"/>
              <a:buNone/>
            </a:pPr>
            <a:endParaRPr sz="2700" dirty="0"/>
          </a:p>
          <a:p>
            <a:pPr marL="0" lvl="0" indent="0" algn="l" rtl="0">
              <a:lnSpc>
                <a:spcPct val="100000"/>
              </a:lnSpc>
              <a:spcBef>
                <a:spcPts val="0"/>
              </a:spcBef>
              <a:spcAft>
                <a:spcPts val="0"/>
              </a:spcAft>
              <a:buSzPts val="1800"/>
              <a:buNone/>
            </a:pPr>
            <a:endParaRPr sz="2700" dirty="0"/>
          </a:p>
          <a:p>
            <a:pPr marL="457200" lvl="0" indent="-400050" algn="l" rtl="0">
              <a:lnSpc>
                <a:spcPct val="100000"/>
              </a:lnSpc>
              <a:spcBef>
                <a:spcPts val="0"/>
              </a:spcBef>
              <a:spcAft>
                <a:spcPts val="0"/>
              </a:spcAft>
              <a:buClr>
                <a:srgbClr val="00A5A6"/>
              </a:buClr>
              <a:buSzPts val="2700"/>
              <a:buChar char="▪"/>
            </a:pPr>
            <a:r>
              <a:rPr lang="en-US" sz="2700" dirty="0"/>
              <a:t>How can we make sure that we treat one another fairly and equally?</a:t>
            </a:r>
            <a:endParaRPr sz="2220" dirty="0"/>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12</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Different but Equal</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508000" y="371335"/>
            <a:ext cx="8065400" cy="4535740"/>
          </a:xfrm>
          <a:prstGeom prst="rect">
            <a:avLst/>
          </a:prstGeom>
          <a:noFill/>
          <a:ln>
            <a:noFill/>
          </a:ln>
        </p:spPr>
        <p:txBody>
          <a:bodyPr spcFirstLastPara="1" wrap="square" lIns="91425" tIns="91425" rIns="91425" bIns="91425" numCol="1" anchor="ctr" anchorCtr="0">
            <a:noAutofit/>
          </a:bodyPr>
          <a:lstStyle/>
          <a:p>
            <a:pPr lvl="0">
              <a:buChar char="●"/>
            </a:pPr>
            <a:r>
              <a:rPr lang="en-US" sz="3200" dirty="0"/>
              <a:t>Think about the first thing come to minds when you see these cards.</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21831306"/>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1828800" y="1488381"/>
            <a:ext cx="5486400" cy="2743200"/>
          </a:xfrm>
          <a:prstGeom prst="rect">
            <a:avLst/>
          </a:prstGeom>
          <a:noFill/>
          <a:ln w="57150">
            <a:solidFill>
              <a:schemeClr val="tx1"/>
            </a:solidFill>
          </a:ln>
        </p:spPr>
        <p:txBody>
          <a:bodyPr spcFirstLastPara="1" wrap="square" lIns="91425" tIns="91425" rIns="91425" bIns="91425" numCol="1" anchor="ctr" anchorCtr="0">
            <a:noAutofit/>
          </a:bodyPr>
          <a:lstStyle/>
          <a:p>
            <a:pPr marL="114300" lvl="0" indent="0" algn="ctr">
              <a:buNone/>
            </a:pPr>
            <a:r>
              <a:rPr lang="en-US" sz="5400" dirty="0">
                <a:solidFill>
                  <a:schemeClr val="tx1"/>
                </a:solidFill>
              </a:rPr>
              <a:t>Buddhist</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82375832"/>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1828800" y="1488381"/>
            <a:ext cx="5486400" cy="2743200"/>
          </a:xfrm>
          <a:prstGeom prst="rect">
            <a:avLst/>
          </a:prstGeom>
          <a:noFill/>
          <a:ln w="57150">
            <a:solidFill>
              <a:schemeClr val="tx1"/>
            </a:solidFill>
          </a:ln>
        </p:spPr>
        <p:txBody>
          <a:bodyPr spcFirstLastPara="1" wrap="square" lIns="91425" tIns="91425" rIns="91425" bIns="91425" numCol="1" anchor="ctr" anchorCtr="0">
            <a:noAutofit/>
          </a:bodyPr>
          <a:lstStyle/>
          <a:p>
            <a:pPr marL="114300" lvl="0" indent="0" algn="ctr">
              <a:buNone/>
            </a:pPr>
            <a:r>
              <a:rPr lang="en-US" sz="5400" dirty="0">
                <a:solidFill>
                  <a:schemeClr val="tx1"/>
                </a:solidFill>
              </a:rPr>
              <a:t>Catholic</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78411218"/>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1828800" y="1488381"/>
            <a:ext cx="5486400" cy="2743200"/>
          </a:xfrm>
          <a:prstGeom prst="rect">
            <a:avLst/>
          </a:prstGeom>
          <a:noFill/>
          <a:ln w="57150">
            <a:solidFill>
              <a:schemeClr val="tx1"/>
            </a:solidFill>
          </a:ln>
        </p:spPr>
        <p:txBody>
          <a:bodyPr spcFirstLastPara="1" wrap="square" lIns="91425" tIns="91425" rIns="91425" bIns="91425" numCol="1" anchor="ctr" anchorCtr="0">
            <a:noAutofit/>
          </a:bodyPr>
          <a:lstStyle/>
          <a:p>
            <a:pPr marL="114300" lvl="0" indent="0" algn="ctr">
              <a:buNone/>
            </a:pPr>
            <a:r>
              <a:rPr lang="en-US" sz="5400" dirty="0">
                <a:solidFill>
                  <a:schemeClr val="tx1"/>
                </a:solidFill>
              </a:rPr>
              <a:t>Hindu</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9922129"/>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1828800" y="1488381"/>
            <a:ext cx="5486400" cy="2743200"/>
          </a:xfrm>
          <a:prstGeom prst="rect">
            <a:avLst/>
          </a:prstGeom>
          <a:noFill/>
          <a:ln w="57150">
            <a:solidFill>
              <a:schemeClr val="tx1"/>
            </a:solidFill>
          </a:ln>
        </p:spPr>
        <p:txBody>
          <a:bodyPr spcFirstLastPara="1" wrap="square" lIns="91425" tIns="91425" rIns="91425" bIns="91425" numCol="1" anchor="ctr" anchorCtr="0">
            <a:noAutofit/>
          </a:bodyPr>
          <a:lstStyle/>
          <a:p>
            <a:pPr marL="114300" lvl="0" indent="0" algn="ctr">
              <a:buNone/>
            </a:pPr>
            <a:r>
              <a:rPr lang="en-US" sz="5400" dirty="0">
                <a:solidFill>
                  <a:schemeClr val="tx1"/>
                </a:solidFill>
              </a:rPr>
              <a:t>Jewish</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17</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1363983"/>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1828800" y="1488381"/>
            <a:ext cx="5486400" cy="2743200"/>
          </a:xfrm>
          <a:prstGeom prst="rect">
            <a:avLst/>
          </a:prstGeom>
          <a:noFill/>
          <a:ln w="57150">
            <a:solidFill>
              <a:schemeClr val="tx1"/>
            </a:solidFill>
          </a:ln>
        </p:spPr>
        <p:txBody>
          <a:bodyPr spcFirstLastPara="1" wrap="square" lIns="91425" tIns="91425" rIns="91425" bIns="91425" numCol="1" anchor="ctr" anchorCtr="0">
            <a:noAutofit/>
          </a:bodyPr>
          <a:lstStyle/>
          <a:p>
            <a:pPr marL="114300" lvl="0" indent="0" algn="ctr">
              <a:buNone/>
            </a:pPr>
            <a:r>
              <a:rPr lang="en-US" sz="5400" dirty="0">
                <a:solidFill>
                  <a:schemeClr val="tx1"/>
                </a:solidFill>
              </a:rPr>
              <a:t>Muslim</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9845147"/>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1828800" y="1488381"/>
            <a:ext cx="5486400" cy="2743200"/>
          </a:xfrm>
          <a:prstGeom prst="rect">
            <a:avLst/>
          </a:prstGeom>
          <a:noFill/>
          <a:ln w="57150">
            <a:solidFill>
              <a:schemeClr val="tx1"/>
            </a:solidFill>
          </a:ln>
        </p:spPr>
        <p:txBody>
          <a:bodyPr spcFirstLastPara="1" wrap="square" lIns="91425" tIns="91425" rIns="91425" bIns="91425" numCol="1" anchor="ctr" anchorCtr="0">
            <a:noAutofit/>
          </a:bodyPr>
          <a:lstStyle/>
          <a:p>
            <a:pPr marL="114300" lvl="0" indent="0" algn="ctr">
              <a:buNone/>
            </a:pPr>
            <a:r>
              <a:rPr lang="en-US" sz="5400" dirty="0">
                <a:solidFill>
                  <a:schemeClr val="tx1"/>
                </a:solidFill>
              </a:rPr>
              <a:t>Protestant</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2283228"/>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429684124"/>
              </p:ext>
            </p:extLst>
          </p:nvPr>
        </p:nvGraphicFramePr>
        <p:xfrm>
          <a:off x="319711" y="1595826"/>
          <a:ext cx="8412480" cy="292608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74409">
                  <a:extLst>
                    <a:ext uri="{9D8B030D-6E8A-4147-A177-3AD203B41FA5}">
                      <a16:colId xmlns:a16="http://schemas.microsoft.com/office/drawing/2014/main" val="22100770"/>
                    </a:ext>
                  </a:extLst>
                </a:gridCol>
                <a:gridCol w="5173267">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Encourage Students to Help Each Other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If you have student who cannot read or write, ask other students to help them.</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Provide a Culturally Sensitive Environment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Prepare for the discussion and make copies.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Gather Mini-posters and Lesson Materials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Gather materials for future use.</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60652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41190086"/>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73c423b573_0_216"/>
          <p:cNvSpPr txBox="1">
            <a:spLocks noGrp="1"/>
          </p:cNvSpPr>
          <p:nvPr>
            <p:ph type="body" idx="1"/>
          </p:nvPr>
        </p:nvSpPr>
        <p:spPr>
          <a:xfrm>
            <a:off x="304800" y="112889"/>
            <a:ext cx="8268600" cy="4794186"/>
          </a:xfrm>
          <a:prstGeom prst="rect">
            <a:avLst/>
          </a:prstGeom>
          <a:noFill/>
          <a:ln>
            <a:noFill/>
          </a:ln>
        </p:spPr>
        <p:txBody>
          <a:bodyPr spcFirstLastPara="1" wrap="square" lIns="91425" tIns="91425" rIns="91425" bIns="91425" numCol="1" anchor="ctr" anchorCtr="0">
            <a:noAutofit/>
          </a:bodyPr>
          <a:lstStyle/>
          <a:p>
            <a:pPr marL="584200" lvl="0" indent="-457200">
              <a:spcBef>
                <a:spcPts val="1200"/>
              </a:spcBef>
              <a:buSzPct val="100000"/>
              <a:buFont typeface="Wingdings" panose="05000000000000000000" pitchFamily="2" charset="2"/>
              <a:buChar char="§"/>
            </a:pPr>
            <a:r>
              <a:rPr lang="en-US" sz="2800" dirty="0"/>
              <a:t>What were your thoughts?</a:t>
            </a:r>
          </a:p>
          <a:p>
            <a:pPr marL="584200" lvl="0" indent="-457200">
              <a:buSzPct val="100000"/>
              <a:buFont typeface="Wingdings" panose="05000000000000000000" pitchFamily="2" charset="2"/>
              <a:buChar char="§"/>
            </a:pPr>
            <a:r>
              <a:rPr lang="en-US" sz="2800" dirty="0"/>
              <a:t>Should we “discriminate” against people of different religions?</a:t>
            </a:r>
          </a:p>
          <a:p>
            <a:pPr marL="584200" lvl="0" indent="-457200">
              <a:buSzPct val="100000"/>
              <a:buFont typeface="Wingdings" panose="05000000000000000000" pitchFamily="2" charset="2"/>
              <a:buChar char="§"/>
            </a:pPr>
            <a:r>
              <a:rPr lang="en-US" sz="2800" dirty="0"/>
              <a:t>What about people who don’t want to have any religion at all?</a:t>
            </a:r>
          </a:p>
        </p:txBody>
      </p:sp>
      <p:sp>
        <p:nvSpPr>
          <p:cNvPr id="376" name="Google Shape;376;g73c423b573_0_216"/>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20</a:t>
            </a:fld>
            <a:endParaRPr sz="900">
              <a:solidFill>
                <a:srgbClr val="00A5A6"/>
              </a:solidFill>
            </a:endParaRPr>
          </a:p>
        </p:txBody>
      </p:sp>
      <p:sp>
        <p:nvSpPr>
          <p:cNvPr id="7" name="Google Shape;360;p9">
            <a:extLst>
              <a:ext uri="{FF2B5EF4-FFF2-40B4-BE49-F238E27FC236}">
                <a16:creationId xmlns:a16="http://schemas.microsoft.com/office/drawing/2014/main" id="{FFFDDED3-0FA2-40F5-93B1-91979966AE29}"/>
              </a:ext>
            </a:extLst>
          </p:cNvPr>
          <p:cNvSpPr txBox="1">
            <a:spLocks noGrp="1"/>
          </p:cNvSpPr>
          <p:nvPr>
            <p:ph type="title"/>
          </p:nvPr>
        </p:nvSpPr>
        <p:spPr>
          <a:xfrm>
            <a:off x="869149" y="371335"/>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What Do You Think?</a:t>
            </a:r>
            <a:endParaRPr dirty="0"/>
          </a:p>
        </p:txBody>
      </p:sp>
      <p:pic>
        <p:nvPicPr>
          <p:cNvPr id="8" name="Google Shape;224;p18" descr="Three stick figure children tumbling">
            <a:extLst>
              <a:ext uri="{FF2B5EF4-FFF2-40B4-BE49-F238E27FC236}">
                <a16:creationId xmlns:a16="http://schemas.microsoft.com/office/drawing/2014/main" id="{8CA6BDE3-341C-47CF-B042-36483ABB2B03}"/>
              </a:ext>
            </a:extLst>
          </p:cNvPr>
          <p:cNvPicPr preferRelativeResize="0">
            <a:picLocks noChangeAspect="1"/>
          </p:cNvPicPr>
          <p:nvPr/>
        </p:nvPicPr>
        <p:blipFill rotWithShape="1">
          <a:blip r:embed="rId3">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44417388"/>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6" name="Google Shape;416;g73c680b346_0_302"/>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pic>
        <p:nvPicPr>
          <p:cNvPr id="417" name="Google Shape;417;g73c680b346_0_302"/>
          <p:cNvPicPr preferRelativeResize="0"/>
          <p:nvPr/>
        </p:nvPicPr>
        <p:blipFill rotWithShape="1">
          <a:blip r:embed="rId3"/>
          <a:srcRect/>
          <a:stretch/>
        </p:blipFill>
        <p:spPr>
          <a:xfrm>
            <a:off x="1219201" y="880533"/>
            <a:ext cx="6376332" cy="4018845"/>
          </a:xfrm>
          <a:prstGeom prst="rect">
            <a:avLst/>
          </a:prstGeom>
          <a:noFill/>
          <a:ln>
            <a:noFill/>
          </a:ln>
        </p:spPr>
      </p:pic>
      <p:sp>
        <p:nvSpPr>
          <p:cNvPr id="3" name="Title 2">
            <a:extLst>
              <a:ext uri="{FF2B5EF4-FFF2-40B4-BE49-F238E27FC236}">
                <a16:creationId xmlns:a16="http://schemas.microsoft.com/office/drawing/2014/main" id="{9259E1C6-D0C4-445E-B512-139D4A383453}"/>
              </a:ext>
            </a:extLst>
          </p:cNvPr>
          <p:cNvSpPr>
            <a:spLocks noGrp="1"/>
          </p:cNvSpPr>
          <p:nvPr>
            <p:ph type="title"/>
          </p:nvPr>
        </p:nvSpPr>
        <p:spPr>
          <a:xfrm>
            <a:off x="732997" y="-180622"/>
            <a:ext cx="7802565" cy="1625381"/>
          </a:xfrm>
        </p:spPr>
        <p:txBody>
          <a:bodyPr/>
          <a:lstStyle/>
          <a:p>
            <a:r>
              <a:rPr lang="en-US" dirty="0"/>
              <a:t>What Do You Think?</a:t>
            </a:r>
          </a:p>
        </p:txBody>
      </p:sp>
      <p:pic>
        <p:nvPicPr>
          <p:cNvPr id="8" name="Google Shape;224;p18" descr="Three stick figure children tumbling">
            <a:extLst>
              <a:ext uri="{FF2B5EF4-FFF2-40B4-BE49-F238E27FC236}">
                <a16:creationId xmlns:a16="http://schemas.microsoft.com/office/drawing/2014/main" id="{54F3DC65-4A60-4F76-8EAA-2D2CC89AD270}"/>
              </a:ext>
            </a:extLst>
          </p:cNvPr>
          <p:cNvPicPr preferRelativeResize="0">
            <a:picLocks noChangeAspect="1"/>
          </p:cNvPicPr>
          <p:nvPr/>
        </p:nvPicPr>
        <p:blipFill rotWithShape="1">
          <a:blip r:embed="rId4">
            <a:alphaModFix/>
          </a:blip>
          <a:srcRect/>
          <a:stretch/>
        </p:blipFill>
        <p:spPr>
          <a:xfrm>
            <a:off x="7595532" y="220177"/>
            <a:ext cx="1280160" cy="102263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93701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g73c680b346_0_321"/>
          <p:cNvSpPr txBox="1">
            <a:spLocks noGrp="1"/>
          </p:cNvSpPr>
          <p:nvPr>
            <p:ph type="title"/>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Discussion Questions</a:t>
            </a:r>
            <a:endParaRPr dirty="0"/>
          </a:p>
        </p:txBody>
      </p:sp>
      <p:sp>
        <p:nvSpPr>
          <p:cNvPr id="425" name="Google Shape;425;g73c680b346_0_321"/>
          <p:cNvSpPr txBox="1">
            <a:spLocks noGrp="1"/>
          </p:cNvSpPr>
          <p:nvPr>
            <p:ph type="body" idx="1"/>
          </p:nvPr>
        </p:nvSpPr>
        <p:spPr>
          <a:xfrm>
            <a:off x="508987" y="1272936"/>
            <a:ext cx="7511700" cy="3326024"/>
          </a:xfrm>
          <a:prstGeom prst="rect">
            <a:avLst/>
          </a:prstGeom>
          <a:noFill/>
          <a:ln>
            <a:noFill/>
          </a:ln>
        </p:spPr>
        <p:txBody>
          <a:bodyPr spcFirstLastPara="1" wrap="square" lIns="91425" tIns="45700" rIns="91425" bIns="45700" numCol="1" anchor="ctr" anchorCtr="0">
            <a:noAutofit/>
          </a:bodyPr>
          <a:lstStyle/>
          <a:p>
            <a:pPr marL="461963" lvl="1" indent="-342900">
              <a:lnSpc>
                <a:spcPct val="150000"/>
              </a:lnSpc>
              <a:buFont typeface="Wingdings" panose="05000000000000000000" pitchFamily="2" charset="2"/>
              <a:buChar char="§"/>
            </a:pPr>
            <a:r>
              <a:rPr lang="en-US" sz="2800" dirty="0"/>
              <a:t>Can a person change religions?</a:t>
            </a:r>
          </a:p>
          <a:p>
            <a:pPr marL="461963" lvl="1" indent="-342900">
              <a:lnSpc>
                <a:spcPct val="150000"/>
              </a:lnSpc>
              <a:buFont typeface="Wingdings" panose="05000000000000000000" pitchFamily="2" charset="2"/>
              <a:buChar char="§"/>
            </a:pPr>
            <a:r>
              <a:rPr lang="en-US" sz="2800" dirty="0"/>
              <a:t>Should society allow for a change of beliefs? </a:t>
            </a:r>
            <a:endParaRPr sz="2800" dirty="0"/>
          </a:p>
          <a:p>
            <a:pPr marL="914400" indent="0">
              <a:lnSpc>
                <a:spcPct val="150000"/>
              </a:lnSpc>
              <a:spcBef>
                <a:spcPts val="900"/>
              </a:spcBef>
              <a:buNone/>
            </a:pPr>
            <a:endParaRPr sz="2000" dirty="0"/>
          </a:p>
        </p:txBody>
      </p:sp>
      <p:sp>
        <p:nvSpPr>
          <p:cNvPr id="424" name="Google Shape;424;g73c680b346_0_321"/>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22</a:t>
            </a:fld>
            <a:endParaRPr/>
          </a:p>
        </p:txBody>
      </p:sp>
      <p:pic>
        <p:nvPicPr>
          <p:cNvPr id="426" name="Google Shape;426;g73c680b346_0_321"/>
          <p:cNvPicPr preferRelativeResize="0"/>
          <p:nvPr/>
        </p:nvPicPr>
        <p:blipFill>
          <a:blip r:embed="rId3"/>
          <a:srcRect/>
          <a:stretch/>
        </p:blipFill>
        <p:spPr>
          <a:xfrm>
            <a:off x="7873549" y="188568"/>
            <a:ext cx="1022175" cy="957743"/>
          </a:xfrm>
          <a:prstGeom prst="rect">
            <a:avLst/>
          </a:prstGeom>
          <a:noFill/>
          <a:ln>
            <a:noFill/>
          </a:ln>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3" name="Google Shape;83;p39"/>
          <p:cNvSpPr txBox="1">
            <a:spLocks noGrp="1"/>
          </p:cNvSpPr>
          <p:nvPr>
            <p:ph type="sldNum" idx="12"/>
          </p:nvPr>
        </p:nvSpPr>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23</a:t>
            </a:fld>
            <a:endParaRPr/>
          </a:p>
        </p:txBody>
      </p:sp>
      <p:pic>
        <p:nvPicPr>
          <p:cNvPr id="3" name="Google Shape;439;p11" descr="Four stick children holding stars">
            <a:extLst>
              <a:ext uri="{FF2B5EF4-FFF2-40B4-BE49-F238E27FC236}">
                <a16:creationId xmlns:a16="http://schemas.microsoft.com/office/drawing/2014/main" id="{5796B983-93A3-E041-9FD6-03462BBB08A7}"/>
              </a:ext>
            </a:extLst>
          </p:cNvPr>
          <p:cNvPicPr preferRelativeResize="0">
            <a:picLocks/>
          </p:cNvPicPr>
          <p:nvPr/>
        </p:nvPicPr>
        <p:blipFill rotWithShape="1">
          <a:blip r:embed="rId3">
            <a:alphaModFix/>
          </a:blip>
          <a:srcRect/>
          <a:stretch/>
        </p:blipFill>
        <p:spPr>
          <a:xfrm>
            <a:off x="7612231" y="167978"/>
            <a:ext cx="1298077" cy="1032272"/>
          </a:xfrm>
          <a:prstGeom prst="rect">
            <a:avLst/>
          </a:prstGeom>
          <a:noFill/>
          <a:ln>
            <a:noFill/>
          </a:ln>
        </p:spPr>
      </p:pic>
      <p:pic>
        <p:nvPicPr>
          <p:cNvPr id="4" name="Picture 3">
            <a:extLst>
              <a:ext uri="{FF2B5EF4-FFF2-40B4-BE49-F238E27FC236}">
                <a16:creationId xmlns:a16="http://schemas.microsoft.com/office/drawing/2014/main" id="{16891D0F-A033-1849-830A-81670773AC59}"/>
              </a:ext>
            </a:extLst>
          </p:cNvPr>
          <p:cNvPicPr>
            <a:picLocks noChangeAspect="1"/>
          </p:cNvPicPr>
          <p:nvPr/>
        </p:nvPicPr>
        <p:blipFill>
          <a:blip r:embed="rId4"/>
          <a:stretch>
            <a:fillRect/>
          </a:stretch>
        </p:blipFill>
        <p:spPr>
          <a:xfrm>
            <a:off x="2546732" y="208571"/>
            <a:ext cx="3729889" cy="4783989"/>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pic>
        <p:nvPicPr>
          <p:cNvPr id="439" name="Google Shape;439;p11" descr="Four stick children holding stars"/>
          <p:cNvPicPr preferRelativeResize="0">
            <a:picLocks noGrp="1"/>
          </p:cNvPicPr>
          <p:nvPr>
            <p:ph type="body" idx="2"/>
          </p:nvPr>
        </p:nvPicPr>
        <p:blipFill rotWithShape="1">
          <a:blip r:embed="rId3">
            <a:alphaModFix/>
          </a:blip>
          <a:srcRect/>
          <a:stretch/>
        </p:blipFill>
        <p:spPr>
          <a:xfrm>
            <a:off x="7502901" y="237552"/>
            <a:ext cx="1298077" cy="1032272"/>
          </a:xfrm>
          <a:prstGeom prst="rect">
            <a:avLst/>
          </a:prstGeom>
          <a:noFill/>
          <a:ln>
            <a:noFill/>
          </a:ln>
        </p:spPr>
      </p:pic>
      <p:sp>
        <p:nvSpPr>
          <p:cNvPr id="440" name="Google Shape;440;p11"/>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24</a:t>
            </a:fld>
            <a:endParaRPr/>
          </a:p>
        </p:txBody>
      </p:sp>
      <p:sp>
        <p:nvSpPr>
          <p:cNvPr id="6" name="Google Shape;423;g73c680b346_0_321">
            <a:extLst>
              <a:ext uri="{FF2B5EF4-FFF2-40B4-BE49-F238E27FC236}">
                <a16:creationId xmlns:a16="http://schemas.microsoft.com/office/drawing/2014/main" id="{FA80735C-1F35-48AF-9F5D-230C2D39B3A2}"/>
              </a:ext>
            </a:extLst>
          </p:cNvPr>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Values We Share</a:t>
            </a:r>
            <a:endParaRPr dirty="0"/>
          </a:p>
        </p:txBody>
      </p:sp>
      <p:sp>
        <p:nvSpPr>
          <p:cNvPr id="3" name="Text Placeholder 2">
            <a:extLst>
              <a:ext uri="{FF2B5EF4-FFF2-40B4-BE49-F238E27FC236}">
                <a16:creationId xmlns:a16="http://schemas.microsoft.com/office/drawing/2014/main" id="{A938E6AC-12F5-4EFF-B51F-5A3490EAD585}"/>
              </a:ext>
            </a:extLst>
          </p:cNvPr>
          <p:cNvSpPr>
            <a:spLocks noGrp="1"/>
          </p:cNvSpPr>
          <p:nvPr>
            <p:ph type="body" idx="1"/>
          </p:nvPr>
        </p:nvSpPr>
        <p:spPr>
          <a:xfrm>
            <a:off x="877462" y="1524000"/>
            <a:ext cx="5314615" cy="3108722"/>
          </a:xfrm>
        </p:spPr>
        <p:txBody>
          <a:bodyPr anchor="ctr">
            <a:normAutofit fontScale="92500" lnSpcReduction="20000"/>
          </a:bodyPr>
          <a:lstStyle/>
          <a:p>
            <a:pPr marL="431800">
              <a:lnSpc>
                <a:spcPct val="150000"/>
              </a:lnSpc>
              <a:spcBef>
                <a:spcPts val="600"/>
              </a:spcBef>
              <a:buSzPts val="2200"/>
            </a:pPr>
            <a:r>
              <a:rPr lang="en-US" sz="3000" dirty="0"/>
              <a:t>Treating others kindly</a:t>
            </a:r>
          </a:p>
          <a:p>
            <a:pPr marL="431800">
              <a:lnSpc>
                <a:spcPct val="150000"/>
              </a:lnSpc>
              <a:buSzPts val="2200"/>
            </a:pPr>
            <a:r>
              <a:rPr lang="en-US" sz="3000" dirty="0"/>
              <a:t>Loving family and friends</a:t>
            </a:r>
          </a:p>
          <a:p>
            <a:pPr marL="431800">
              <a:lnSpc>
                <a:spcPct val="150000"/>
              </a:lnSpc>
              <a:buSzPts val="2200"/>
            </a:pPr>
            <a:r>
              <a:rPr lang="en-US" sz="3000" dirty="0"/>
              <a:t>Honesty</a:t>
            </a:r>
          </a:p>
          <a:p>
            <a:pPr marL="431800">
              <a:lnSpc>
                <a:spcPct val="150000"/>
              </a:lnSpc>
              <a:buSzPts val="2200"/>
            </a:pPr>
            <a:r>
              <a:rPr lang="en-US" sz="3000" dirty="0"/>
              <a:t>Community service  </a:t>
            </a:r>
          </a:p>
          <a:p>
            <a:pPr marL="431800">
              <a:lnSpc>
                <a:spcPct val="150000"/>
              </a:lnSpc>
              <a:buSzPts val="2200"/>
            </a:pPr>
            <a:r>
              <a:rPr lang="en-US" sz="3000" dirty="0"/>
              <a:t>Not killing or robbing</a:t>
            </a:r>
          </a:p>
          <a:p>
            <a:pPr>
              <a:lnSpc>
                <a:spcPct val="150000"/>
              </a:lnSpc>
            </a:pPr>
            <a:endParaRPr lang="en-US" dirty="0"/>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383822" y="835378"/>
            <a:ext cx="8550747" cy="4157182"/>
          </a:xfrm>
          <a:prstGeom prst="rect">
            <a:avLst/>
          </a:prstGeom>
          <a:noFill/>
          <a:ln>
            <a:noFill/>
          </a:ln>
        </p:spPr>
        <p:txBody>
          <a:bodyPr spcFirstLastPara="1" wrap="square" lIns="91425" tIns="91425" rIns="91425" bIns="91425" numCol="1" anchor="ctr" anchorCtr="0">
            <a:normAutofit/>
          </a:bodyPr>
          <a:lstStyle/>
          <a:p>
            <a:pPr marL="533400" lvl="0" indent="-457200" algn="l" rtl="0">
              <a:spcBef>
                <a:spcPts val="0"/>
              </a:spcBef>
              <a:spcAft>
                <a:spcPts val="0"/>
              </a:spcAft>
              <a:buSzPts val="2400"/>
              <a:buFont typeface="+mj-lt"/>
              <a:buAutoNum type="arabicPeriod"/>
            </a:pPr>
            <a:r>
              <a:rPr lang="en-US" dirty="0"/>
              <a:t>Freedom of thought, conscience or religion is a protected human right.</a:t>
            </a:r>
          </a:p>
          <a:p>
            <a:pPr marL="533400" lvl="0" indent="-457200" algn="l" rtl="0">
              <a:spcBef>
                <a:spcPts val="0"/>
              </a:spcBef>
              <a:spcAft>
                <a:spcPts val="0"/>
              </a:spcAft>
              <a:buSzPts val="2400"/>
              <a:buFont typeface="+mj-lt"/>
              <a:buAutoNum type="arabicPeriod"/>
            </a:pPr>
            <a:endParaRPr dirty="0"/>
          </a:p>
          <a:p>
            <a:pPr marL="533400" lvl="0" indent="-457200" algn="l" rtl="0">
              <a:spcBef>
                <a:spcPts val="0"/>
              </a:spcBef>
              <a:spcAft>
                <a:spcPts val="0"/>
              </a:spcAft>
              <a:buSzPts val="2400"/>
              <a:buFont typeface="+mj-lt"/>
              <a:buAutoNum type="arabicPeriod"/>
            </a:pPr>
            <a:r>
              <a:rPr lang="en-US" dirty="0"/>
              <a:t>Respect should be shown toward the beliefs of other people by the things we say and the way we act.</a:t>
            </a:r>
          </a:p>
          <a:p>
            <a:pPr marL="533400" lvl="0" indent="-457200" algn="l" rtl="0">
              <a:spcBef>
                <a:spcPts val="0"/>
              </a:spcBef>
              <a:spcAft>
                <a:spcPts val="0"/>
              </a:spcAft>
              <a:buSzPts val="2400"/>
              <a:buFont typeface="+mj-lt"/>
              <a:buAutoNum type="arabicPeriod"/>
            </a:pPr>
            <a:endParaRPr dirty="0"/>
          </a:p>
          <a:p>
            <a:pPr marL="533400" lvl="0" indent="-457200" algn="l" rtl="0">
              <a:spcBef>
                <a:spcPts val="0"/>
              </a:spcBef>
              <a:spcAft>
                <a:spcPts val="0"/>
              </a:spcAft>
              <a:buSzPts val="2400"/>
              <a:buFont typeface="+mj-lt"/>
              <a:buAutoNum type="arabicPeriod"/>
            </a:pPr>
            <a:r>
              <a:rPr lang="en-US" dirty="0"/>
              <a:t>Religious diversity is part of human societies all over the world. </a:t>
            </a:r>
            <a:endParaRPr dirty="0"/>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25</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extLst>
      <p:ext uri="{BB962C8B-B14F-4D97-AF65-F5344CB8AC3E}">
        <p14:creationId xmlns:p14="http://schemas.microsoft.com/office/powerpoint/2010/main" val="1981667766"/>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14"/>
          <p:cNvSpPr txBox="1">
            <a:spLocks noGrp="1"/>
          </p:cNvSpPr>
          <p:nvPr>
            <p:ph type="body" idx="1"/>
          </p:nvPr>
        </p:nvSpPr>
        <p:spPr>
          <a:xfrm>
            <a:off x="1037800" y="868800"/>
            <a:ext cx="5775900" cy="13980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600"/>
              </a:spcBef>
              <a:spcAft>
                <a:spcPts val="0"/>
              </a:spcAft>
              <a:buSzPts val="1100"/>
              <a:buNone/>
            </a:pPr>
            <a:r>
              <a:rPr lang="en-US" dirty="0"/>
              <a:t>Make a list of some of the values we all share in common:</a:t>
            </a:r>
            <a:endParaRPr dirty="0"/>
          </a:p>
          <a:p>
            <a:pPr marL="0" lvl="0" indent="0" algn="l" rtl="0">
              <a:lnSpc>
                <a:spcPct val="100000"/>
              </a:lnSpc>
              <a:spcBef>
                <a:spcPts val="600"/>
              </a:spcBef>
              <a:spcAft>
                <a:spcPts val="0"/>
              </a:spcAft>
              <a:buSzPts val="2400"/>
              <a:buNone/>
            </a:pPr>
            <a:endParaRPr dirty="0"/>
          </a:p>
        </p:txBody>
      </p:sp>
      <p:pic>
        <p:nvPicPr>
          <p:cNvPr id="464" name="Google Shape;464;p14"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082044" y="181946"/>
            <a:ext cx="1842600" cy="1312800"/>
          </a:xfrm>
          <a:prstGeom prst="rect">
            <a:avLst/>
          </a:prstGeom>
          <a:noFill/>
          <a:ln>
            <a:noFill/>
          </a:ln>
        </p:spPr>
      </p:pic>
      <p:sp>
        <p:nvSpPr>
          <p:cNvPr id="465" name="Google Shape;465;p14"/>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Clr>
                <a:srgbClr val="000000"/>
              </a:buClr>
              <a:buSzPts val="1200"/>
              <a:buFont typeface="Arial"/>
              <a:buNone/>
            </a:pPr>
            <a:fld id="{00000000-1234-1234-1234-123412341234}" type="slidenum">
              <a:rPr lang="en-US"/>
              <a:t>26</a:t>
            </a:fld>
            <a:endParaRPr/>
          </a:p>
        </p:txBody>
      </p:sp>
      <p:sp>
        <p:nvSpPr>
          <p:cNvPr id="466" name="Google Shape;466;p14"/>
          <p:cNvSpPr txBox="1"/>
          <p:nvPr/>
        </p:nvSpPr>
        <p:spPr>
          <a:xfrm>
            <a:off x="1694425" y="1996500"/>
            <a:ext cx="5249700" cy="1949400"/>
          </a:xfrm>
          <a:prstGeom prst="rect">
            <a:avLst/>
          </a:prstGeom>
          <a:noFill/>
          <a:ln>
            <a:noFill/>
          </a:ln>
        </p:spPr>
        <p:txBody>
          <a:bodyPr spcFirstLastPara="1" wrap="square" lIns="91425" tIns="91425" rIns="91425" bIns="91425" numCol="1" anchor="t" anchorCtr="0">
            <a:noAutofit/>
          </a:bodyPr>
          <a:lstStyle/>
          <a:p>
            <a:pPr marL="457200" marR="0" lvl="0" indent="-368300" algn="l" rtl="0">
              <a:lnSpc>
                <a:spcPct val="100000"/>
              </a:lnSpc>
              <a:spcBef>
                <a:spcPts val="600"/>
              </a:spcBef>
              <a:spcAft>
                <a:spcPts val="0"/>
              </a:spcAft>
              <a:buClr>
                <a:srgbClr val="00A5A6"/>
              </a:buClr>
              <a:buSzPts val="2200"/>
              <a:buFont typeface="Arial"/>
              <a:buChar char="●"/>
            </a:pPr>
            <a:r>
              <a:rPr lang="en-US" sz="2200" b="1" i="0" u="none" strike="noStrike" cap="none">
                <a:solidFill>
                  <a:srgbClr val="00A5A6"/>
                </a:solidFill>
                <a:latin typeface="Arial"/>
                <a:ea typeface="Arial"/>
                <a:cs typeface="Arial"/>
                <a:sym typeface="Arial"/>
              </a:rPr>
              <a:t>Protection from discrimination,</a:t>
            </a:r>
            <a:endParaRPr sz="2200" b="1" i="0" u="none" strike="noStrike" cap="none">
              <a:solidFill>
                <a:srgbClr val="00A5A6"/>
              </a:solidFill>
              <a:latin typeface="Arial"/>
              <a:ea typeface="Arial"/>
              <a:cs typeface="Arial"/>
              <a:sym typeface="Arial"/>
            </a:endParaRPr>
          </a:p>
          <a:p>
            <a:pPr marL="457200" marR="0" lvl="0" indent="-368300" algn="l" rtl="0">
              <a:lnSpc>
                <a:spcPct val="100000"/>
              </a:lnSpc>
              <a:spcBef>
                <a:spcPts val="0"/>
              </a:spcBef>
              <a:spcAft>
                <a:spcPts val="0"/>
              </a:spcAft>
              <a:buClr>
                <a:srgbClr val="00A5A6"/>
              </a:buClr>
              <a:buSzPts val="2200"/>
              <a:buFont typeface="Arial"/>
              <a:buChar char="●"/>
            </a:pPr>
            <a:r>
              <a:rPr lang="en-US" sz="2200" b="1" i="0" u="none" strike="noStrike" cap="none">
                <a:solidFill>
                  <a:srgbClr val="00A5A6"/>
                </a:solidFill>
                <a:latin typeface="Arial"/>
                <a:ea typeface="Arial"/>
                <a:cs typeface="Arial"/>
                <a:sym typeface="Arial"/>
              </a:rPr>
              <a:t>Freedom to choose our own beliefs,</a:t>
            </a:r>
            <a:endParaRPr sz="2200" b="1" i="0" u="none" strike="noStrike" cap="none">
              <a:solidFill>
                <a:srgbClr val="00A5A6"/>
              </a:solidFill>
              <a:latin typeface="Arial"/>
              <a:ea typeface="Arial"/>
              <a:cs typeface="Arial"/>
              <a:sym typeface="Arial"/>
            </a:endParaRPr>
          </a:p>
          <a:p>
            <a:pPr marL="457200" marR="0" lvl="0" indent="-368300" algn="l" rtl="0">
              <a:lnSpc>
                <a:spcPct val="100000"/>
              </a:lnSpc>
              <a:spcBef>
                <a:spcPts val="0"/>
              </a:spcBef>
              <a:spcAft>
                <a:spcPts val="0"/>
              </a:spcAft>
              <a:buClr>
                <a:srgbClr val="00A5A6"/>
              </a:buClr>
              <a:buSzPts val="2200"/>
              <a:buFont typeface="Arial"/>
              <a:buChar char="●"/>
            </a:pPr>
            <a:r>
              <a:rPr lang="en-US" sz="2200" b="1" i="0" u="none" strike="noStrike" cap="none">
                <a:solidFill>
                  <a:srgbClr val="00A5A6"/>
                </a:solidFill>
                <a:latin typeface="Arial"/>
                <a:ea typeface="Arial"/>
                <a:cs typeface="Arial"/>
                <a:sym typeface="Arial"/>
              </a:rPr>
              <a:t>The right to a family and being kind to each other.</a:t>
            </a:r>
            <a:endParaRPr sz="2200" b="1" i="0" u="none" strike="noStrike" cap="none">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200"/>
              <a:buFont typeface="Arial"/>
              <a:buNone/>
            </a:pPr>
            <a:endParaRPr sz="2200" b="1" i="0" u="none" strike="noStrike" cap="none">
              <a:solidFill>
                <a:srgbClr val="00A5A6"/>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200"/>
              <a:buFont typeface="Arial"/>
              <a:buNone/>
            </a:pPr>
            <a:r>
              <a:rPr lang="en-US" sz="2200" b="1" i="0" u="none" strike="noStrike" cap="none">
                <a:solidFill>
                  <a:srgbClr val="00A5A6"/>
                </a:solidFill>
                <a:latin typeface="Arial"/>
                <a:ea typeface="Arial"/>
                <a:cs typeface="Arial"/>
                <a:sym typeface="Arial"/>
              </a:rPr>
              <a:t> </a:t>
            </a:r>
            <a:endParaRPr sz="2200" b="1" i="0" u="none" strike="noStrike" cap="none">
              <a:solidFill>
                <a:srgbClr val="00A5A6"/>
              </a:solidFill>
              <a:latin typeface="Arial"/>
              <a:ea typeface="Arial"/>
              <a:cs typeface="Arial"/>
              <a:sym typeface="Arial"/>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3559097299"/>
              </p:ext>
            </p:extLst>
          </p:nvPr>
        </p:nvGraphicFramePr>
        <p:xfrm>
          <a:off x="734477" y="1587964"/>
          <a:ext cx="7907071" cy="320040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dirty="0"/>
                        <a:t>1</a:t>
                      </a:r>
                    </a:p>
                  </a:txBody>
                  <a:tcPr/>
                </a:tc>
                <a:tc>
                  <a:txBody>
                    <a:bodyPr/>
                    <a:lstStyle/>
                    <a:p>
                      <a:r>
                        <a:rPr lang="en-US" sz="1800" i="1" u="none" strike="noStrike" cap="none" dirty="0">
                          <a:effectLst/>
                          <a:sym typeface="Arial"/>
                        </a:rPr>
                        <a:t>Visit the United Nations Geneva Office on Human Rights Education website to download and print lesson resources </a:t>
                      </a:r>
                      <a:r>
                        <a:rPr lang="en-US" sz="1800" u="none" strike="noStrike" cap="none" dirty="0">
                          <a:effectLst/>
                          <a:sym typeface="Arial"/>
                        </a:rPr>
                        <a:t>at </a:t>
                      </a:r>
                      <a:r>
                        <a:rPr lang="en-US" sz="1800" u="sng" strike="noStrike" cap="none" dirty="0">
                          <a:effectLst/>
                          <a:sym typeface="Arial"/>
                          <a:hlinkClick r:id="rId4"/>
                        </a:rPr>
                        <a:t>www.go-hre.org</a:t>
                      </a:r>
                      <a:r>
                        <a:rPr lang="en-US" sz="1800" u="none" strike="noStrike" cap="none" dirty="0">
                          <a:effectLst/>
                          <a:sym typeface="Arial"/>
                        </a:rPr>
                        <a:t> </a:t>
                      </a:r>
                      <a:endParaRPr lang="en-US" sz="18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dirty="0"/>
                        <a:t>2</a:t>
                      </a:r>
                    </a:p>
                  </a:txBody>
                  <a:tcPr/>
                </a:tc>
                <a:tc>
                  <a:txBody>
                    <a:bodyPr/>
                    <a:lstStyle/>
                    <a:p>
                      <a:r>
                        <a:rPr lang="en-US" sz="1800" dirty="0"/>
                        <a:t>United Nations Universal Declaration of Human Rights. </a:t>
                      </a:r>
                      <a:r>
                        <a:rPr lang="en-US" sz="1800" dirty="0">
                          <a:hlinkClick r:id="rId5"/>
                        </a:rPr>
                        <a:t>https://www.un.org/en/universal-declaration-human-rights/</a:t>
                      </a:r>
                      <a:endParaRPr lang="en-US" sz="1800" dirty="0"/>
                    </a:p>
                  </a:txBody>
                  <a:tcPr/>
                </a:tc>
                <a:extLst>
                  <a:ext uri="{0D108BD9-81ED-4DB2-BD59-A6C34878D82A}">
                    <a16:rowId xmlns:a16="http://schemas.microsoft.com/office/drawing/2014/main" val="2406759190"/>
                  </a:ext>
                </a:extLst>
              </a:tr>
              <a:tr h="548640">
                <a:tc>
                  <a:txBody>
                    <a:bodyPr/>
                    <a:lstStyle/>
                    <a:p>
                      <a:pPr algn="ctr"/>
                      <a:r>
                        <a:rPr lang="en-US" dirty="0"/>
                        <a:t>3</a:t>
                      </a:r>
                    </a:p>
                  </a:txBody>
                  <a:tcPr/>
                </a:tc>
                <a:tc>
                  <a:txBody>
                    <a:bodyPr/>
                    <a:lstStyle/>
                    <a:p>
                      <a:r>
                        <a:rPr lang="en-US" sz="1800" dirty="0"/>
                        <a:t>United Nations Convention on the Rights of the Child. </a:t>
                      </a:r>
                      <a:r>
                        <a:rPr lang="en-US" sz="1800" dirty="0">
                          <a:hlinkClick r:id="rId6"/>
                        </a:rPr>
                        <a:t>https://www.ohchr.org/en/professionalinterest/pages/crc.aspx</a:t>
                      </a:r>
                      <a:endParaRPr lang="en-US" sz="1800" dirty="0"/>
                    </a:p>
                  </a:txBody>
                  <a:tcPr/>
                </a:tc>
                <a:extLst>
                  <a:ext uri="{0D108BD9-81ED-4DB2-BD59-A6C34878D82A}">
                    <a16:rowId xmlns:a16="http://schemas.microsoft.com/office/drawing/2014/main" val="1686710979"/>
                  </a:ext>
                </a:extLst>
              </a:tr>
              <a:tr h="548640">
                <a:tc>
                  <a:txBody>
                    <a:bodyPr/>
                    <a:lstStyle/>
                    <a:p>
                      <a:pPr algn="ctr"/>
                      <a:r>
                        <a:rPr lang="en-US" dirty="0"/>
                        <a:t>4</a:t>
                      </a:r>
                    </a:p>
                  </a:txBody>
                  <a:tcPr/>
                </a:tc>
                <a:tc>
                  <a:txBody>
                    <a:bodyPr/>
                    <a:lstStyle/>
                    <a:p>
                      <a:r>
                        <a:rPr lang="en-US" sz="1800" dirty="0"/>
                        <a:t>Religious Diversity for All: Adapted from </a:t>
                      </a:r>
                      <a:r>
                        <a:rPr lang="en-US" sz="1800" dirty="0">
                          <a:hlinkClick r:id="rId7"/>
                        </a:rPr>
                        <a:t>http://www.pravsworld.com/respect-diversity/</a:t>
                      </a:r>
                      <a:r>
                        <a:rPr lang="en-US" sz="1800" dirty="0"/>
                        <a:t> </a:t>
                      </a:r>
                    </a:p>
                  </a:txBody>
                  <a:tcPr/>
                </a:tc>
                <a:extLst>
                  <a:ext uri="{0D108BD9-81ED-4DB2-BD59-A6C34878D82A}">
                    <a16:rowId xmlns:a16="http://schemas.microsoft.com/office/drawing/2014/main" val="2333357509"/>
                  </a:ext>
                </a:extLst>
              </a:tr>
              <a:tr h="548640">
                <a:tc>
                  <a:txBody>
                    <a:bodyPr/>
                    <a:lstStyle/>
                    <a:p>
                      <a:pPr algn="ctr"/>
                      <a:r>
                        <a:rPr lang="en-US" dirty="0"/>
                        <a:t>5</a:t>
                      </a:r>
                    </a:p>
                  </a:txBody>
                  <a:tcPr/>
                </a:tc>
                <a:tc>
                  <a:txBody>
                    <a:bodyPr/>
                    <a:lstStyle/>
                    <a:p>
                      <a:r>
                        <a:rPr lang="en-US" sz="1800" dirty="0"/>
                        <a:t>This Little Light of Mine (To hear song): </a:t>
                      </a:r>
                      <a:r>
                        <a:rPr lang="en-US" sz="1800" dirty="0">
                          <a:hlinkClick r:id="rId8"/>
                        </a:rPr>
                        <a:t>https://www.youtube.com/watch?v=W_4vgwnbAfE</a:t>
                      </a:r>
                      <a:endParaRPr lang="en-US" sz="1800" dirty="0"/>
                    </a:p>
                  </a:txBody>
                  <a:tcPr/>
                </a:tc>
                <a:extLst>
                  <a:ext uri="{0D108BD9-81ED-4DB2-BD59-A6C34878D82A}">
                    <a16:rowId xmlns:a16="http://schemas.microsoft.com/office/drawing/2014/main" val="3325604496"/>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29</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2301633870"/>
              </p:ext>
            </p:extLst>
          </p:nvPr>
        </p:nvGraphicFramePr>
        <p:xfrm>
          <a:off x="365760" y="1100059"/>
          <a:ext cx="8412480" cy="384048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200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 and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2004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Student Questionnaire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Set of Religion Cards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World Map</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095566"/>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Geography and Religion Table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40954995"/>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mini-posters used so far including “Right to Freedom of Religion”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68265980"/>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1200648" y="514347"/>
            <a:ext cx="6583680" cy="4160156"/>
          </a:xfrm>
          <a:prstGeom prst="rect">
            <a:avLst/>
          </a:prstGeom>
          <a:ln>
            <a:solidFill>
              <a:schemeClr val="tx1"/>
            </a:solidFill>
          </a:ln>
        </p:spPr>
      </p:pic>
    </p:spTree>
    <p:extLst>
      <p:ext uri="{BB962C8B-B14F-4D97-AF65-F5344CB8AC3E}">
        <p14:creationId xmlns:p14="http://schemas.microsoft.com/office/powerpoint/2010/main" val="2483091859"/>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676010" y="285750"/>
            <a:ext cx="3791981" cy="4572000"/>
          </a:xfrm>
          <a:prstGeom prst="rect">
            <a:avLst/>
          </a:prstGeom>
          <a:ln>
            <a:solidFill>
              <a:schemeClr val="tx1"/>
            </a:solidFill>
          </a:ln>
        </p:spPr>
      </p:pic>
    </p:spTree>
    <p:extLst>
      <p:ext uri="{BB962C8B-B14F-4D97-AF65-F5344CB8AC3E}">
        <p14:creationId xmlns:p14="http://schemas.microsoft.com/office/powerpoint/2010/main" val="4000453784"/>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32</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rot="5400000">
            <a:off x="2286000" y="-611720"/>
            <a:ext cx="4572000" cy="6366940"/>
          </a:xfrm>
          <a:prstGeom prst="rect">
            <a:avLst/>
          </a:prstGeom>
          <a:ln>
            <a:solidFill>
              <a:schemeClr val="tx1"/>
            </a:solidFill>
          </a:ln>
        </p:spPr>
      </p:pic>
    </p:spTree>
    <p:extLst>
      <p:ext uri="{BB962C8B-B14F-4D97-AF65-F5344CB8AC3E}">
        <p14:creationId xmlns:p14="http://schemas.microsoft.com/office/powerpoint/2010/main" val="2987919384"/>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rcRect/>
          <a:stretch/>
        </p:blipFill>
        <p:spPr>
          <a:xfrm>
            <a:off x="2831963" y="285750"/>
            <a:ext cx="3480074" cy="4572000"/>
          </a:xfrm>
          <a:prstGeom prst="rect">
            <a:avLst/>
          </a:prstGeom>
          <a:ln>
            <a:solidFill>
              <a:schemeClr val="tx1"/>
            </a:solidFill>
          </a:ln>
        </p:spPr>
      </p:pic>
    </p:spTree>
    <p:extLst>
      <p:ext uri="{BB962C8B-B14F-4D97-AF65-F5344CB8AC3E}">
        <p14:creationId xmlns:p14="http://schemas.microsoft.com/office/powerpoint/2010/main" val="4222668445"/>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18</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59770" y="1506120"/>
            <a:ext cx="4356670" cy="3372740"/>
          </a:xfrm>
        </p:spPr>
        <p:txBody>
          <a:bodyPr anchor="ctr">
            <a:normAutofit/>
          </a:bodyPr>
          <a:lstStyle/>
          <a:p>
            <a:pPr marL="114300" indent="0">
              <a:buNone/>
            </a:pPr>
            <a:r>
              <a:rPr lang="en-US" sz="2000" b="0" dirty="0"/>
              <a:t>Everyone has the right to freedom of thought, conscience and religion; this right includes freedom to change his or her religion or belief;</a:t>
            </a:r>
          </a:p>
          <a:p>
            <a:pPr marL="114300" indent="0">
              <a:buNone/>
            </a:pPr>
            <a:r>
              <a:rPr lang="en-US" sz="2000" b="0" dirty="0"/>
              <a:t>and freedom, either alone or in community with others and in public or private, to manifest his or her religion or belief in teaching, practice, worship and observance.</a:t>
            </a:r>
            <a:endParaRPr lang="en-US" sz="2000" dirty="0"/>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10" name="Google Shape;184;g82d376985f_0_37">
            <a:extLst>
              <a:ext uri="{FF2B5EF4-FFF2-40B4-BE49-F238E27FC236}">
                <a16:creationId xmlns:a16="http://schemas.microsoft.com/office/drawing/2014/main" id="{88F8997B-300B-450D-891C-DC1964AEAA4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0A5A6"/>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0A5A6"/>
              </a:solidFill>
              <a:effectLst/>
              <a:uLnTx/>
              <a:uFillTx/>
              <a:latin typeface="Arial"/>
              <a:cs typeface="Arial"/>
              <a:sym typeface="Arial"/>
            </a:endParaRPr>
          </a:p>
        </p:txBody>
      </p:sp>
      <p:pic>
        <p:nvPicPr>
          <p:cNvPr id="11" name="Google Shape;186;g82d376985f_0_37" descr="Circle with books, computer, files, and pictures in it with the words instructor resources around it">
            <a:extLst>
              <a:ext uri="{FF2B5EF4-FFF2-40B4-BE49-F238E27FC236}">
                <a16:creationId xmlns:a16="http://schemas.microsoft.com/office/drawing/2014/main" id="{9F6B291D-CB29-4769-9394-D8813433F6A9}"/>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671109064"/>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18 (Simplified)</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88124" y="1506120"/>
            <a:ext cx="4356670" cy="3372740"/>
          </a:xfrm>
        </p:spPr>
        <p:txBody>
          <a:bodyPr anchor="ctr">
            <a:normAutofit/>
          </a:bodyPr>
          <a:lstStyle/>
          <a:p>
            <a:pPr marL="571500" indent="-457200">
              <a:buFont typeface="+mj-lt"/>
              <a:buAutoNum type="arabicPeriod"/>
            </a:pPr>
            <a:r>
              <a:rPr lang="en-US" sz="2000" b="0" dirty="0"/>
              <a:t>We all have the right to have our own thoughts or beliefs or religion;</a:t>
            </a:r>
          </a:p>
          <a:p>
            <a:pPr marL="571500" indent="-457200">
              <a:buFont typeface="+mj-lt"/>
              <a:buAutoNum type="arabicPeriod"/>
            </a:pPr>
            <a:r>
              <a:rPr lang="en-US" sz="2000" b="0" dirty="0"/>
              <a:t>We can change our religion or belief if we want to;</a:t>
            </a:r>
          </a:p>
          <a:p>
            <a:pPr marL="571500" indent="-457200">
              <a:buFont typeface="+mj-lt"/>
              <a:buAutoNum type="arabicPeriod"/>
            </a:pPr>
            <a:r>
              <a:rPr lang="en-US" sz="2000" b="0" dirty="0"/>
              <a:t>We can teach or practice or worship as we wish.</a:t>
            </a:r>
            <a:endParaRPr lang="en-US" sz="2000" dirty="0"/>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sp>
        <p:nvSpPr>
          <p:cNvPr id="7" name="Google Shape;184;g82d376985f_0_37">
            <a:extLst>
              <a:ext uri="{FF2B5EF4-FFF2-40B4-BE49-F238E27FC236}">
                <a16:creationId xmlns:a16="http://schemas.microsoft.com/office/drawing/2014/main" id="{119A9D8E-703D-4382-A74C-3A5F46574FE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0032852C-1F8A-472A-AC66-CF96C8F2617F}"/>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097844826"/>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71"/>
          <p:cNvSpPr txBox="1">
            <a:spLocks noGrp="1"/>
          </p:cNvSpPr>
          <p:nvPr>
            <p:ph type="title"/>
          </p:nvPr>
        </p:nvSpPr>
        <p:spPr>
          <a:xfrm>
            <a:off x="415496" y="296446"/>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000" dirty="0"/>
              <a:t>Universal Declaration of Human Rights</a:t>
            </a:r>
            <a:endParaRPr sz="3000" dirty="0"/>
          </a:p>
        </p:txBody>
      </p:sp>
      <p:pic>
        <p:nvPicPr>
          <p:cNvPr id="524" name="Google Shape;524;p71"/>
          <p:cNvPicPr preferRelativeResize="0">
            <a:picLocks noGrp="1"/>
          </p:cNvPicPr>
          <p:nvPr>
            <p:ph type="body" idx="1"/>
          </p:nvPr>
        </p:nvPicPr>
        <p:blipFill rotWithShape="1">
          <a:blip r:embed="rId3"/>
          <a:srcRect/>
          <a:stretch/>
        </p:blipFill>
        <p:spPr>
          <a:xfrm>
            <a:off x="6433090" y="1857154"/>
            <a:ext cx="1877635" cy="191386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525" name="Google Shape;525;p7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0A5A6"/>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36</a:t>
            </a:fld>
            <a:endParaRPr kumimoji="0" sz="1200" b="1" i="0" u="none" strike="noStrike" kern="0" cap="none" spc="0" normalizeH="0" baseline="0" noProof="0">
              <a:ln>
                <a:noFill/>
              </a:ln>
              <a:solidFill>
                <a:srgbClr val="00A5A6"/>
              </a:solidFill>
              <a:effectLst/>
              <a:uLnTx/>
              <a:uFillTx/>
              <a:latin typeface="Arial"/>
              <a:cs typeface="Arial"/>
              <a:sym typeface="Arial"/>
            </a:endParaRPr>
          </a:p>
        </p:txBody>
      </p:sp>
      <p:pic>
        <p:nvPicPr>
          <p:cNvPr id="526" name="Google Shape;526;p71"/>
          <p:cNvPicPr preferRelativeResize="0"/>
          <p:nvPr/>
        </p:nvPicPr>
        <p:blipFill>
          <a:blip r:embed="rId4">
            <a:alphaModFix/>
          </a:blip>
          <a:stretch>
            <a:fillRect/>
          </a:stretch>
        </p:blipFill>
        <p:spPr>
          <a:xfrm>
            <a:off x="1284809" y="1399909"/>
            <a:ext cx="4578357" cy="3393941"/>
          </a:xfrm>
          <a:prstGeom prst="rect">
            <a:avLst/>
          </a:prstGeom>
          <a:noFill/>
          <a:ln>
            <a:noFill/>
          </a:ln>
        </p:spPr>
      </p:pic>
      <p:sp>
        <p:nvSpPr>
          <p:cNvPr id="6" name="Google Shape;184;g82d376985f_0_37">
            <a:extLst>
              <a:ext uri="{FF2B5EF4-FFF2-40B4-BE49-F238E27FC236}">
                <a16:creationId xmlns:a16="http://schemas.microsoft.com/office/drawing/2014/main" id="{38765423-315B-468B-B7D0-4FB2A166B8E2}"/>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00A5A6"/>
                </a:solidFill>
                <a:effectLst/>
                <a:uLnTx/>
                <a:uFillTx/>
                <a:latin typeface="Arial"/>
                <a:cs typeface="Arial"/>
                <a:sym typeface="Arial"/>
              </a:rPr>
              <a:t>Resources</a:t>
            </a:r>
            <a:endParaRPr kumimoji="0" lang="en-US" sz="3600" b="1" i="0" u="none" strike="noStrike" kern="0" cap="none" spc="0" normalizeH="0" baseline="0" noProof="0" dirty="0">
              <a:ln>
                <a:noFill/>
              </a:ln>
              <a:solidFill>
                <a:srgbClr val="00A5A6"/>
              </a:solidFill>
              <a:effectLst/>
              <a:uLnTx/>
              <a:uFillTx/>
              <a:latin typeface="Arial"/>
              <a:cs typeface="Arial"/>
              <a:sym typeface="Arial"/>
            </a:endParaRPr>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32E6016B-F29F-4FA4-8284-234CC43AB01A}"/>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72"/>
          <p:cNvSpPr txBox="1">
            <a:spLocks noGrp="1"/>
          </p:cNvSpPr>
          <p:nvPr>
            <p:ph type="title"/>
          </p:nvPr>
        </p:nvSpPr>
        <p:spPr>
          <a:xfrm>
            <a:off x="628649" y="225562"/>
            <a:ext cx="7886701"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330"/>
              <a:buNone/>
            </a:pPr>
            <a:r>
              <a:rPr lang="en-US" sz="2800" dirty="0"/>
              <a:t>Convention on the Rights of the Child</a:t>
            </a:r>
            <a:endParaRPr sz="3200" dirty="0"/>
          </a:p>
        </p:txBody>
      </p:sp>
      <p:pic>
        <p:nvPicPr>
          <p:cNvPr id="533" name="Google Shape;533;p72" descr="A close up of a logo  Description automatically generated"/>
          <p:cNvPicPr preferRelativeResize="0">
            <a:picLocks noGrp="1"/>
          </p:cNvPicPr>
          <p:nvPr>
            <p:ph type="body" idx="1"/>
          </p:nvPr>
        </p:nvPicPr>
        <p:blipFill rotWithShape="1">
          <a:blip r:embed="rId3">
            <a:alphaModFix/>
          </a:blip>
          <a:stretch/>
        </p:blipFill>
        <p:spPr>
          <a:xfrm>
            <a:off x="2807901" y="1549400"/>
            <a:ext cx="1685111" cy="3082925"/>
          </a:xfrm>
          <a:prstGeom prst="rect">
            <a:avLst/>
          </a:prstGeom>
          <a:noFill/>
          <a:ln w="9525" cap="flat" cmpd="sng">
            <a:solidFill>
              <a:srgbClr val="663300"/>
            </a:solidFill>
            <a:prstDash val="solid"/>
            <a:round/>
            <a:headEnd type="none" w="sm" len="sm"/>
            <a:tailEnd type="none" w="sm" len="sm"/>
          </a:ln>
          <a:effectLst>
            <a:outerShdw blurRad="50800" dist="38100" dir="2700000" algn="tl" rotWithShape="0">
              <a:srgbClr val="000000">
                <a:alpha val="40000"/>
              </a:srgbClr>
            </a:outerShdw>
          </a:effectLst>
        </p:spPr>
      </p:pic>
      <p:sp>
        <p:nvSpPr>
          <p:cNvPr id="532" name="Google Shape;532;p72"/>
          <p:cNvSpPr txBox="1">
            <a:spLocks noGrp="1"/>
          </p:cNvSpPr>
          <p:nvPr>
            <p:ph type="sldNum" idx="12"/>
          </p:nvPr>
        </p:nvSpPr>
        <p:spPr>
          <a:xfrm>
            <a:off x="184370" y="4598965"/>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0A5A6"/>
                </a:solidFill>
                <a:effectLst/>
                <a:uLnTx/>
                <a:uFillTx/>
                <a:latin typeface="Arial"/>
                <a:ea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37</a:t>
            </a:fld>
            <a:endParaRPr kumimoji="0" sz="900" b="1" i="0" u="none" strike="noStrike" kern="0" cap="none" spc="0" normalizeH="0" baseline="0" noProof="0">
              <a:ln>
                <a:noFill/>
              </a:ln>
              <a:solidFill>
                <a:srgbClr val="00A5A6"/>
              </a:solidFill>
              <a:effectLst/>
              <a:uLnTx/>
              <a:uFillTx/>
              <a:latin typeface="Arial"/>
              <a:ea typeface="Arial"/>
              <a:cs typeface="Arial"/>
              <a:sym typeface="Arial"/>
            </a:endParaRPr>
          </a:p>
        </p:txBody>
      </p:sp>
      <p:pic>
        <p:nvPicPr>
          <p:cNvPr id="534" name="Google Shape;534;p72"/>
          <p:cNvPicPr preferRelativeResize="0"/>
          <p:nvPr/>
        </p:nvPicPr>
        <p:blipFill>
          <a:blip r:embed="rId4">
            <a:alphaModFix/>
          </a:blip>
          <a:stretch>
            <a:fillRect/>
          </a:stretch>
        </p:blipFill>
        <p:spPr>
          <a:xfrm>
            <a:off x="1276987" y="1548874"/>
            <a:ext cx="6208880" cy="3083851"/>
          </a:xfrm>
          <a:prstGeom prst="rect">
            <a:avLst/>
          </a:prstGeom>
          <a:noFill/>
          <a:ln>
            <a:noFill/>
          </a:ln>
        </p:spPr>
      </p:pic>
      <p:sp>
        <p:nvSpPr>
          <p:cNvPr id="6" name="Google Shape;184;g82d376985f_0_37">
            <a:extLst>
              <a:ext uri="{FF2B5EF4-FFF2-40B4-BE49-F238E27FC236}">
                <a16:creationId xmlns:a16="http://schemas.microsoft.com/office/drawing/2014/main" id="{0BAA7B73-FD99-4E4A-91A7-16E54B60296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8629C6E7-A541-4F6B-88ED-CA653B76EA23}"/>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400" dirty="0"/>
            </a:br>
            <a:r>
              <a:rPr lang="en-US" sz="3200" dirty="0"/>
              <a:t>Article 14</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59008" y="1506120"/>
            <a:ext cx="4356670" cy="3372740"/>
          </a:xfrm>
        </p:spPr>
        <p:txBody>
          <a:bodyPr anchor="ctr">
            <a:normAutofit/>
          </a:bodyPr>
          <a:lstStyle/>
          <a:p>
            <a:pPr marL="114300" indent="0">
              <a:buNone/>
            </a:pPr>
            <a:r>
              <a:rPr lang="en-US" sz="2000" b="0" dirty="0"/>
              <a:t>You have the right to think and believe what you want, and to practice your religion, as long as you are not stopping other people</a:t>
            </a:r>
          </a:p>
          <a:p>
            <a:pPr marL="114300" indent="0">
              <a:buNone/>
            </a:pPr>
            <a:r>
              <a:rPr lang="en-US" sz="2000" b="0" dirty="0"/>
              <a:t>from enjoying their rights. </a:t>
            </a:r>
          </a:p>
          <a:p>
            <a:pPr marL="114300" indent="0">
              <a:buNone/>
            </a:pPr>
            <a:endParaRPr lang="en-US" sz="2000" b="0" dirty="0"/>
          </a:p>
          <a:p>
            <a:pPr marL="114300" indent="0">
              <a:buNone/>
            </a:pPr>
            <a:r>
              <a:rPr lang="en-US" sz="2000" b="0" dirty="0"/>
              <a:t>Parents should guide their children on these matters.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Google Shape;224;g833fd71cff_0_87">
            <a:extLst>
              <a:ext uri="{FF2B5EF4-FFF2-40B4-BE49-F238E27FC236}">
                <a16:creationId xmlns:a16="http://schemas.microsoft.com/office/drawing/2014/main" id="{EA9E0DE3-8987-470D-9E0C-1E06C1516758}"/>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7F516FE0-43E2-4C9F-8859-443412D0EDE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00A5A6"/>
                </a:solidFill>
                <a:effectLst/>
                <a:uLnTx/>
                <a:uFillTx/>
                <a:latin typeface="Arial"/>
                <a:cs typeface="Arial"/>
                <a:sym typeface="Arial"/>
              </a:rPr>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FA203B9B-1F1B-4738-AD87-CE4AA4BD68B1}"/>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59661219"/>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320"/>
        <p:cNvGrpSpPr/>
        <p:nvPr/>
      </p:nvGrpSpPr>
      <p:grpSpPr>
        <a:xfrm>
          <a:off x="0" y="0"/>
          <a:ext cx="0" cy="0"/>
          <a:chOff x="0" y="0"/>
          <a:chExt cx="0" cy="0"/>
        </a:xfrm>
      </p:grpSpPr>
      <p:sp>
        <p:nvSpPr>
          <p:cNvPr id="321" name="Google Shape;321;p4"/>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4800"/>
              <a:buNone/>
            </a:pPr>
            <a:r>
              <a:rPr lang="en-US">
                <a:solidFill>
                  <a:srgbClr val="F2D254"/>
                </a:solidFill>
              </a:rPr>
              <a:t>I Can Choose</a:t>
            </a:r>
            <a:br>
              <a:rPr lang="en-US" sz="2800">
                <a:solidFill>
                  <a:srgbClr val="F2D254"/>
                </a:solidFill>
              </a:rPr>
            </a:br>
            <a:br>
              <a:rPr lang="en-US" sz="2800">
                <a:solidFill>
                  <a:srgbClr val="F2D254"/>
                </a:solidFill>
              </a:rPr>
            </a:br>
            <a:r>
              <a:rPr lang="en-US" sz="2800">
                <a:solidFill>
                  <a:srgbClr val="F2D254"/>
                </a:solidFill>
              </a:rPr>
              <a:t>Lesson 6B</a:t>
            </a:r>
            <a:endParaRPr>
              <a:solidFill>
                <a:srgbClr val="F2D254"/>
              </a:solidFill>
            </a:endParaRPr>
          </a:p>
        </p:txBody>
      </p:sp>
      <p:pic>
        <p:nvPicPr>
          <p:cNvPr id="322" name="Google Shape;322;p4"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323" name="Google Shape;323;p4" descr="A close up of a toy  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827B13D9-DF90-47BF-9AE3-F0E97BB37C2E}"/>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Freedom of Religion or Belief</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359378" y="162000"/>
            <a:ext cx="4226237" cy="4830560"/>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6"/>
          <p:cNvSpPr txBox="1">
            <a:spLocks noGrp="1"/>
          </p:cNvSpPr>
          <p:nvPr>
            <p:ph type="title"/>
          </p:nvPr>
        </p:nvSpPr>
        <p:spPr>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Review</a:t>
            </a:r>
            <a:endParaRPr dirty="0"/>
          </a:p>
        </p:txBody>
      </p:sp>
      <p:sp>
        <p:nvSpPr>
          <p:cNvPr id="345" name="Google Shape;345;p6"/>
          <p:cNvSpPr txBox="1">
            <a:spLocks noGrp="1"/>
          </p:cNvSpPr>
          <p:nvPr>
            <p:ph type="body" idx="1"/>
          </p:nvPr>
        </p:nvSpPr>
        <p:spPr>
          <a:xfrm>
            <a:off x="732998" y="1140178"/>
            <a:ext cx="4392158" cy="3492544"/>
          </a:xfrm>
          <a:prstGeom prst="rect">
            <a:avLst/>
          </a:prstGeom>
          <a:noFill/>
          <a:ln>
            <a:noFill/>
          </a:ln>
        </p:spPr>
        <p:txBody>
          <a:bodyPr spcFirstLastPara="1" wrap="square" lIns="91425" tIns="91425" rIns="91425" bIns="91425" numCol="1" anchor="ctr" anchorCtr="0">
            <a:noAutofit/>
          </a:bodyPr>
          <a:lstStyle/>
          <a:p>
            <a:pPr marL="342900" lvl="0" indent="-342900" algn="l" rtl="0">
              <a:lnSpc>
                <a:spcPct val="100000"/>
              </a:lnSpc>
              <a:spcBef>
                <a:spcPts val="600"/>
              </a:spcBef>
              <a:spcAft>
                <a:spcPts val="0"/>
              </a:spcAft>
              <a:buSzPts val="2000"/>
              <a:buChar char="▪"/>
            </a:pPr>
            <a:r>
              <a:rPr lang="en-US" dirty="0"/>
              <a:t>Did anyone find another person with a different religion or belief? </a:t>
            </a:r>
            <a:endParaRPr dirty="0"/>
          </a:p>
          <a:p>
            <a:pPr marL="0" lvl="0" indent="0" algn="l" rtl="0">
              <a:lnSpc>
                <a:spcPct val="100000"/>
              </a:lnSpc>
              <a:spcBef>
                <a:spcPts val="600"/>
              </a:spcBef>
              <a:spcAft>
                <a:spcPts val="0"/>
              </a:spcAft>
              <a:buSzPts val="1800"/>
              <a:buNone/>
            </a:pPr>
            <a:endParaRPr dirty="0"/>
          </a:p>
          <a:p>
            <a:pPr marL="342900" lvl="0" indent="-342900" algn="l" rtl="0">
              <a:lnSpc>
                <a:spcPct val="100000"/>
              </a:lnSpc>
              <a:spcBef>
                <a:spcPts val="600"/>
              </a:spcBef>
              <a:spcAft>
                <a:spcPts val="0"/>
              </a:spcAft>
              <a:buSzPts val="2000"/>
              <a:buChar char="▪"/>
            </a:pPr>
            <a:r>
              <a:rPr lang="en-US" dirty="0"/>
              <a:t>Would you like to share what you learned?</a:t>
            </a:r>
            <a:endParaRPr dirty="0"/>
          </a:p>
        </p:txBody>
      </p:sp>
      <p:sp>
        <p:nvSpPr>
          <p:cNvPr id="347" name="Google Shape;347;p6"/>
          <p:cNvSpPr txBox="1">
            <a:spLocks noGrp="1"/>
          </p:cNvSpPr>
          <p:nvPr>
            <p:ph type="sldNum" idx="12"/>
          </p:nvPr>
        </p:nvSpPr>
        <p:spPr>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pic>
        <p:nvPicPr>
          <p:cNvPr id="346" name="Google Shape;346;p6" descr="Green checkmark in a box the icon used to indicate a review throughout the presentation"/>
          <p:cNvPicPr preferRelativeResize="0"/>
          <p:nvPr/>
        </p:nvPicPr>
        <p:blipFill rotWithShape="1">
          <a:blip r:embed="rId3">
            <a:alphaModFix/>
          </a:blip>
          <a:srcRect l="13592" t="13485" r="15709" b="10027"/>
          <a:stretch/>
        </p:blipFill>
        <p:spPr>
          <a:xfrm>
            <a:off x="5270008" y="1524000"/>
            <a:ext cx="2873510" cy="3108722"/>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94869" y="677332"/>
            <a:ext cx="6207300" cy="4193017"/>
          </a:xfrm>
          <a:prstGeom prst="rect">
            <a:avLst/>
          </a:prstGeom>
          <a:noFill/>
          <a:ln>
            <a:noFill/>
          </a:ln>
        </p:spPr>
        <p:txBody>
          <a:bodyPr spcFirstLastPara="1" wrap="square" lIns="91425" tIns="91425" rIns="91425" bIns="91425" numCol="1" anchor="ctr" anchorCtr="0">
            <a:normAutofit/>
          </a:bodyPr>
          <a:lstStyle/>
          <a:p>
            <a:pPr marL="533400" lvl="0" indent="-457200" algn="l" rtl="0">
              <a:spcBef>
                <a:spcPts val="0"/>
              </a:spcBef>
              <a:spcAft>
                <a:spcPts val="0"/>
              </a:spcAft>
              <a:buSzPts val="2400"/>
              <a:buFont typeface="+mj-lt"/>
              <a:buAutoNum type="arabicPeriod"/>
            </a:pPr>
            <a:r>
              <a:rPr lang="en-US" dirty="0"/>
              <a:t>Freedom of thought, conscience or religion is a protected human right.</a:t>
            </a:r>
            <a:endParaRPr dirty="0"/>
          </a:p>
          <a:p>
            <a:pPr marL="533400" lvl="0" indent="-457200" algn="l" rtl="0">
              <a:spcBef>
                <a:spcPts val="0"/>
              </a:spcBef>
              <a:spcAft>
                <a:spcPts val="0"/>
              </a:spcAft>
              <a:buSzPts val="2400"/>
              <a:buFont typeface="+mj-lt"/>
              <a:buAutoNum type="arabicPeriod"/>
            </a:pPr>
            <a:r>
              <a:rPr lang="en-US" dirty="0"/>
              <a:t>Respect should be shown toward the beliefs of other people by the things we say and the way we act.</a:t>
            </a:r>
            <a:endParaRPr dirty="0"/>
          </a:p>
          <a:p>
            <a:pPr marL="533400" lvl="0" indent="-457200" algn="l" rtl="0">
              <a:spcBef>
                <a:spcPts val="0"/>
              </a:spcBef>
              <a:spcAft>
                <a:spcPts val="0"/>
              </a:spcAft>
              <a:buSzPts val="2400"/>
              <a:buFont typeface="+mj-lt"/>
              <a:buAutoNum type="arabicPeriod"/>
            </a:pPr>
            <a:r>
              <a:rPr lang="en-US" dirty="0"/>
              <a:t>Religious diversity is part of human societies all over the world. </a:t>
            </a:r>
            <a:endParaRPr dirty="0"/>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9</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cSld>
  <p:clrMapOvr>
    <a:masterClrMapping/>
  </p:clrMapOvr>
  <p:transition>
    <p:fade thruBlk="1"/>
  </p:transition>
</p:sld>
</file>

<file path=ppt/theme/theme1.xml><?xml version="1.0" encoding="utf-8"?>
<a:theme xmlns:a="http://schemas.openxmlformats.org/drawingml/2006/main" name="1_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TotalTime>
  <Words>3760</Words>
  <Application>Microsoft Macintosh PowerPoint</Application>
  <PresentationFormat>On-screen Show (16:9)</PresentationFormat>
  <Paragraphs>432</Paragraphs>
  <Slides>38</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Noto Sans Symbols</vt:lpstr>
      <vt:lpstr>Open Sans ExtraBold</vt:lpstr>
      <vt:lpstr>Wingdings</vt:lpstr>
      <vt:lpstr>Work Sans</vt:lpstr>
      <vt:lpstr>1_Jacquenetta template</vt:lpstr>
      <vt:lpstr>PowerPoint Presentation</vt:lpstr>
      <vt:lpstr>PowerPoint Presentation</vt:lpstr>
      <vt:lpstr>PowerPoint Presentation</vt:lpstr>
      <vt:lpstr>I Can Choose  Lesson 6B</vt:lpstr>
      <vt:lpstr>Welcome and Warm Up</vt:lpstr>
      <vt:lpstr>PowerPoint Presentation</vt:lpstr>
      <vt:lpstr>This Little Light of Mine</vt:lpstr>
      <vt:lpstr>Review</vt:lpstr>
      <vt:lpstr>Learning Points</vt:lpstr>
      <vt:lpstr>Different but Equal</vt:lpstr>
      <vt:lpstr>Different but Equal</vt:lpstr>
      <vt:lpstr>Different but Equal</vt:lpstr>
      <vt:lpstr>What Do You Think?</vt:lpstr>
      <vt:lpstr>What Do You Think?</vt:lpstr>
      <vt:lpstr>What Do You Think?</vt:lpstr>
      <vt:lpstr>What Do You Think?</vt:lpstr>
      <vt:lpstr>What Do You Think?</vt:lpstr>
      <vt:lpstr>What Do You Think?</vt:lpstr>
      <vt:lpstr>What Do You Think?</vt:lpstr>
      <vt:lpstr>What Do You Think?</vt:lpstr>
      <vt:lpstr>What Do You Think?</vt:lpstr>
      <vt:lpstr>Discussion Questions</vt:lpstr>
      <vt:lpstr>PowerPoint Presentation</vt:lpstr>
      <vt:lpstr>Values We Share</vt:lpstr>
      <vt:lpstr>Learning Points</vt:lpstr>
      <vt:lpstr>PowerPoint Presentation</vt:lpstr>
      <vt:lpstr>PowerPoint Presentation</vt:lpstr>
      <vt:lpstr>References</vt:lpstr>
      <vt:lpstr>Resources</vt:lpstr>
      <vt:lpstr>Resources</vt:lpstr>
      <vt:lpstr>Resources</vt:lpstr>
      <vt:lpstr>Resources</vt:lpstr>
      <vt:lpstr>Resources</vt:lpstr>
      <vt:lpstr>Universal Declaration of Human Rights Article 18</vt:lpstr>
      <vt:lpstr>Universal Declaration of Human Rights Article 18 (Simplified)</vt:lpstr>
      <vt:lpstr>Universal Declaration of Human Rights</vt:lpstr>
      <vt:lpstr>Convention on the Rights of the Child</vt:lpstr>
      <vt:lpstr>Convention on the Rights of the Child Article 14</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18</cp:revision>
  <dcterms:created xsi:type="dcterms:W3CDTF">2020-03-25T22:36:01Z</dcterms:created>
  <dcterms:modified xsi:type="dcterms:W3CDTF">2020-08-18T15:54:40Z</dcterms:modified>
</cp:coreProperties>
</file>