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28"/>
  </p:notesMasterIdLst>
  <p:sldIdLst>
    <p:sldId id="256" r:id="rId2"/>
    <p:sldId id="302" r:id="rId3"/>
    <p:sldId id="301" r:id="rId4"/>
    <p:sldId id="259" r:id="rId5"/>
    <p:sldId id="304" r:id="rId6"/>
    <p:sldId id="368" r:id="rId7"/>
    <p:sldId id="369" r:id="rId8"/>
    <p:sldId id="370" r:id="rId9"/>
    <p:sldId id="303" r:id="rId10"/>
    <p:sldId id="348" r:id="rId11"/>
    <p:sldId id="265" r:id="rId12"/>
    <p:sldId id="266" r:id="rId13"/>
    <p:sldId id="267" r:id="rId14"/>
    <p:sldId id="268" r:id="rId15"/>
    <p:sldId id="269" r:id="rId16"/>
    <p:sldId id="270" r:id="rId17"/>
    <p:sldId id="271" r:id="rId18"/>
    <p:sldId id="274" r:id="rId19"/>
    <p:sldId id="293" r:id="rId20"/>
    <p:sldId id="308" r:id="rId21"/>
    <p:sldId id="371" r:id="rId22"/>
    <p:sldId id="372" r:id="rId23"/>
    <p:sldId id="376" r:id="rId24"/>
    <p:sldId id="367" r:id="rId25"/>
    <p:sldId id="365" r:id="rId26"/>
    <p:sldId id="366" r:id="rId2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iLSBjofkhUMJT2ojMVDYGpjcvFz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5A6"/>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10"/>
    <p:restoredTop sz="80074" autoAdjust="0"/>
  </p:normalViewPr>
  <p:slideViewPr>
    <p:cSldViewPr snapToGrid="0">
      <p:cViewPr>
        <p:scale>
          <a:sx n="94" d="100"/>
          <a:sy n="94" d="100"/>
        </p:scale>
        <p:origin x="984" y="2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4"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48"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youtu.be/qn5wKouvpBY"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Say: </a:t>
            </a:r>
            <a:r>
              <a:rPr lang="en-US" dirty="0"/>
              <a:t>Today and next week, we’re going to read and discuss two articles about our right to a family, and why that’s so important.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Ask:</a:t>
            </a:r>
            <a:r>
              <a:rPr lang="en-US" dirty="0"/>
              <a:t> Who will read Article 5 for us? Explain: Before ______ (name of student volunteer) starts, let’s listen for a very interesting idea called “evolving capacities.” It means “as you grow older and learn.”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Youth reads Article 5.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a:t>
            </a:r>
            <a:r>
              <a:rPr lang="en-US" dirty="0"/>
              <a:t> Let’s read that together one more time. Read the Article together.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Ask:</a:t>
            </a:r>
            <a:r>
              <a:rPr lang="en-US" dirty="0"/>
              <a:t> What do you think this article is saying? How does this relate to “evolving capacities”? (Take all answers.)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means that you have the right to receive guidance from your parents and family to help you learn to use your rights properly as you grow up and make good decisions. This is in keeping with your “evolving capacities” as you develop and learn more. Not only is a family a beautiful thing, it is the most important unit of society. </a:t>
            </a:r>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Say: We’re going to do an activity called the Human Chair. See if you can figure out how it’s like a family. FACILITATOR TIP: If your class is very large, you may wish to have only two or three groups come to the front to demonstrate the activity. • Create groups of three youth each. Make sure the third person (the passenger) is smaller than the two people who create the “chair.”</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8347f15765_1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g8347f15765_1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200" b="1">
                <a:solidFill>
                  <a:schemeClr val="dk1"/>
                </a:solidFill>
                <a:latin typeface="Calibri"/>
                <a:ea typeface="Calibri"/>
                <a:cs typeface="Calibri"/>
                <a:sym typeface="Calibri"/>
              </a:rPr>
              <a:t>Activity: The Human Chair</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a:solidFill>
                  <a:schemeClr val="dk1"/>
                </a:solidFill>
                <a:latin typeface="Calibri"/>
                <a:ea typeface="Calibri"/>
                <a:cs typeface="Calibri"/>
                <a:sym typeface="Calibri"/>
              </a:rPr>
              <a:t>Say:</a:t>
            </a:r>
            <a:r>
              <a:rPr lang="en-US" sz="1200">
                <a:solidFill>
                  <a:schemeClr val="dk1"/>
                </a:solidFill>
                <a:latin typeface="Calibri"/>
                <a:ea typeface="Calibri"/>
                <a:cs typeface="Calibri"/>
                <a:sym typeface="Calibri"/>
              </a:rPr>
              <a:t> Let’s do an exercise in cooperation. See if you can figure out how it’s like a family.</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Optional video: There is a 26-second video here to show how this game is played. Click on the slide, “Four-Handed Chair” to view. </a:t>
            </a:r>
            <a:r>
              <a:rPr lang="en-US" sz="1200" u="sng">
                <a:solidFill>
                  <a:schemeClr val="hlink"/>
                </a:solidFill>
                <a:latin typeface="Calibri"/>
                <a:ea typeface="Calibri"/>
                <a:cs typeface="Calibri"/>
                <a:sym typeface="Calibri"/>
                <a:hlinkClick r:id="rId3"/>
              </a:rPr>
              <a:t>https://youtu.be/qn5wKouvpBY</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Create groups of three children each. Make them slightly different from each other, for example, two boys and a girl, two girls and a boy, one short and two tall children. If there’s an extra person, he or she can coach. Or two extras can take turns being a passenger in another group.</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73c80861c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Google Shape;223;g73c80861c5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a:solidFill>
                  <a:schemeClr val="dk1"/>
                </a:solidFill>
                <a:latin typeface="Calibri"/>
                <a:ea typeface="Calibri"/>
                <a:cs typeface="Calibri"/>
                <a:sym typeface="Calibri"/>
              </a:rPr>
              <a:t>How to play: </a:t>
            </a:r>
            <a:r>
              <a:rPr lang="en-US" sz="1200">
                <a:solidFill>
                  <a:schemeClr val="dk1"/>
                </a:solidFill>
                <a:latin typeface="Calibri"/>
                <a:ea typeface="Calibri"/>
                <a:cs typeface="Calibri"/>
                <a:sym typeface="Calibri"/>
              </a:rPr>
              <a:t>Ask two of the children in each group to do the following:</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Each child should take his/her own left wrist with his/her right hand.</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Each child then takes her/his partner’s right wrist with her/his left hand.</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a:solidFill>
                  <a:schemeClr val="dk1"/>
                </a:solidFill>
                <a:latin typeface="Calibri"/>
                <a:ea typeface="Calibri"/>
                <a:cs typeface="Calibri"/>
                <a:sym typeface="Calibri"/>
              </a:rPr>
              <a:t>(The facilitator should demonstrate this.)</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The partner then takes the right wrist of the other person with her/his left hand. Their arms are now a square-shaped “chair.”</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When the pairs have each created a “seat,” they should pick up the third person.</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The person being picked up (passenger) should lower herself into a sitting position.</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The “chair” pair should stand behind her and lower their bodies as well, bringing the “chair” down for the passenger to be seated.</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The passenger then sits on the “chair.” She puts her arms around the shoulders of the “chair” children for balance.</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The chair pair slowly lifts together and walks forward with the passenger.</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If there’s time, give everyone a chance to be a chair, as well as a passenger.</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Each child should take his/her own left wrist with his/her right hand.</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Each child then takes her/his partner’s right wrist with her/his left hand.</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b="1">
                <a:solidFill>
                  <a:schemeClr val="dk1"/>
                </a:solidFill>
                <a:latin typeface="Calibri"/>
                <a:ea typeface="Calibri"/>
                <a:cs typeface="Calibri"/>
                <a:sym typeface="Calibri"/>
              </a:rPr>
              <a:t>(The facilitator should demonstrate this.)</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The partner then takes the right wrist of the other person with her/his left hand. Their arms are now a square-shaped “chair.”</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When the pairs have each created a “seat,” they should pick up the third person.</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The person being picked up (passenger) should lower herself into a sitting position.</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The “chair” pair should stand behind her and lower their bodies as well, bringing the “chair” down for the passenger to be seated.</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The passenger then sits on the “chair.” She puts her arms around the shoulders of the “chair” children for balance.</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The chair pair slowly lifts together and walks forward with the passenger.</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 If there’s time, give everyone a chance to be a chair, as well as a passenger.</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200" b="1">
                <a:solidFill>
                  <a:schemeClr val="dk1"/>
                </a:solidFill>
                <a:latin typeface="Calibri"/>
                <a:ea typeface="Calibri"/>
                <a:cs typeface="Calibri"/>
                <a:sym typeface="Calibri"/>
              </a:rPr>
              <a:t>Ask: </a:t>
            </a:r>
            <a:r>
              <a:rPr lang="en-US" sz="1200">
                <a:solidFill>
                  <a:schemeClr val="dk1"/>
                </a:solidFill>
                <a:latin typeface="Calibri"/>
                <a:ea typeface="Calibri"/>
                <a:cs typeface="Calibri"/>
                <a:sym typeface="Calibri"/>
              </a:rPr>
              <a:t>Was it easier or harder to carry someone with the help of another person? Why?</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400"/>
              <a:buFont typeface="Arial"/>
              <a:buNone/>
            </a:pPr>
            <a:r>
              <a:rPr lang="en-US" sz="1200">
                <a:solidFill>
                  <a:schemeClr val="dk1"/>
                </a:solidFill>
                <a:latin typeface="Calibri"/>
                <a:ea typeface="Calibri"/>
                <a:cs typeface="Calibri"/>
                <a:sym typeface="Calibri"/>
              </a:rPr>
              <a:t>• Did you feel stronger with another person?</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400"/>
              <a:buFont typeface="Arial"/>
              <a:buNone/>
            </a:pPr>
            <a:r>
              <a:rPr lang="en-US" sz="1200">
                <a:solidFill>
                  <a:schemeClr val="dk1"/>
                </a:solidFill>
                <a:latin typeface="Calibri"/>
                <a:ea typeface="Calibri"/>
                <a:cs typeface="Calibri"/>
                <a:sym typeface="Calibri"/>
              </a:rPr>
              <a:t>• What do you think would happen if one of the chair people lost their grip?</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400"/>
              <a:buFont typeface="Arial"/>
              <a:buNone/>
            </a:pPr>
            <a:r>
              <a:rPr lang="en-US" sz="1200">
                <a:solidFill>
                  <a:schemeClr val="dk1"/>
                </a:solidFill>
                <a:latin typeface="Calibri"/>
                <a:ea typeface="Calibri"/>
                <a:cs typeface="Calibri"/>
                <a:sym typeface="Calibri"/>
              </a:rPr>
              <a:t>• What would happen if the passenger started bouncing around or hitting the chairs?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400"/>
              <a:buFont typeface="Arial"/>
              <a:buNone/>
            </a:pPr>
            <a:r>
              <a:rPr lang="en-US" sz="1200">
                <a:solidFill>
                  <a:schemeClr val="dk1"/>
                </a:solidFill>
                <a:latin typeface="Calibri"/>
                <a:ea typeface="Calibri"/>
                <a:cs typeface="Calibri"/>
                <a:sym typeface="Calibri"/>
              </a:rPr>
              <a:t>• Why would this be easier if you did it again?  (You would know how to do it, and you could do it faster and more safely – in other words, your evolving capacity would make you more skilled.)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400"/>
              <a:buFont typeface="Arial"/>
              <a:buNone/>
            </a:pPr>
            <a:r>
              <a:rPr lang="en-US" sz="1200">
                <a:solidFill>
                  <a:schemeClr val="dk1"/>
                </a:solidFill>
                <a:latin typeface="Calibri"/>
                <a:ea typeface="Calibri"/>
                <a:cs typeface="Calibri"/>
                <a:sym typeface="Calibri"/>
              </a:rPr>
              <a:t>• If you didn’t feel safe, who could you talk to about safety? (Another adult that you trust, such as your mother or your leader at school or one of your friends.)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400" b="1"/>
              <a:t>CONCLUSION (5 minutes)</a:t>
            </a:r>
            <a:r>
              <a:rPr lang="en-US"/>
              <a:t> </a:t>
            </a:r>
            <a:endParaRPr/>
          </a:p>
          <a:p>
            <a:pPr marL="0" lvl="0" indent="0" algn="l" rtl="0">
              <a:lnSpc>
                <a:spcPct val="100000"/>
              </a:lnSpc>
              <a:spcBef>
                <a:spcPts val="0"/>
              </a:spcBef>
              <a:spcAft>
                <a:spcPts val="0"/>
              </a:spcAft>
              <a:buClr>
                <a:schemeClr val="dk1"/>
              </a:buClr>
              <a:buSzPts val="1100"/>
              <a:buFont typeface="Arial"/>
              <a:buNone/>
            </a:pPr>
            <a:r>
              <a:rPr lang="en-US"/>
              <a:t> </a:t>
            </a:r>
            <a:r>
              <a:rPr lang="en-US" b="1"/>
              <a:t>Discuss</a:t>
            </a:r>
            <a:r>
              <a:rPr lang="en-US"/>
              <a:t>: What are some of the reasons why the Human Chair might be like the family?  </a:t>
            </a:r>
            <a:endParaRPr/>
          </a:p>
          <a:p>
            <a:pPr marL="0" lvl="0" indent="0" algn="l" rtl="0">
              <a:lnSpc>
                <a:spcPct val="100000"/>
              </a:lnSpc>
              <a:spcBef>
                <a:spcPts val="0"/>
              </a:spcBef>
              <a:spcAft>
                <a:spcPts val="0"/>
              </a:spcAft>
              <a:buSzPts val="1100"/>
              <a:buNone/>
            </a:pPr>
            <a:r>
              <a:rPr lang="en-US"/>
              <a:t> (Each person has a different role, each has strengths that help others, we learn cooperation, each member is important.) </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a:t> </a:t>
            </a:r>
            <a:r>
              <a:rPr lang="en-US" b="1"/>
              <a:t>Ask</a:t>
            </a:r>
            <a:r>
              <a:rPr lang="en-US"/>
              <a:t>: Who remembers what “evolving capacities” means? (It’s how you grow and learn.) </a:t>
            </a:r>
            <a:endParaRPr/>
          </a:p>
          <a:p>
            <a:pPr marL="0" lvl="0" indent="0" algn="l" rtl="0">
              <a:lnSpc>
                <a:spcPct val="100000"/>
              </a:lnSpc>
              <a:spcBef>
                <a:spcPts val="0"/>
              </a:spcBef>
              <a:spcAft>
                <a:spcPts val="0"/>
              </a:spcAft>
              <a:buClr>
                <a:schemeClr val="dk1"/>
              </a:buClr>
              <a:buSzPts val="1100"/>
              <a:buFont typeface="Arial"/>
              <a:buNone/>
            </a:pPr>
            <a:r>
              <a:rPr lang="en-US"/>
              <a:t> • Why are families such a beautiful thing, no matter what they look like?   (They help us grow and learn to make good decisions.)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83fdc40b3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g83fdc40b32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400" b="1"/>
              <a:t>CONCLUSION (5 minutes)</a:t>
            </a:r>
            <a:r>
              <a:rPr lang="en-US"/>
              <a:t> </a:t>
            </a:r>
            <a:endParaRPr/>
          </a:p>
          <a:p>
            <a:pPr marL="0" lvl="0" indent="0" algn="l" rtl="0">
              <a:lnSpc>
                <a:spcPct val="100000"/>
              </a:lnSpc>
              <a:spcBef>
                <a:spcPts val="0"/>
              </a:spcBef>
              <a:spcAft>
                <a:spcPts val="0"/>
              </a:spcAft>
              <a:buClr>
                <a:schemeClr val="dk1"/>
              </a:buClr>
              <a:buSzPts val="1100"/>
              <a:buFont typeface="Arial"/>
              <a:buNone/>
            </a:pPr>
            <a:r>
              <a:rPr lang="en-US"/>
              <a:t> </a:t>
            </a:r>
            <a:r>
              <a:rPr lang="en-US" b="1"/>
              <a:t>Discuss</a:t>
            </a:r>
            <a:r>
              <a:rPr lang="en-US"/>
              <a:t>: What are some of the reasons why the Human Chair might be like the family?  </a:t>
            </a:r>
            <a:endParaRPr/>
          </a:p>
          <a:p>
            <a:pPr marL="0" lvl="0" indent="0" algn="l" rtl="0">
              <a:lnSpc>
                <a:spcPct val="100000"/>
              </a:lnSpc>
              <a:spcBef>
                <a:spcPts val="0"/>
              </a:spcBef>
              <a:spcAft>
                <a:spcPts val="0"/>
              </a:spcAft>
              <a:buSzPts val="1100"/>
              <a:buNone/>
            </a:pPr>
            <a:r>
              <a:rPr lang="en-US"/>
              <a:t> (Each person has a different role, each has strengths that help others, we learn cooperation, each member is important.) </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a:t> </a:t>
            </a:r>
            <a:r>
              <a:rPr lang="en-US" b="1"/>
              <a:t>Ask</a:t>
            </a:r>
            <a:r>
              <a:rPr lang="en-US"/>
              <a:t>: Who remembers what “evolving capacities” means? (It’s how you grow and learn.) </a:t>
            </a:r>
            <a:endParaRPr/>
          </a:p>
          <a:p>
            <a:pPr marL="0" lvl="0" indent="0" algn="l" rtl="0">
              <a:lnSpc>
                <a:spcPct val="100000"/>
              </a:lnSpc>
              <a:spcBef>
                <a:spcPts val="0"/>
              </a:spcBef>
              <a:spcAft>
                <a:spcPts val="0"/>
              </a:spcAft>
              <a:buClr>
                <a:schemeClr val="dk1"/>
              </a:buClr>
              <a:buSzPts val="1100"/>
              <a:buFont typeface="Arial"/>
              <a:buNone/>
            </a:pPr>
            <a:r>
              <a:rPr lang="en-US"/>
              <a:t> • Why are families such a beautiful thing, no matter what they look like?   (They help us grow and learn to make good decisions.)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a:t>Say</a:t>
            </a:r>
            <a:r>
              <a:rPr lang="en-US"/>
              <a:t>: Share with someone in your family what you’ve learned about families today. </a:t>
            </a:r>
            <a:endParaRPr/>
          </a:p>
          <a:p>
            <a:pPr marL="0" lvl="0" indent="0" algn="l" rtl="0">
              <a:lnSpc>
                <a:spcPct val="100000"/>
              </a:lnSpc>
              <a:spcBef>
                <a:spcPts val="0"/>
              </a:spcBef>
              <a:spcAft>
                <a:spcPts val="0"/>
              </a:spcAft>
              <a:buClr>
                <a:schemeClr val="dk1"/>
              </a:buClr>
              <a:buSzPts val="1100"/>
              <a:buFont typeface="Arial"/>
              <a:buNone/>
            </a:pPr>
            <a:r>
              <a:rPr lang="en-US"/>
              <a:t> • The family is the most important unit of society </a:t>
            </a:r>
            <a:endParaRPr/>
          </a:p>
          <a:p>
            <a:pPr marL="0" lvl="0" indent="0" algn="l" rtl="0">
              <a:lnSpc>
                <a:spcPct val="100000"/>
              </a:lnSpc>
              <a:spcBef>
                <a:spcPts val="0"/>
              </a:spcBef>
              <a:spcAft>
                <a:spcPts val="0"/>
              </a:spcAft>
              <a:buClr>
                <a:schemeClr val="dk1"/>
              </a:buClr>
              <a:buSzPts val="1100"/>
              <a:buFont typeface="Arial"/>
              <a:buNone/>
            </a:pPr>
            <a:r>
              <a:rPr lang="en-US"/>
              <a:t> • They are a good place to be no matter what they look like. </a:t>
            </a:r>
            <a:endParaRPr/>
          </a:p>
          <a:p>
            <a:pPr marL="0" lvl="0" indent="0" algn="l" rtl="0">
              <a:lnSpc>
                <a:spcPct val="100000"/>
              </a:lnSpc>
              <a:spcBef>
                <a:spcPts val="0"/>
              </a:spcBef>
              <a:spcAft>
                <a:spcPts val="0"/>
              </a:spcAft>
              <a:buClr>
                <a:schemeClr val="dk1"/>
              </a:buClr>
              <a:buSzPts val="1100"/>
              <a:buFont typeface="Arial"/>
              <a:buNone/>
            </a:pPr>
            <a:r>
              <a:rPr lang="en-US"/>
              <a:t> • Tell your family about evolving capacities (how you grow and learn new skills and make good decisions). </a:t>
            </a:r>
            <a:endParaRPr/>
          </a:p>
          <a:p>
            <a:pPr marL="0" lvl="0" indent="0" algn="l" rtl="0">
              <a:lnSpc>
                <a:spcPct val="100000"/>
              </a:lnSpc>
              <a:spcBef>
                <a:spcPts val="0"/>
              </a:spcBef>
              <a:spcAft>
                <a:spcPts val="0"/>
              </a:spcAft>
              <a:buClr>
                <a:schemeClr val="dk1"/>
              </a:buClr>
              <a:buSzPts val="1100"/>
              <a:buFont typeface="Arial"/>
              <a:buNone/>
            </a:pPr>
            <a:r>
              <a:rPr lang="en-US"/>
              <a:t> • This week, teach your family and friends about the Human Chair, but be sure there’s an adult with you to help you keep your balance, and so that no one gets hurt.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282" name="Google Shape;282;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6861836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657176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7341992463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7341992463_0_1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60"/>
              </a:spcAft>
              <a:buClr>
                <a:schemeClr val="dk1"/>
              </a:buClr>
              <a:buSzPts val="1100"/>
              <a:buFont typeface="Arial"/>
              <a:buNone/>
            </a:pPr>
            <a:r>
              <a:rPr lang="en-US" b="1">
                <a:solidFill>
                  <a:schemeClr val="dk1"/>
                </a:solidFill>
                <a:latin typeface="Arial Narrow"/>
                <a:ea typeface="Arial Narrow"/>
                <a:cs typeface="Arial Narrow"/>
                <a:sym typeface="Arial Narrow"/>
              </a:rPr>
              <a:t>Now listen to the </a:t>
            </a:r>
            <a:r>
              <a:rPr lang="en-US" b="1" i="1">
                <a:solidFill>
                  <a:schemeClr val="dk1"/>
                </a:solidFill>
                <a:latin typeface="Arial Narrow"/>
                <a:ea typeface="Arial Narrow"/>
                <a:cs typeface="Arial Narrow"/>
                <a:sym typeface="Arial Narrow"/>
              </a:rPr>
              <a:t>Universal Declaration of Human Rights</a:t>
            </a:r>
            <a:r>
              <a:rPr lang="en-US" b="1">
                <a:solidFill>
                  <a:schemeClr val="dk1"/>
                </a:solidFill>
                <a:latin typeface="Arial Narrow"/>
                <a:ea typeface="Arial Narrow"/>
                <a:cs typeface="Arial Narrow"/>
                <a:sym typeface="Arial Narrow"/>
              </a:rPr>
              <a:t>: </a:t>
            </a:r>
            <a:r>
              <a:rPr lang="en-US">
                <a:solidFill>
                  <a:schemeClr val="dk1"/>
                </a:solidFill>
                <a:latin typeface="Arial Narrow"/>
                <a:ea typeface="Arial Narrow"/>
                <a:cs typeface="Arial Narrow"/>
                <a:sym typeface="Arial Narrow"/>
              </a:rPr>
              <a:t> Read Article 16.</a:t>
            </a:r>
            <a:endParaRPr sz="1000" b="1">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7341992463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7341992463_0_1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60"/>
              </a:spcAft>
              <a:buClr>
                <a:schemeClr val="dk1"/>
              </a:buClr>
              <a:buSzPts val="1100"/>
              <a:buFont typeface="Arial"/>
              <a:buNone/>
            </a:pPr>
            <a:r>
              <a:rPr lang="en-US" b="1">
                <a:solidFill>
                  <a:schemeClr val="dk1"/>
                </a:solidFill>
                <a:latin typeface="Arial Narrow"/>
                <a:ea typeface="Arial Narrow"/>
                <a:cs typeface="Arial Narrow"/>
                <a:sym typeface="Arial Narrow"/>
              </a:rPr>
              <a:t>Now listen to the </a:t>
            </a:r>
            <a:r>
              <a:rPr lang="en-US" b="1" i="1">
                <a:solidFill>
                  <a:schemeClr val="dk1"/>
                </a:solidFill>
                <a:latin typeface="Arial Narrow"/>
                <a:ea typeface="Arial Narrow"/>
                <a:cs typeface="Arial Narrow"/>
                <a:sym typeface="Arial Narrow"/>
              </a:rPr>
              <a:t>Universal Declaration of Human Rights</a:t>
            </a:r>
            <a:r>
              <a:rPr lang="en-US" b="1">
                <a:solidFill>
                  <a:schemeClr val="dk1"/>
                </a:solidFill>
                <a:latin typeface="Arial Narrow"/>
                <a:ea typeface="Arial Narrow"/>
                <a:cs typeface="Arial Narrow"/>
                <a:sym typeface="Arial Narrow"/>
              </a:rPr>
              <a:t>: </a:t>
            </a:r>
            <a:r>
              <a:rPr lang="en-US">
                <a:solidFill>
                  <a:schemeClr val="dk1"/>
                </a:solidFill>
                <a:latin typeface="Arial Narrow"/>
                <a:ea typeface="Arial Narrow"/>
                <a:cs typeface="Arial Narrow"/>
                <a:sym typeface="Arial Narrow"/>
              </a:rPr>
              <a:t> Read Article 16.</a:t>
            </a:r>
            <a:endParaRPr sz="1000" b="1">
              <a:solidFill>
                <a:schemeClr val="dk1"/>
              </a:solidFill>
            </a:endParaRPr>
          </a:p>
        </p:txBody>
      </p:sp>
    </p:spTree>
    <p:extLst>
      <p:ext uri="{BB962C8B-B14F-4D97-AF65-F5344CB8AC3E}">
        <p14:creationId xmlns:p14="http://schemas.microsoft.com/office/powerpoint/2010/main" val="1349127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What are the children doing? </a:t>
            </a:r>
          </a:p>
          <a:p>
            <a:pPr marL="114300" indent="0">
              <a:buNone/>
            </a:pPr>
            <a:r>
              <a:rPr lang="en-US" sz="1100" b="0" dirty="0"/>
              <a:t>Do they look happy? </a:t>
            </a:r>
          </a:p>
          <a:p>
            <a:pPr marL="114300" indent="0">
              <a:buNone/>
            </a:pPr>
            <a:r>
              <a:rPr lang="en-US" sz="1100" b="0" dirty="0"/>
              <a:t>They are bouncing for joy, capturing the happiness and excitement that freedom offers to each of us</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411157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What are the children doing? </a:t>
            </a:r>
          </a:p>
          <a:p>
            <a:pPr marL="114300" indent="0">
              <a:buNone/>
            </a:pPr>
            <a:r>
              <a:rPr lang="en-US" sz="1100" b="0" dirty="0"/>
              <a:t>Do they look happy? </a:t>
            </a:r>
          </a:p>
          <a:p>
            <a:pPr marL="114300" indent="0">
              <a:buNone/>
            </a:pPr>
            <a:r>
              <a:rPr lang="en-US" sz="1100" b="0" dirty="0"/>
              <a:t>They are bouncing for joy, capturing the happiness and excitement that freedom offers to each of us</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358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5" name="Google Shape;3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Before class, cut out the Review questions. Fold them in half and put them in a box or hat or other container.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How to play: </a:t>
            </a:r>
            <a:r>
              <a:rPr lang="en-US" dirty="0"/>
              <a:t>Participants stand in a circle and pass the box around while everyone sings “This Little Light of Mine.” The facilitator yells “STOP!” after a couple of phrases or lines, and the youth holding the box must pull out a question and answer it. If the student doesn’t know the answer, the others can help. Then start the singing again and continue passing and stopping the box. You don’t need to answer all the questions. The Welcome and Review should not take longer than 10 minutes total but should promote discussion.</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Review Questions:</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WHAT DOES THE WORD “DIGNITY” MEAN? </a:t>
            </a:r>
          </a:p>
          <a:p>
            <a:pPr marL="0" lvl="0" indent="0" algn="l" rtl="0">
              <a:lnSpc>
                <a:spcPct val="100000"/>
              </a:lnSpc>
              <a:spcBef>
                <a:spcPts val="0"/>
              </a:spcBef>
              <a:spcAft>
                <a:spcPts val="0"/>
              </a:spcAft>
              <a:buSzPts val="1400"/>
              <a:buNone/>
            </a:pPr>
            <a:r>
              <a:rPr lang="en-US" dirty="0"/>
              <a:t>WHAT IS DISCRIMINATION? </a:t>
            </a:r>
          </a:p>
          <a:p>
            <a:pPr marL="0" lvl="0" indent="0" algn="l" rtl="0">
              <a:lnSpc>
                <a:spcPct val="100000"/>
              </a:lnSpc>
              <a:spcBef>
                <a:spcPts val="0"/>
              </a:spcBef>
              <a:spcAft>
                <a:spcPts val="0"/>
              </a:spcAft>
              <a:buSzPts val="1400"/>
              <a:buNone/>
            </a:pPr>
            <a:r>
              <a:rPr lang="en-US" dirty="0"/>
              <a:t>NAME AT LEAST ONE GROUP THAT MIGHT SUFFER FROM DISCRIMINATION. </a:t>
            </a:r>
          </a:p>
          <a:p>
            <a:pPr marL="0" lvl="0" indent="0" algn="l" rtl="0">
              <a:lnSpc>
                <a:spcPct val="100000"/>
              </a:lnSpc>
              <a:spcBef>
                <a:spcPts val="0"/>
              </a:spcBef>
              <a:spcAft>
                <a:spcPts val="0"/>
              </a:spcAft>
              <a:buSzPts val="1400"/>
              <a:buNone/>
            </a:pPr>
            <a:r>
              <a:rPr lang="en-US" dirty="0"/>
              <a:t>WHAT ARE SOME SIMILARITIES AND DIFFERENCES BETWEEN THE LIVES OF WOMEN AND MEN? </a:t>
            </a:r>
          </a:p>
          <a:p>
            <a:pPr marL="0" lvl="0" indent="0" algn="l" rtl="0">
              <a:lnSpc>
                <a:spcPct val="100000"/>
              </a:lnSpc>
              <a:spcBef>
                <a:spcPts val="0"/>
              </a:spcBef>
              <a:spcAft>
                <a:spcPts val="0"/>
              </a:spcAft>
              <a:buSzPts val="1400"/>
              <a:buNone/>
            </a:pPr>
            <a:r>
              <a:rPr lang="en-US" dirty="0"/>
              <a:t>WHAT DOES THE UNIVERSAL DECLARATION OF HUMAN RIGHTS SAY ABOUT WHO GETS TO HAVE HUMAN RIGHTS?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10"/>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0"/>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10"/>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1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9"/>
        <p:cNvGrpSpPr/>
        <p:nvPr/>
      </p:nvGrpSpPr>
      <p:grpSpPr>
        <a:xfrm>
          <a:off x="0" y="0"/>
          <a:ext cx="0" cy="0"/>
          <a:chOff x="0" y="0"/>
          <a:chExt cx="0" cy="0"/>
        </a:xfrm>
      </p:grpSpPr>
      <p:sp>
        <p:nvSpPr>
          <p:cNvPr id="80" name="Google Shape;80;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51517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58177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12"/>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2"/>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12"/>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13"/>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3"/>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13"/>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13"/>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17"/>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7"/>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17"/>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1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17"/>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18"/>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8"/>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18"/>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1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18"/>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42"/>
        <p:cNvGrpSpPr/>
        <p:nvPr/>
      </p:nvGrpSpPr>
      <p:grpSpPr>
        <a:xfrm>
          <a:off x="0" y="0"/>
          <a:ext cx="0" cy="0"/>
          <a:chOff x="0" y="0"/>
          <a:chExt cx="0" cy="0"/>
        </a:xfrm>
      </p:grpSpPr>
      <p:sp>
        <p:nvSpPr>
          <p:cNvPr id="43" name="Google Shape;43;p19"/>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9"/>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1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19"/>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7" name="Google Shape;47;p19"/>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56"/>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56"/>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56"/>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5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56"/>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56"/>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57"/>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57"/>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57"/>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5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57"/>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57"/>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58"/>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58"/>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58"/>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58"/>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58"/>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5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8"/>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8"/>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8"/>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8" descr="Logo for the Geneva Office for Human Rights Education (3 brown dots over a v with the letters GO-HRE on a white circle)"/>
          <p:cNvPicPr preferRelativeResize="0"/>
          <p:nvPr/>
        </p:nvPicPr>
        <p:blipFill rotWithShape="1">
          <a:blip r:embed="rId13">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85" r:id="rId10"/>
    <p:sldLayoutId id="2147483686"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hyperlink" Target="https://youtu.be/qn5wKouvpBY" TargetMode="External"/><Relationship Id="rId7" Type="http://schemas.openxmlformats.org/officeDocument/2006/relationships/image" Target="../media/image18.sv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8.sv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hyperlink" Target="https://youtu.be/qn5wKouvpBY" TargetMode="Externa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7"/>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140" name="Google Shape;140;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141" name="Google Shape;141;p7"/>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142" name="Google Shape;142;p7"/>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83064"/>
            <a:ext cx="7666413" cy="914400"/>
          </a:xfrm>
          <a:prstGeom prst="rect">
            <a:avLst/>
          </a:prstGeom>
          <a:noFill/>
          <a:ln>
            <a:noFill/>
          </a:ln>
        </p:spPr>
        <p:txBody>
          <a:bodyPr spcFirstLastPara="1" wrap="square" lIns="91425" tIns="45700" rIns="91425" bIns="45700" anchor="ctr" anchorCtr="0">
            <a:noAutofit/>
          </a:bodyPr>
          <a:lstStyle/>
          <a:p>
            <a:pPr lvl="0" algn="ctr"/>
            <a:r>
              <a:rPr lang="en-US" sz="2800" dirty="0"/>
              <a:t>Universal Declaration of Human Rights</a:t>
            </a:r>
            <a:br>
              <a:rPr lang="en-US" sz="2800" dirty="0"/>
            </a:br>
            <a:r>
              <a:rPr lang="en-US" sz="2800" dirty="0"/>
              <a:t>Article 5</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732996" y="1020279"/>
            <a:ext cx="5477047" cy="3858582"/>
          </a:xfrm>
        </p:spPr>
        <p:txBody>
          <a:bodyPr anchor="ctr">
            <a:normAutofit/>
          </a:bodyPr>
          <a:lstStyle/>
          <a:p>
            <a:pPr marL="0" lvl="0" indent="0">
              <a:spcBef>
                <a:spcPts val="600"/>
              </a:spcBef>
              <a:buNone/>
            </a:pPr>
            <a:r>
              <a:rPr lang="en-US" b="0" dirty="0"/>
              <a:t>Governments should respect the responsibilities and rights . . . of parents or families to provide, in a manner consistent with the evolving capacities of the child, appropriate direction and guidance…</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8" name="Picture 7">
            <a:extLst>
              <a:ext uri="{FF2B5EF4-FFF2-40B4-BE49-F238E27FC236}">
                <a16:creationId xmlns:a16="http://schemas.microsoft.com/office/drawing/2014/main" id="{6DB38387-7BD4-4CBC-AC8D-3EAE41A193D4}"/>
              </a:ext>
            </a:extLst>
          </p:cNvPr>
          <p:cNvPicPr>
            <a:picLocks noChangeAspect="1"/>
          </p:cNvPicPr>
          <p:nvPr/>
        </p:nvPicPr>
        <p:blipFill>
          <a:blip r:embed="rId3"/>
          <a:srcRect/>
          <a:stretch/>
        </p:blipFill>
        <p:spPr>
          <a:xfrm>
            <a:off x="6468757" y="2458908"/>
            <a:ext cx="1440965" cy="1467165"/>
          </a:xfrm>
          <a:prstGeom prst="rect">
            <a:avLst/>
          </a:prstGeom>
          <a:ln>
            <a:noFill/>
          </a:ln>
          <a:effectLst>
            <a:outerShdw blurRad="50800" dist="38100" dir="2700000" algn="tl" rotWithShape="0">
              <a:prstClr val="black">
                <a:alpha val="40000"/>
              </a:prstClr>
            </a:outerShdw>
          </a:effectLst>
        </p:spPr>
      </p:pic>
      <p:pic>
        <p:nvPicPr>
          <p:cNvPr id="9" name="Google Shape;223;g833fd71cff_0_87">
            <a:extLst>
              <a:ext uri="{FF2B5EF4-FFF2-40B4-BE49-F238E27FC236}">
                <a16:creationId xmlns:a16="http://schemas.microsoft.com/office/drawing/2014/main" id="{90135AE6-53B8-4E58-AC45-374160AC3984}"/>
              </a:ext>
            </a:extLst>
          </p:cNvPr>
          <p:cNvPicPr preferRelativeResize="0">
            <a:picLocks noChangeAspect="1"/>
          </p:cNvPicPr>
          <p:nvPr/>
        </p:nvPicPr>
        <p:blipFill>
          <a:blip r:embed="rId4"/>
          <a:srcRect/>
          <a:stretch/>
        </p:blipFill>
        <p:spPr>
          <a:xfrm>
            <a:off x="8276847" y="263940"/>
            <a:ext cx="517429" cy="1097280"/>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4"/>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The Human Chair Game</a:t>
            </a:r>
            <a:endParaRPr dirty="0"/>
          </a:p>
        </p:txBody>
      </p:sp>
      <p:sp>
        <p:nvSpPr>
          <p:cNvPr id="209" name="Google Shape;209;p14"/>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11</a:t>
            </a:fld>
            <a:endParaRPr sz="900">
              <a:solidFill>
                <a:srgbClr val="00A5A6"/>
              </a:solidFill>
            </a:endParaRPr>
          </a:p>
        </p:txBody>
      </p:sp>
      <p:pic>
        <p:nvPicPr>
          <p:cNvPr id="211" name="Google Shape;211;p14"/>
          <p:cNvPicPr preferRelativeResize="0">
            <a:picLocks noChangeAspect="1"/>
          </p:cNvPicPr>
          <p:nvPr/>
        </p:nvPicPr>
        <p:blipFill rotWithShape="1">
          <a:blip r:embed="rId3">
            <a:alphaModFix/>
          </a:blip>
          <a:srcRect/>
          <a:stretch/>
        </p:blipFill>
        <p:spPr>
          <a:xfrm>
            <a:off x="1006048" y="1672999"/>
            <a:ext cx="3086525" cy="2743200"/>
          </a:xfrm>
          <a:prstGeom prst="rect">
            <a:avLst/>
          </a:prstGeom>
          <a:noFill/>
          <a:ln>
            <a:noFill/>
          </a:ln>
          <a:effectLst>
            <a:outerShdw blurRad="50800" dist="38100" dir="2700000" algn="tl" rotWithShape="0">
              <a:prstClr val="black">
                <a:alpha val="40000"/>
              </a:prstClr>
            </a:outerShdw>
          </a:effectLst>
        </p:spPr>
      </p:pic>
      <p:sp>
        <p:nvSpPr>
          <p:cNvPr id="3" name="Text Placeholder 2">
            <a:extLst>
              <a:ext uri="{FF2B5EF4-FFF2-40B4-BE49-F238E27FC236}">
                <a16:creationId xmlns:a16="http://schemas.microsoft.com/office/drawing/2014/main" id="{0B6523C9-0DCE-4BD9-BDD4-29C440CF4E4C}"/>
              </a:ext>
            </a:extLst>
          </p:cNvPr>
          <p:cNvSpPr>
            <a:spLocks noGrp="1"/>
          </p:cNvSpPr>
          <p:nvPr>
            <p:ph type="body" idx="1"/>
          </p:nvPr>
        </p:nvSpPr>
        <p:spPr>
          <a:xfrm>
            <a:off x="4730514" y="1490238"/>
            <a:ext cx="3657600" cy="3108722"/>
          </a:xfrm>
        </p:spPr>
        <p:txBody>
          <a:bodyPr anchor="ctr">
            <a:normAutofit/>
          </a:bodyPr>
          <a:lstStyle/>
          <a:p>
            <a:pPr marL="114300" indent="0" algn="ctr">
              <a:buNone/>
            </a:pPr>
            <a:r>
              <a:rPr lang="en-US" sz="3200" dirty="0"/>
              <a:t>See if you can figure out how it’s like a family.</a:t>
            </a:r>
          </a:p>
        </p:txBody>
      </p:sp>
      <p:pic>
        <p:nvPicPr>
          <p:cNvPr id="8" name="Google Shape;219;g8347f15765_1_71" descr="Three stick figure children tumbling">
            <a:extLst>
              <a:ext uri="{FF2B5EF4-FFF2-40B4-BE49-F238E27FC236}">
                <a16:creationId xmlns:a16="http://schemas.microsoft.com/office/drawing/2014/main" id="{79FF2EE1-71A4-47B9-8448-C13C19697DB4}"/>
              </a:ext>
            </a:extLst>
          </p:cNvPr>
          <p:cNvPicPr preferRelativeResize="0">
            <a:picLocks noGrp="1" noChangeAspect="1"/>
          </p:cNvPicPr>
          <p:nvPr>
            <p:ph type="body" idx="2"/>
          </p:nvPr>
        </p:nvPicPr>
        <p:blipFill rotWithShape="1">
          <a:blip r:embed="rId4">
            <a:alphaModFix/>
          </a:blip>
          <a:srcRect/>
          <a:stretch/>
        </p:blipFill>
        <p:spPr>
          <a:xfrm>
            <a:off x="7482780" y="211804"/>
            <a:ext cx="1373668" cy="1097280"/>
          </a:xfrm>
          <a:prstGeom prst="rect">
            <a:avLst/>
          </a:prstGeom>
          <a:noFill/>
          <a:ln>
            <a:noFill/>
          </a:ln>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8347f15765_1_71"/>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a:t>The Human Chair Game</a:t>
            </a:r>
            <a:endParaRPr/>
          </a:p>
        </p:txBody>
      </p:sp>
      <p:sp>
        <p:nvSpPr>
          <p:cNvPr id="217" name="Google Shape;217;g8347f15765_1_71"/>
          <p:cNvSpPr txBox="1">
            <a:spLocks noGrp="1"/>
          </p:cNvSpPr>
          <p:nvPr>
            <p:ph type="body" idx="1"/>
          </p:nvPr>
        </p:nvSpPr>
        <p:spPr>
          <a:xfrm>
            <a:off x="4310459" y="1573733"/>
            <a:ext cx="3634800" cy="1955000"/>
          </a:xfrm>
          <a:prstGeom prst="rect">
            <a:avLst/>
          </a:prstGeom>
          <a:noFill/>
          <a:ln>
            <a:noFill/>
          </a:ln>
        </p:spPr>
        <p:txBody>
          <a:bodyPr spcFirstLastPara="1" wrap="square" lIns="91425" tIns="91425" rIns="91425" bIns="91425" anchor="ctr" anchorCtr="0">
            <a:noAutofit/>
          </a:bodyPr>
          <a:lstStyle/>
          <a:p>
            <a:pPr marL="342900" lvl="0" indent="0" algn="l" rtl="0">
              <a:lnSpc>
                <a:spcPct val="100000"/>
              </a:lnSpc>
              <a:spcBef>
                <a:spcPts val="600"/>
              </a:spcBef>
              <a:spcAft>
                <a:spcPts val="0"/>
              </a:spcAft>
              <a:buSzPts val="1800"/>
              <a:buNone/>
            </a:pPr>
            <a:r>
              <a:rPr lang="en-US" dirty="0"/>
              <a:t>Click the icon to watch a fun video to see how it is done</a:t>
            </a:r>
            <a:endParaRPr dirty="0"/>
          </a:p>
        </p:txBody>
      </p:sp>
      <p:sp>
        <p:nvSpPr>
          <p:cNvPr id="218" name="Google Shape;218;g8347f15765_1_7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12</a:t>
            </a:fld>
            <a:endParaRPr sz="900">
              <a:solidFill>
                <a:srgbClr val="00A5A6"/>
              </a:solidFill>
            </a:endParaRPr>
          </a:p>
        </p:txBody>
      </p:sp>
      <p:pic>
        <p:nvPicPr>
          <p:cNvPr id="220" name="Google Shape;220;g8347f15765_1_71">
            <a:hlinkClick r:id="rId3"/>
          </p:cNvPr>
          <p:cNvPicPr preferRelativeResize="0">
            <a:picLocks noChangeAspect="1"/>
          </p:cNvPicPr>
          <p:nvPr/>
        </p:nvPicPr>
        <p:blipFill rotWithShape="1">
          <a:blip r:embed="rId4">
            <a:alphaModFix/>
          </a:blip>
          <a:srcRect/>
          <a:stretch/>
        </p:blipFill>
        <p:spPr>
          <a:xfrm>
            <a:off x="902140" y="1573733"/>
            <a:ext cx="2842136" cy="2743200"/>
          </a:xfrm>
          <a:prstGeom prst="rect">
            <a:avLst/>
          </a:prstGeom>
          <a:noFill/>
          <a:ln>
            <a:noFill/>
          </a:ln>
          <a:effectLst>
            <a:outerShdw blurRad="50800" dist="38100" dir="2700000" algn="tl" rotWithShape="0">
              <a:prstClr val="black">
                <a:alpha val="40000"/>
              </a:prstClr>
            </a:outerShdw>
          </a:effectLst>
        </p:spPr>
      </p:pic>
      <p:pic>
        <p:nvPicPr>
          <p:cNvPr id="9" name="Google Shape;219;g8347f15765_1_71" descr="Three stick figure children tumbling">
            <a:extLst>
              <a:ext uri="{FF2B5EF4-FFF2-40B4-BE49-F238E27FC236}">
                <a16:creationId xmlns:a16="http://schemas.microsoft.com/office/drawing/2014/main" id="{BB1071D8-A6DE-4DE6-B1AE-00A0D7140686}"/>
              </a:ext>
            </a:extLst>
          </p:cNvPr>
          <p:cNvPicPr preferRelativeResize="0">
            <a:picLocks noGrp="1" noChangeAspect="1"/>
          </p:cNvPicPr>
          <p:nvPr>
            <p:ph type="body" idx="2"/>
          </p:nvPr>
        </p:nvPicPr>
        <p:blipFill rotWithShape="1">
          <a:blip r:embed="rId5">
            <a:alphaModFix/>
          </a:blip>
          <a:srcRect/>
          <a:stretch/>
        </p:blipFill>
        <p:spPr>
          <a:xfrm>
            <a:off x="7482780" y="211804"/>
            <a:ext cx="1373668" cy="1097280"/>
          </a:xfrm>
          <a:prstGeom prst="rect">
            <a:avLst/>
          </a:prstGeom>
          <a:noFill/>
          <a:ln>
            <a:noFill/>
          </a:ln>
        </p:spPr>
      </p:pic>
      <p:pic>
        <p:nvPicPr>
          <p:cNvPr id="5" name="Graphic 4" descr="Video camera">
            <a:hlinkClick r:id="rId3"/>
            <a:extLst>
              <a:ext uri="{FF2B5EF4-FFF2-40B4-BE49-F238E27FC236}">
                <a16:creationId xmlns:a16="http://schemas.microsoft.com/office/drawing/2014/main" id="{6CCE5C9A-491F-4A5E-A82E-FD02AB0B284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70659" y="3200507"/>
            <a:ext cx="914400" cy="914400"/>
          </a:xfrm>
          <a:prstGeom prst="rect">
            <a:avLst/>
          </a:prstGeom>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g73c80861c5_0_0"/>
          <p:cNvSpPr txBox="1">
            <a:spLocks noGrp="1"/>
          </p:cNvSpPr>
          <p:nvPr>
            <p:ph type="title"/>
          </p:nvPr>
        </p:nvSpPr>
        <p:spPr>
          <a:xfrm>
            <a:off x="635238" y="370867"/>
            <a:ext cx="7897412"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dirty="0"/>
              <a:t>The Human Chair Game</a:t>
            </a:r>
            <a:endParaRPr dirty="0"/>
          </a:p>
        </p:txBody>
      </p:sp>
      <p:sp>
        <p:nvSpPr>
          <p:cNvPr id="226" name="Google Shape;226;g73c80861c5_0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13</a:t>
            </a:fld>
            <a:endParaRPr sz="900">
              <a:solidFill>
                <a:srgbClr val="00A5A6"/>
              </a:solidFill>
            </a:endParaRPr>
          </a:p>
        </p:txBody>
      </p:sp>
      <p:pic>
        <p:nvPicPr>
          <p:cNvPr id="228" name="Google Shape;228;g73c80861c5_0_0"/>
          <p:cNvPicPr preferRelativeResize="0">
            <a:picLocks noChangeAspect="1"/>
          </p:cNvPicPr>
          <p:nvPr/>
        </p:nvPicPr>
        <p:blipFill rotWithShape="1">
          <a:blip r:embed="rId3">
            <a:alphaModFix/>
          </a:blip>
          <a:srcRect/>
          <a:stretch/>
        </p:blipFill>
        <p:spPr>
          <a:xfrm>
            <a:off x="950797" y="1391597"/>
            <a:ext cx="3149565" cy="2522162"/>
          </a:xfrm>
          <a:prstGeom prst="rect">
            <a:avLst/>
          </a:prstGeom>
          <a:noFill/>
          <a:ln>
            <a:noFill/>
          </a:ln>
          <a:effectLst>
            <a:outerShdw blurRad="50800" dist="38100" dir="2700000" algn="tl" rotWithShape="0">
              <a:prstClr val="black">
                <a:alpha val="40000"/>
              </a:prstClr>
            </a:outerShdw>
          </a:effectLst>
        </p:spPr>
      </p:pic>
      <p:sp>
        <p:nvSpPr>
          <p:cNvPr id="229" name="Google Shape;229;g73c80861c5_0_0"/>
          <p:cNvSpPr txBox="1"/>
          <p:nvPr/>
        </p:nvSpPr>
        <p:spPr>
          <a:xfrm>
            <a:off x="853437" y="4290607"/>
            <a:ext cx="6486600" cy="343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a:solidFill>
                  <a:srgbClr val="000000"/>
                </a:solidFill>
                <a:latin typeface="Arial"/>
                <a:ea typeface="Arial"/>
                <a:cs typeface="Arial"/>
                <a:sym typeface="Arial"/>
              </a:rPr>
              <a:t>Game Adapted from: Play It Fair Toolkit, Activity 34. </a:t>
            </a:r>
            <a:r>
              <a:rPr lang="en-US" sz="1000" b="0" i="0" u="none" strike="noStrike" cap="none" dirty="0" err="1">
                <a:solidFill>
                  <a:srgbClr val="000000"/>
                </a:solidFill>
                <a:latin typeface="Arial"/>
                <a:ea typeface="Arial"/>
                <a:cs typeface="Arial"/>
                <a:sym typeface="Arial"/>
              </a:rPr>
              <a:t>Equitas</a:t>
            </a:r>
            <a:r>
              <a:rPr lang="en-US" sz="1000" b="0" i="0" u="none" strike="noStrike" cap="none" dirty="0">
                <a:solidFill>
                  <a:srgbClr val="000000"/>
                </a:solidFill>
                <a:latin typeface="Arial"/>
                <a:ea typeface="Arial"/>
                <a:cs typeface="Arial"/>
                <a:sym typeface="Arial"/>
              </a:rPr>
              <a:t> – International Centre for Human Rights, 2008.</a:t>
            </a:r>
            <a:endParaRPr sz="1000" b="0" i="0" u="none" strike="noStrike" cap="none" dirty="0">
              <a:solidFill>
                <a:srgbClr val="000000"/>
              </a:solidFill>
              <a:latin typeface="Arial"/>
              <a:ea typeface="Arial"/>
              <a:cs typeface="Arial"/>
              <a:sym typeface="Arial"/>
            </a:endParaRPr>
          </a:p>
        </p:txBody>
      </p:sp>
      <p:pic>
        <p:nvPicPr>
          <p:cNvPr id="9" name="Google Shape;219;g8347f15765_1_71" descr="Three stick figure children tumbling">
            <a:extLst>
              <a:ext uri="{FF2B5EF4-FFF2-40B4-BE49-F238E27FC236}">
                <a16:creationId xmlns:a16="http://schemas.microsoft.com/office/drawing/2014/main" id="{20613350-A99F-4745-8C99-9B505B74ECD3}"/>
              </a:ext>
            </a:extLst>
          </p:cNvPr>
          <p:cNvPicPr preferRelativeResize="0">
            <a:picLocks noChangeAspect="1"/>
          </p:cNvPicPr>
          <p:nvPr/>
        </p:nvPicPr>
        <p:blipFill rotWithShape="1">
          <a:blip r:embed="rId4">
            <a:alphaModFix/>
          </a:blip>
          <a:srcRect/>
          <a:stretch/>
        </p:blipFill>
        <p:spPr>
          <a:xfrm>
            <a:off x="7482780" y="211804"/>
            <a:ext cx="1373668" cy="1097280"/>
          </a:xfrm>
          <a:prstGeom prst="rect">
            <a:avLst/>
          </a:prstGeom>
          <a:noFill/>
          <a:ln>
            <a:noFill/>
          </a:ln>
        </p:spPr>
      </p:pic>
      <p:sp>
        <p:nvSpPr>
          <p:cNvPr id="10" name="Google Shape;217;g8347f15765_1_71">
            <a:extLst>
              <a:ext uri="{FF2B5EF4-FFF2-40B4-BE49-F238E27FC236}">
                <a16:creationId xmlns:a16="http://schemas.microsoft.com/office/drawing/2014/main" id="{8A475D61-2A83-4925-85A9-4795F9E246C9}"/>
              </a:ext>
            </a:extLst>
          </p:cNvPr>
          <p:cNvSpPr txBox="1">
            <a:spLocks noGrp="1"/>
          </p:cNvSpPr>
          <p:nvPr>
            <p:ph type="body" idx="1"/>
          </p:nvPr>
        </p:nvSpPr>
        <p:spPr>
          <a:xfrm>
            <a:off x="4395521" y="1573733"/>
            <a:ext cx="3634800" cy="1955000"/>
          </a:xfrm>
          <a:prstGeom prst="rect">
            <a:avLst/>
          </a:prstGeom>
          <a:noFill/>
          <a:ln>
            <a:noFill/>
          </a:ln>
        </p:spPr>
        <p:txBody>
          <a:bodyPr spcFirstLastPara="1" wrap="square" lIns="91425" tIns="91425" rIns="91425" bIns="91425" anchor="ctr" anchorCtr="0">
            <a:noAutofit/>
          </a:bodyPr>
          <a:lstStyle/>
          <a:p>
            <a:pPr marL="342900" lvl="0" indent="0" algn="l" rtl="0">
              <a:lnSpc>
                <a:spcPct val="100000"/>
              </a:lnSpc>
              <a:spcBef>
                <a:spcPts val="600"/>
              </a:spcBef>
              <a:spcAft>
                <a:spcPts val="0"/>
              </a:spcAft>
              <a:buSzPts val="1800"/>
              <a:buNone/>
            </a:pPr>
            <a:r>
              <a:rPr lang="en-US" dirty="0"/>
              <a:t>Click the icon to watch a fun video to see how it is done</a:t>
            </a:r>
            <a:endParaRPr dirty="0"/>
          </a:p>
        </p:txBody>
      </p:sp>
      <p:pic>
        <p:nvPicPr>
          <p:cNvPr id="11" name="Graphic 10" descr="Video camera">
            <a:hlinkClick r:id="rId5"/>
            <a:extLst>
              <a:ext uri="{FF2B5EF4-FFF2-40B4-BE49-F238E27FC236}">
                <a16:creationId xmlns:a16="http://schemas.microsoft.com/office/drawing/2014/main" id="{9D5B489D-42CE-459E-8145-7EF071DA72B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55721" y="3200507"/>
            <a:ext cx="914400" cy="914400"/>
          </a:xfrm>
          <a:prstGeom prst="rect">
            <a:avLst/>
          </a:prstGeom>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5"/>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Develop &amp; Discuss</a:t>
            </a:r>
            <a:endParaRPr/>
          </a:p>
        </p:txBody>
      </p:sp>
      <p:sp>
        <p:nvSpPr>
          <p:cNvPr id="235" name="Google Shape;235;p15"/>
          <p:cNvSpPr txBox="1">
            <a:spLocks noGrp="1"/>
          </p:cNvSpPr>
          <p:nvPr>
            <p:ph type="body" idx="1"/>
          </p:nvPr>
        </p:nvSpPr>
        <p:spPr>
          <a:xfrm>
            <a:off x="877488" y="1524000"/>
            <a:ext cx="7751400" cy="3108600"/>
          </a:xfrm>
          <a:prstGeom prst="rect">
            <a:avLst/>
          </a:prstGeom>
          <a:noFill/>
          <a:ln>
            <a:noFill/>
          </a:ln>
        </p:spPr>
        <p:txBody>
          <a:bodyPr spcFirstLastPara="1" wrap="square" lIns="91425" tIns="91425" rIns="91425" bIns="91425" anchor="t" anchorCtr="0">
            <a:normAutofit fontScale="92500" lnSpcReduction="10000"/>
          </a:bodyPr>
          <a:lstStyle/>
          <a:p>
            <a:pPr marL="0" lvl="0" indent="0" algn="l" rtl="0">
              <a:spcBef>
                <a:spcPts val="600"/>
              </a:spcBef>
              <a:spcAft>
                <a:spcPts val="0"/>
              </a:spcAft>
              <a:buSzPts val="2220"/>
              <a:buNone/>
            </a:pPr>
            <a:r>
              <a:rPr lang="en-US" sz="2800" dirty="0"/>
              <a:t>Was it easier or harder to carry someone with the help of another person?</a:t>
            </a:r>
            <a:endParaRPr sz="2800" dirty="0"/>
          </a:p>
          <a:p>
            <a:pPr marL="0" lvl="0" indent="0" algn="l" rtl="0">
              <a:spcBef>
                <a:spcPts val="600"/>
              </a:spcBef>
              <a:spcAft>
                <a:spcPts val="0"/>
              </a:spcAft>
              <a:buSzPts val="2220"/>
              <a:buNone/>
            </a:pPr>
            <a:endParaRPr sz="2800" dirty="0"/>
          </a:p>
          <a:p>
            <a:pPr marL="0" lvl="0" indent="0" algn="l" rtl="0">
              <a:spcBef>
                <a:spcPts val="600"/>
              </a:spcBef>
              <a:spcAft>
                <a:spcPts val="0"/>
              </a:spcAft>
              <a:buSzPts val="2220"/>
              <a:buNone/>
            </a:pPr>
            <a:r>
              <a:rPr lang="en-US" sz="2800" dirty="0"/>
              <a:t>Why would this be easier if you did it again?</a:t>
            </a:r>
            <a:endParaRPr sz="2800" dirty="0"/>
          </a:p>
          <a:p>
            <a:pPr marL="0" lvl="0" indent="0" algn="l" rtl="0">
              <a:spcBef>
                <a:spcPts val="600"/>
              </a:spcBef>
              <a:spcAft>
                <a:spcPts val="0"/>
              </a:spcAft>
              <a:buSzPts val="2220"/>
              <a:buNone/>
            </a:pPr>
            <a:endParaRPr sz="2800" dirty="0"/>
          </a:p>
          <a:p>
            <a:pPr marL="0" lvl="0" indent="0" algn="l" rtl="0">
              <a:spcBef>
                <a:spcPts val="600"/>
              </a:spcBef>
              <a:spcAft>
                <a:spcPts val="0"/>
              </a:spcAft>
              <a:buSzPts val="2220"/>
              <a:buNone/>
            </a:pPr>
            <a:r>
              <a:rPr lang="en-US" sz="2800" dirty="0"/>
              <a:t>If you didn’t feel safe, who could you talk to about safety?</a:t>
            </a:r>
            <a:endParaRPr sz="2800" dirty="0"/>
          </a:p>
        </p:txBody>
      </p:sp>
      <p:sp>
        <p:nvSpPr>
          <p:cNvPr id="236" name="Google Shape;236;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14</a:t>
            </a:fld>
            <a:endParaRPr sz="900">
              <a:solidFill>
                <a:srgbClr val="00A5A6"/>
              </a:solidFill>
            </a:endParaRPr>
          </a:p>
        </p:txBody>
      </p:sp>
      <p:pic>
        <p:nvPicPr>
          <p:cNvPr id="237" name="Google Shape;237;p15" descr="Stick figures of three kids running the icon for Develop and Discuss throughout the presentation"/>
          <p:cNvPicPr preferRelativeResize="0"/>
          <p:nvPr/>
        </p:nvPicPr>
        <p:blipFill rotWithShape="1">
          <a:blip r:embed="rId3">
            <a:alphaModFix/>
          </a:blip>
          <a:srcRect/>
          <a:stretch/>
        </p:blipFill>
        <p:spPr>
          <a:xfrm>
            <a:off x="7481559" y="236803"/>
            <a:ext cx="1379953" cy="750756"/>
          </a:xfrm>
          <a:prstGeom prst="rect">
            <a:avLst/>
          </a:prstGeom>
          <a:noFill/>
          <a:ln>
            <a:noFill/>
          </a:ln>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2"/>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Conclusion</a:t>
            </a:r>
            <a:endParaRPr/>
          </a:p>
        </p:txBody>
      </p:sp>
      <p:sp>
        <p:nvSpPr>
          <p:cNvPr id="243" name="Google Shape;243;p22"/>
          <p:cNvSpPr txBox="1">
            <a:spLocks noGrp="1"/>
          </p:cNvSpPr>
          <p:nvPr>
            <p:ph type="body" idx="1"/>
          </p:nvPr>
        </p:nvSpPr>
        <p:spPr>
          <a:xfrm>
            <a:off x="877487" y="1524000"/>
            <a:ext cx="7364400" cy="3108600"/>
          </a:xfrm>
          <a:prstGeom prst="rect">
            <a:avLst/>
          </a:prstGeom>
          <a:noFill/>
          <a:ln>
            <a:noFill/>
          </a:ln>
        </p:spPr>
        <p:txBody>
          <a:bodyPr spcFirstLastPara="1" wrap="square" lIns="91425" tIns="91425" rIns="91425" bIns="91425" anchor="ctr" anchorCtr="0">
            <a:normAutofit/>
          </a:bodyPr>
          <a:lstStyle/>
          <a:p>
            <a:pPr marL="539750" indent="-457200">
              <a:lnSpc>
                <a:spcPct val="110000"/>
              </a:lnSpc>
              <a:spcBef>
                <a:spcPts val="600"/>
              </a:spcBef>
              <a:buSzPts val="2300"/>
            </a:pPr>
            <a:r>
              <a:rPr lang="en-US" dirty="0"/>
              <a:t>What are some of the reasons why the Human Chair might be like the family?</a:t>
            </a:r>
            <a:endParaRPr dirty="0"/>
          </a:p>
          <a:p>
            <a:pPr indent="-457200">
              <a:lnSpc>
                <a:spcPct val="110000"/>
              </a:lnSpc>
              <a:spcBef>
                <a:spcPts val="600"/>
              </a:spcBef>
            </a:pPr>
            <a:endParaRPr dirty="0"/>
          </a:p>
          <a:p>
            <a:pPr marL="539750" indent="-457200">
              <a:lnSpc>
                <a:spcPct val="110000"/>
              </a:lnSpc>
              <a:spcBef>
                <a:spcPts val="600"/>
              </a:spcBef>
              <a:buSzPts val="2300"/>
            </a:pPr>
            <a:r>
              <a:rPr lang="en-US" dirty="0"/>
              <a:t>Who remembers what “evolving capacities” means?</a:t>
            </a:r>
            <a:endParaRPr dirty="0"/>
          </a:p>
        </p:txBody>
      </p:sp>
      <p:pic>
        <p:nvPicPr>
          <p:cNvPr id="244" name="Google Shape;244;p22" descr="Four stick children holding stars"/>
          <p:cNvPicPr preferRelativeResize="0">
            <a:picLocks noGrp="1" noChangeAspect="1"/>
          </p:cNvPicPr>
          <p:nvPr>
            <p:ph type="body" idx="2"/>
          </p:nvPr>
        </p:nvPicPr>
        <p:blipFill rotWithShape="1">
          <a:blip r:embed="rId3">
            <a:alphaModFix/>
          </a:blip>
          <a:srcRect/>
          <a:stretch/>
        </p:blipFill>
        <p:spPr>
          <a:xfrm>
            <a:off x="7601807" y="240246"/>
            <a:ext cx="1280160" cy="1011339"/>
          </a:xfrm>
          <a:prstGeom prst="rect">
            <a:avLst/>
          </a:prstGeom>
          <a:noFill/>
          <a:ln>
            <a:noFill/>
          </a:ln>
        </p:spPr>
      </p:pic>
      <p:sp>
        <p:nvSpPr>
          <p:cNvPr id="245" name="Google Shape;245;p22"/>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15</a:t>
            </a:fld>
            <a:endParaRPr sz="900">
              <a:solidFill>
                <a:srgbClr val="00A5A6"/>
              </a:solidFill>
            </a:endParaRP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83fdc40b32_0_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Conclusion</a:t>
            </a:r>
            <a:endParaRPr/>
          </a:p>
        </p:txBody>
      </p:sp>
      <p:sp>
        <p:nvSpPr>
          <p:cNvPr id="251" name="Google Shape;251;g83fdc40b32_0_0"/>
          <p:cNvSpPr txBox="1">
            <a:spLocks noGrp="1"/>
          </p:cNvSpPr>
          <p:nvPr>
            <p:ph type="body" idx="1"/>
          </p:nvPr>
        </p:nvSpPr>
        <p:spPr>
          <a:xfrm>
            <a:off x="877487" y="1524000"/>
            <a:ext cx="7364400" cy="3108600"/>
          </a:xfrm>
          <a:prstGeom prst="rect">
            <a:avLst/>
          </a:prstGeom>
          <a:noFill/>
          <a:ln>
            <a:noFill/>
          </a:ln>
        </p:spPr>
        <p:txBody>
          <a:bodyPr spcFirstLastPara="1" wrap="square" lIns="91425" tIns="91425" rIns="91425" bIns="91425" anchor="ctr" anchorCtr="0">
            <a:noAutofit/>
          </a:bodyPr>
          <a:lstStyle/>
          <a:p>
            <a:pPr marL="524510" indent="-457200">
              <a:spcBef>
                <a:spcPts val="600"/>
              </a:spcBef>
              <a:buSzPts val="2540"/>
            </a:pPr>
            <a:r>
              <a:rPr lang="en-US" sz="2540" dirty="0"/>
              <a:t>Why are families such a beautiful thing, no matter what they look like? </a:t>
            </a:r>
          </a:p>
          <a:p>
            <a:pPr marL="524510" indent="-457200">
              <a:spcBef>
                <a:spcPts val="600"/>
              </a:spcBef>
              <a:buSzPts val="2540"/>
            </a:pPr>
            <a:endParaRPr sz="2540" dirty="0"/>
          </a:p>
          <a:p>
            <a:pPr marL="524510" indent="-457200">
              <a:spcBef>
                <a:spcPts val="600"/>
              </a:spcBef>
              <a:buSzPts val="2540"/>
            </a:pPr>
            <a:r>
              <a:rPr lang="en-US" sz="2540" dirty="0"/>
              <a:t>Why are families the most important unit of society?</a:t>
            </a:r>
            <a:endParaRPr sz="2540" dirty="0"/>
          </a:p>
        </p:txBody>
      </p:sp>
      <p:sp>
        <p:nvSpPr>
          <p:cNvPr id="253" name="Google Shape;253;g83fdc40b32_0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16</a:t>
            </a:fld>
            <a:endParaRPr sz="900">
              <a:solidFill>
                <a:srgbClr val="00A5A6"/>
              </a:solidFill>
            </a:endParaRPr>
          </a:p>
        </p:txBody>
      </p:sp>
      <p:pic>
        <p:nvPicPr>
          <p:cNvPr id="8" name="Google Shape;244;p22" descr="Four stick children holding stars">
            <a:extLst>
              <a:ext uri="{FF2B5EF4-FFF2-40B4-BE49-F238E27FC236}">
                <a16:creationId xmlns:a16="http://schemas.microsoft.com/office/drawing/2014/main" id="{47F97F81-3EBB-4EAE-9630-4B40A453CB23}"/>
              </a:ext>
            </a:extLst>
          </p:cNvPr>
          <p:cNvPicPr preferRelativeResize="0">
            <a:picLocks noChangeAspect="1"/>
          </p:cNvPicPr>
          <p:nvPr/>
        </p:nvPicPr>
        <p:blipFill rotWithShape="1">
          <a:blip r:embed="rId3">
            <a:alphaModFix/>
          </a:blip>
          <a:srcRect/>
          <a:stretch/>
        </p:blipFill>
        <p:spPr>
          <a:xfrm>
            <a:off x="7601807" y="240246"/>
            <a:ext cx="1280160" cy="1011339"/>
          </a:xfrm>
          <a:prstGeom prst="rect">
            <a:avLst/>
          </a:prstGeom>
          <a:noFill/>
          <a:ln>
            <a:noFill/>
          </a:ln>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23"/>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a:t>
            </a:r>
            <a:endParaRPr/>
          </a:p>
        </p:txBody>
      </p:sp>
      <p:sp>
        <p:nvSpPr>
          <p:cNvPr id="259" name="Google Shape;259;p23"/>
          <p:cNvSpPr txBox="1">
            <a:spLocks noGrp="1"/>
          </p:cNvSpPr>
          <p:nvPr>
            <p:ph type="body" idx="1"/>
          </p:nvPr>
        </p:nvSpPr>
        <p:spPr>
          <a:xfrm>
            <a:off x="877462" y="1524000"/>
            <a:ext cx="7192649" cy="3108722"/>
          </a:xfrm>
          <a:prstGeom prst="rect">
            <a:avLst/>
          </a:prstGeom>
          <a:noFill/>
          <a:ln>
            <a:noFill/>
          </a:ln>
        </p:spPr>
        <p:txBody>
          <a:bodyPr spcFirstLastPara="1" wrap="square" lIns="91425" tIns="91425" rIns="91425" bIns="91425" anchor="ctr" anchorCtr="0">
            <a:normAutofit/>
          </a:bodyPr>
          <a:lstStyle/>
          <a:p>
            <a:pPr>
              <a:spcBef>
                <a:spcPts val="600"/>
              </a:spcBef>
            </a:pPr>
            <a:r>
              <a:rPr lang="en-US" dirty="0"/>
              <a:t>Share with someone in your family what you’ve learned about families today.</a:t>
            </a:r>
            <a:endParaRPr dirty="0"/>
          </a:p>
          <a:p>
            <a:pPr marL="342900">
              <a:spcBef>
                <a:spcPts val="600"/>
              </a:spcBef>
            </a:pPr>
            <a:endParaRPr dirty="0"/>
          </a:p>
          <a:p>
            <a:pPr>
              <a:spcBef>
                <a:spcPts val="600"/>
              </a:spcBef>
            </a:pPr>
            <a:r>
              <a:rPr lang="en-US" dirty="0"/>
              <a:t>Teach your family and friends about the Human Chair.</a:t>
            </a:r>
            <a:endParaRPr dirty="0"/>
          </a:p>
        </p:txBody>
      </p:sp>
      <p:pic>
        <p:nvPicPr>
          <p:cNvPr id="260" name="Google Shape;260;p23" descr="A stick person climbing towards the top of a mountain with a flag on top"/>
          <p:cNvPicPr preferRelativeResize="0">
            <a:picLocks noGrp="1" noChangeAspect="1"/>
          </p:cNvPicPr>
          <p:nvPr>
            <p:ph type="body" idx="2"/>
          </p:nvPr>
        </p:nvPicPr>
        <p:blipFill rotWithShape="1">
          <a:blip r:embed="rId3">
            <a:alphaModFix/>
          </a:blip>
          <a:stretch/>
        </p:blipFill>
        <p:spPr>
          <a:xfrm>
            <a:off x="6625104" y="392072"/>
            <a:ext cx="2054924" cy="1463040"/>
          </a:xfrm>
          <a:prstGeom prst="rect">
            <a:avLst/>
          </a:prstGeom>
          <a:noFill/>
          <a:ln>
            <a:noFill/>
          </a:ln>
        </p:spPr>
      </p:pic>
      <p:sp>
        <p:nvSpPr>
          <p:cNvPr id="261" name="Google Shape;261;p23"/>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17</a:t>
            </a:fld>
            <a:endParaRPr sz="900">
              <a:solidFill>
                <a:srgbClr val="00A5A6"/>
              </a:solidFill>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283"/>
        <p:cNvGrpSpPr/>
        <p:nvPr/>
      </p:nvGrpSpPr>
      <p:grpSpPr>
        <a:xfrm>
          <a:off x="0" y="0"/>
          <a:ext cx="0" cy="0"/>
          <a:chOff x="0" y="0"/>
          <a:chExt cx="0" cy="0"/>
        </a:xfrm>
      </p:grpSpPr>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3591930904"/>
              </p:ext>
            </p:extLst>
          </p:nvPr>
        </p:nvGraphicFramePr>
        <p:xfrm>
          <a:off x="869148" y="1587964"/>
          <a:ext cx="7772400" cy="1920240"/>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sz="1800" dirty="0"/>
                        <a:t>1</a:t>
                      </a:r>
                    </a:p>
                  </a:txBody>
                  <a:tcPr/>
                </a:tc>
                <a:tc>
                  <a:txBody>
                    <a:bodyPr/>
                    <a:lstStyle/>
                    <a:p>
                      <a:r>
                        <a:rPr lang="en-US" sz="1800" i="1" u="none" strike="noStrike" cap="none" dirty="0">
                          <a:effectLst/>
                          <a:sym typeface="Arial"/>
                        </a:rPr>
                        <a:t>Visit the United Nations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sz="1800"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17164">
                <a:tc>
                  <a:txBody>
                    <a:bodyPr/>
                    <a:lstStyle/>
                    <a:p>
                      <a:pPr algn="ctr"/>
                      <a:r>
                        <a:rPr lang="en-US" sz="1800"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4024262017"/>
              </p:ext>
            </p:extLst>
          </p:nvPr>
        </p:nvGraphicFramePr>
        <p:xfrm>
          <a:off x="365760" y="2029997"/>
          <a:ext cx="8412480" cy="2194560"/>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73152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Questions in a Box</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Before class, cut out the review questions at the back of the lesson. Fold them in half and put them in a box or hat.</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73152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The Human Chair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If your class is very large, you can have two or three groups come to the front to demonstrate the activity.</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73152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bl>
          </a:graphicData>
        </a:graphic>
      </p:graphicFrame>
    </p:spTree>
    <p:extLst>
      <p:ext uri="{BB962C8B-B14F-4D97-AF65-F5344CB8AC3E}">
        <p14:creationId xmlns:p14="http://schemas.microsoft.com/office/powerpoint/2010/main" val="1399788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2881098" y="285750"/>
            <a:ext cx="3381803" cy="4572000"/>
          </a:xfrm>
          <a:prstGeom prst="rect">
            <a:avLst/>
          </a:prstGeom>
          <a:ln>
            <a:solidFill>
              <a:schemeClr val="tx1"/>
            </a:solidFill>
          </a:ln>
        </p:spPr>
      </p:pic>
    </p:spTree>
    <p:extLst>
      <p:ext uri="{BB962C8B-B14F-4D97-AF65-F5344CB8AC3E}">
        <p14:creationId xmlns:p14="http://schemas.microsoft.com/office/powerpoint/2010/main" val="2360366513"/>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3037055" y="285750"/>
            <a:ext cx="3069889" cy="4572000"/>
          </a:xfrm>
          <a:prstGeom prst="rect">
            <a:avLst/>
          </a:prstGeom>
          <a:ln>
            <a:solidFill>
              <a:schemeClr val="tx1"/>
            </a:solidFill>
          </a:ln>
        </p:spPr>
      </p:pic>
    </p:spTree>
    <p:extLst>
      <p:ext uri="{BB962C8B-B14F-4D97-AF65-F5344CB8AC3E}">
        <p14:creationId xmlns:p14="http://schemas.microsoft.com/office/powerpoint/2010/main" val="4197716115"/>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7341992463_0_18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23</a:t>
            </a:fld>
            <a:endParaRPr/>
          </a:p>
        </p:txBody>
      </p:sp>
      <p:pic>
        <p:nvPicPr>
          <p:cNvPr id="213" name="Google Shape;213;g7341992463_0_180"/>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14" name="Google Shape;214;g7341992463_0_180"/>
          <p:cNvSpPr txBox="1">
            <a:spLocks noGrp="1"/>
          </p:cNvSpPr>
          <p:nvPr>
            <p:ph type="title"/>
          </p:nvPr>
        </p:nvSpPr>
        <p:spPr>
          <a:xfrm>
            <a:off x="640549" y="530359"/>
            <a:ext cx="7666500" cy="914400"/>
          </a:xfrm>
          <a:prstGeom prst="rect">
            <a:avLst/>
          </a:prstGeom>
          <a:noFill/>
          <a:ln>
            <a:noFill/>
          </a:ln>
        </p:spPr>
        <p:txBody>
          <a:bodyPr spcFirstLastPara="1" wrap="square" lIns="91425" tIns="91425" rIns="91425" bIns="91425" anchor="ctr" anchorCtr="0">
            <a:noAutofit/>
          </a:bodyPr>
          <a:lstStyle/>
          <a:p>
            <a:pPr lvl="0">
              <a:buSzPts val="3600"/>
            </a:pPr>
            <a:r>
              <a:rPr lang="en-US" sz="2400" dirty="0"/>
              <a:t>Universal Declaration of Human Rights</a:t>
            </a:r>
            <a:br>
              <a:rPr lang="en-US" sz="2400" dirty="0"/>
            </a:br>
            <a:r>
              <a:rPr lang="en-US" sz="3200" dirty="0"/>
              <a:t>Article 16</a:t>
            </a:r>
            <a:endParaRPr sz="2400" dirty="0"/>
          </a:p>
        </p:txBody>
      </p:sp>
      <p:sp>
        <p:nvSpPr>
          <p:cNvPr id="215" name="Google Shape;215;g7341992463_0_180"/>
          <p:cNvSpPr txBox="1">
            <a:spLocks noGrp="1"/>
          </p:cNvSpPr>
          <p:nvPr>
            <p:ph type="body" idx="1"/>
          </p:nvPr>
        </p:nvSpPr>
        <p:spPr>
          <a:xfrm>
            <a:off x="1103012" y="1520950"/>
            <a:ext cx="4598100" cy="3108600"/>
          </a:xfrm>
          <a:prstGeom prst="rect">
            <a:avLst/>
          </a:prstGeom>
          <a:noFill/>
          <a:ln>
            <a:noFill/>
          </a:ln>
        </p:spPr>
        <p:txBody>
          <a:bodyPr spcFirstLastPara="1" wrap="square" lIns="91425" tIns="91425" rIns="91425" bIns="91425" anchor="ctr" anchorCtr="0">
            <a:noAutofit/>
          </a:bodyPr>
          <a:lstStyle/>
          <a:p>
            <a:pPr marL="101600" lvl="0" indent="0">
              <a:spcBef>
                <a:spcPts val="600"/>
              </a:spcBef>
              <a:buSzPts val="2000"/>
              <a:buNone/>
            </a:pPr>
            <a:r>
              <a:rPr lang="en-US" sz="1600" b="0" dirty="0"/>
              <a:t>1. Men and women of full age . . . have the right to marry and to found a family. They are entitled to equal rights during marriage and at its dissolution.</a:t>
            </a:r>
          </a:p>
          <a:p>
            <a:pPr marL="101600" lvl="0" indent="0">
              <a:spcBef>
                <a:spcPts val="600"/>
              </a:spcBef>
              <a:buSzPts val="2000"/>
              <a:buNone/>
            </a:pPr>
            <a:r>
              <a:rPr lang="en-US" sz="1600" b="0" dirty="0"/>
              <a:t>2. Marriage shall be entered into only with the free and full consent of the intending spouses.</a:t>
            </a:r>
          </a:p>
          <a:p>
            <a:pPr marL="101600" lvl="0" indent="0">
              <a:spcBef>
                <a:spcPts val="600"/>
              </a:spcBef>
              <a:buSzPts val="2000"/>
              <a:buNone/>
            </a:pPr>
            <a:r>
              <a:rPr lang="en-US" sz="1600" b="0" dirty="0"/>
              <a:t>3. The family is the natural and fundamental group unit of society and is entitled to protection by society and the State.</a:t>
            </a:r>
            <a:endParaRPr sz="1600" b="0" dirty="0"/>
          </a:p>
        </p:txBody>
      </p:sp>
      <p:sp>
        <p:nvSpPr>
          <p:cNvPr id="8" name="Google Shape;184;g82d376985f_0_37">
            <a:extLst>
              <a:ext uri="{FF2B5EF4-FFF2-40B4-BE49-F238E27FC236}">
                <a16:creationId xmlns:a16="http://schemas.microsoft.com/office/drawing/2014/main" id="{84DA2ACE-EAEB-43EC-B812-01A3DD814049}"/>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73EFEE20-55DB-4AFB-B6C1-6F6AF68763D9}"/>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7341992463_0_18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24</a:t>
            </a:fld>
            <a:endParaRPr/>
          </a:p>
        </p:txBody>
      </p:sp>
      <p:pic>
        <p:nvPicPr>
          <p:cNvPr id="213" name="Google Shape;213;g7341992463_0_180"/>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14" name="Google Shape;214;g7341992463_0_180"/>
          <p:cNvSpPr txBox="1">
            <a:spLocks noGrp="1"/>
          </p:cNvSpPr>
          <p:nvPr>
            <p:ph type="title"/>
          </p:nvPr>
        </p:nvSpPr>
        <p:spPr>
          <a:xfrm>
            <a:off x="640549" y="530359"/>
            <a:ext cx="7666500" cy="914400"/>
          </a:xfrm>
          <a:prstGeom prst="rect">
            <a:avLst/>
          </a:prstGeom>
          <a:noFill/>
          <a:ln>
            <a:noFill/>
          </a:ln>
        </p:spPr>
        <p:txBody>
          <a:bodyPr spcFirstLastPara="1" wrap="square" lIns="91425" tIns="91425" rIns="91425" bIns="91425" anchor="ctr" anchorCtr="0">
            <a:noAutofit/>
          </a:bodyPr>
          <a:lstStyle/>
          <a:p>
            <a:pPr lvl="0">
              <a:buSzPts val="3600"/>
            </a:pPr>
            <a:r>
              <a:rPr lang="en-US" sz="2000" dirty="0"/>
              <a:t>Universal Declaration of Human Rights</a:t>
            </a:r>
            <a:br>
              <a:rPr lang="en-US" sz="2000" dirty="0"/>
            </a:br>
            <a:r>
              <a:rPr lang="en-US" sz="2800" dirty="0"/>
              <a:t>Article 16 (Simplified)</a:t>
            </a:r>
            <a:endParaRPr sz="2000" dirty="0"/>
          </a:p>
        </p:txBody>
      </p:sp>
      <p:sp>
        <p:nvSpPr>
          <p:cNvPr id="215" name="Google Shape;215;g7341992463_0_180"/>
          <p:cNvSpPr txBox="1">
            <a:spLocks noGrp="1"/>
          </p:cNvSpPr>
          <p:nvPr>
            <p:ph type="body" idx="1"/>
          </p:nvPr>
        </p:nvSpPr>
        <p:spPr>
          <a:xfrm>
            <a:off x="961119" y="1520950"/>
            <a:ext cx="5138038" cy="3108600"/>
          </a:xfrm>
          <a:prstGeom prst="rect">
            <a:avLst/>
          </a:prstGeom>
          <a:noFill/>
          <a:ln>
            <a:noFill/>
          </a:ln>
        </p:spPr>
        <p:txBody>
          <a:bodyPr spcFirstLastPara="1" wrap="square" lIns="91425" tIns="91425" rIns="91425" bIns="91425" anchor="ctr" anchorCtr="0">
            <a:noAutofit/>
          </a:bodyPr>
          <a:lstStyle/>
          <a:p>
            <a:pPr marL="444500" lvl="0">
              <a:spcBef>
                <a:spcPts val="600"/>
              </a:spcBef>
              <a:buSzPts val="2000"/>
              <a:buFont typeface="+mj-lt"/>
              <a:buAutoNum type="arabicPeriod"/>
            </a:pPr>
            <a:r>
              <a:rPr lang="en-US" sz="2000" b="0" dirty="0"/>
              <a:t>Every adult has the right to marry and have a family if they wish. Men and women have the same rights when they are married, and when they are separated.</a:t>
            </a:r>
          </a:p>
          <a:p>
            <a:pPr marL="444500" lvl="0">
              <a:spcBef>
                <a:spcPts val="600"/>
              </a:spcBef>
              <a:buSzPts val="2000"/>
              <a:buFont typeface="+mj-lt"/>
              <a:buAutoNum type="arabicPeriod"/>
            </a:pPr>
            <a:r>
              <a:rPr lang="en-US" sz="2000" b="0" dirty="0"/>
              <a:t>No one can force you to get married.</a:t>
            </a:r>
          </a:p>
          <a:p>
            <a:pPr marL="444500" lvl="0">
              <a:spcBef>
                <a:spcPts val="600"/>
              </a:spcBef>
              <a:buSzPts val="2000"/>
              <a:buFont typeface="+mj-lt"/>
              <a:buAutoNum type="arabicPeriod"/>
            </a:pPr>
            <a:r>
              <a:rPr lang="en-US" sz="2000" b="0" dirty="0"/>
              <a:t>The family is the most important unit of society and should be protected.</a:t>
            </a:r>
            <a:endParaRPr sz="2000" b="0" dirty="0"/>
          </a:p>
        </p:txBody>
      </p:sp>
      <p:sp>
        <p:nvSpPr>
          <p:cNvPr id="8" name="Google Shape;184;g82d376985f_0_37">
            <a:extLst>
              <a:ext uri="{FF2B5EF4-FFF2-40B4-BE49-F238E27FC236}">
                <a16:creationId xmlns:a16="http://schemas.microsoft.com/office/drawing/2014/main" id="{1E9F3047-193D-4499-82A8-523AF6CC569B}"/>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1762A6BC-5391-46F9-A162-257383606B16}"/>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097777783"/>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Convention on the Rights of the Child</a:t>
            </a:r>
            <a:br>
              <a:rPr lang="en-US" sz="2400" dirty="0"/>
            </a:br>
            <a:r>
              <a:rPr lang="en-US" sz="3200" dirty="0"/>
              <a:t>Article 5</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145772" y="1506120"/>
            <a:ext cx="4781711" cy="3372740"/>
          </a:xfrm>
        </p:spPr>
        <p:txBody>
          <a:bodyPr anchor="ctr">
            <a:noAutofit/>
          </a:bodyPr>
          <a:lstStyle/>
          <a:p>
            <a:pPr marL="114300" indent="0">
              <a:lnSpc>
                <a:spcPct val="120000"/>
              </a:lnSpc>
              <a:buNone/>
            </a:pPr>
            <a:r>
              <a:rPr lang="en-US" sz="1600" b="0" dirty="0"/>
              <a:t>States Parties shall respect the responsibilities, rights and duties of parents or, where applicable, the members of the extended family or community as provided for by local custom, legal guardians or other persons legally responsible for the child, to provide, in a manner consistent with the evolving  capacities of the child, appropriate direction and guidance in the exercise by the child of the rights recognized in the present Convention.</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0" name="Google Shape;224;g833fd71cff_0_87">
            <a:extLst>
              <a:ext uri="{FF2B5EF4-FFF2-40B4-BE49-F238E27FC236}">
                <a16:creationId xmlns:a16="http://schemas.microsoft.com/office/drawing/2014/main" id="{971BBB51-5D1F-4604-A065-FBE475C415F2}"/>
              </a:ext>
            </a:extLst>
          </p:cNvPr>
          <p:cNvPicPr preferRelativeResize="0">
            <a:picLocks noChangeAspect="1"/>
          </p:cNvPicPr>
          <p:nvPr/>
        </p:nvPicPr>
        <p:blipFill>
          <a:blip r:embed="rId3"/>
          <a:srcRect/>
          <a:stretch/>
        </p:blipFill>
        <p:spPr>
          <a:xfrm>
            <a:off x="6019125" y="2360908"/>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B2174164-BAC7-4FF0-A952-36876FF149F3}"/>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5E705B95-3D7A-4275-B5BC-77612E41AB08}"/>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151909731"/>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Convention on the Rights of the Child</a:t>
            </a:r>
            <a:br>
              <a:rPr lang="en-US" sz="2400" dirty="0"/>
            </a:br>
            <a:r>
              <a:rPr lang="en-US" sz="3200" dirty="0"/>
              <a:t>Article 5 (Abbreviated)</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061248" y="1506120"/>
            <a:ext cx="4781711" cy="3372740"/>
          </a:xfrm>
        </p:spPr>
        <p:txBody>
          <a:bodyPr anchor="ctr">
            <a:noAutofit/>
          </a:bodyPr>
          <a:lstStyle/>
          <a:p>
            <a:pPr marL="114300" indent="0">
              <a:lnSpc>
                <a:spcPct val="120000"/>
              </a:lnSpc>
              <a:buNone/>
            </a:pPr>
            <a:r>
              <a:rPr lang="en-US" sz="1600" b="0" dirty="0"/>
              <a:t>Your family has the main responsibility for guiding you, so that as you grow and your abilities increase, you can learn to use your rights properly. Governments should respect this right.</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0" name="Google Shape;224;g833fd71cff_0_87">
            <a:extLst>
              <a:ext uri="{FF2B5EF4-FFF2-40B4-BE49-F238E27FC236}">
                <a16:creationId xmlns:a16="http://schemas.microsoft.com/office/drawing/2014/main" id="{971BBB51-5D1F-4604-A065-FBE475C415F2}"/>
              </a:ext>
            </a:extLst>
          </p:cNvPr>
          <p:cNvPicPr preferRelativeResize="0">
            <a:picLocks noChangeAspect="1"/>
          </p:cNvPicPr>
          <p:nvPr/>
        </p:nvPicPr>
        <p:blipFill>
          <a:blip r:embed="rId3"/>
          <a:srcRect/>
          <a:stretch/>
        </p:blipFill>
        <p:spPr>
          <a:xfrm>
            <a:off x="6019125" y="2360908"/>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3170839E-359F-4E85-9FE1-AD759035738E}"/>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9BAEE6D1-8CBD-4F5C-ABB4-2F2A293C52B2}"/>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487254076"/>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3806272472"/>
              </p:ext>
            </p:extLst>
          </p:nvPr>
        </p:nvGraphicFramePr>
        <p:xfrm>
          <a:off x="365760" y="1259766"/>
          <a:ext cx="8412480" cy="32918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Pencils and Paper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Universal Declaration of Human Rights (UDHR) Article 16</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4444467"/>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Convention on the Rights of the Child (CRC) Article 5</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9394957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Questions for review (Cut Up)</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159"/>
        <p:cNvGrpSpPr/>
        <p:nvPr/>
      </p:nvGrpSpPr>
      <p:grpSpPr>
        <a:xfrm>
          <a:off x="0" y="0"/>
          <a:ext cx="0" cy="0"/>
          <a:chOff x="0" y="0"/>
          <a:chExt cx="0" cy="0"/>
        </a:xfrm>
      </p:grpSpPr>
      <p:sp>
        <p:nvSpPr>
          <p:cNvPr id="160" name="Google Shape;160;p3"/>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dirty="0">
                <a:solidFill>
                  <a:srgbClr val="F2D254"/>
                </a:solidFill>
              </a:rPr>
              <a:t>Family</a:t>
            </a:r>
            <a:br>
              <a:rPr lang="en-US" dirty="0">
                <a:solidFill>
                  <a:srgbClr val="F2D254"/>
                </a:solidFill>
              </a:rPr>
            </a:br>
            <a:r>
              <a:rPr lang="en-US" dirty="0">
                <a:solidFill>
                  <a:srgbClr val="F2D254"/>
                </a:solidFill>
              </a:rPr>
              <a:t>A Beautiful Thing</a:t>
            </a:r>
            <a:br>
              <a:rPr lang="en-US" sz="2800" dirty="0">
                <a:solidFill>
                  <a:srgbClr val="F2D254"/>
                </a:solidFill>
              </a:rPr>
            </a:br>
            <a:br>
              <a:rPr lang="en-US" sz="2800" dirty="0">
                <a:solidFill>
                  <a:srgbClr val="F2D254"/>
                </a:solidFill>
              </a:rPr>
            </a:br>
            <a:r>
              <a:rPr lang="en-US" sz="2800" dirty="0">
                <a:solidFill>
                  <a:srgbClr val="F2D254"/>
                </a:solidFill>
              </a:rPr>
              <a:t>Lesson 4A</a:t>
            </a:r>
            <a:endParaRPr dirty="0">
              <a:solidFill>
                <a:srgbClr val="F2D254"/>
              </a:solidFill>
            </a:endParaRPr>
          </a:p>
        </p:txBody>
      </p:sp>
      <p:pic>
        <p:nvPicPr>
          <p:cNvPr id="161" name="Google Shape;161;p3"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162" name="Google Shape;162;p3" descr="A close up of a toy&#10;&#10;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4BB97EFA-7BE0-4095-A77C-F8B7C257E4BA}"/>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3200" b="1" i="0" u="none" strike="noStrike" kern="0" cap="none" spc="0" normalizeH="0" baseline="0" noProof="0" dirty="0">
                <a:ln>
                  <a:noFill/>
                </a:ln>
                <a:solidFill>
                  <a:srgbClr val="F2D254"/>
                </a:solidFill>
                <a:effectLst/>
                <a:uLnTx/>
                <a:uFillTx/>
                <a:latin typeface="Arial"/>
                <a:cs typeface="Arial"/>
                <a:sym typeface="Arial"/>
              </a:rPr>
              <a:t>Right to Marriage and Family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5</a:t>
            </a:fld>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300437" y="194086"/>
            <a:ext cx="4292867" cy="4798474"/>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8"/>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Review</a:t>
            </a:r>
            <a:endParaRPr/>
          </a:p>
        </p:txBody>
      </p:sp>
      <p:sp>
        <p:nvSpPr>
          <p:cNvPr id="328" name="Google Shape;328;p8"/>
          <p:cNvSpPr txBox="1">
            <a:spLocks noGrp="1"/>
          </p:cNvSpPr>
          <p:nvPr>
            <p:ph type="body" idx="1"/>
          </p:nvPr>
        </p:nvSpPr>
        <p:spPr>
          <a:xfrm>
            <a:off x="877462" y="1524000"/>
            <a:ext cx="4169099" cy="310872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US" sz="3200" b="0" dirty="0"/>
              <a:t>Questions in a Box</a:t>
            </a:r>
          </a:p>
        </p:txBody>
      </p:sp>
      <p:sp>
        <p:nvSpPr>
          <p:cNvPr id="330" name="Google Shape;330;p8"/>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8</a:t>
            </a:fld>
            <a:endParaRPr sz="900"/>
          </a:p>
        </p:txBody>
      </p:sp>
      <p:pic>
        <p:nvPicPr>
          <p:cNvPr id="329" name="Google Shape;329;p8" descr="Green checkmark in a box the icon used to indicate a review throughout the presentation"/>
          <p:cNvPicPr preferRelativeResize="0">
            <a:picLocks noChangeAspect="1"/>
          </p:cNvPicPr>
          <p:nvPr/>
        </p:nvPicPr>
        <p:blipFill rotWithShape="1">
          <a:blip r:embed="rId3">
            <a:alphaModFix/>
          </a:blip>
          <a:srcRect/>
          <a:stretch/>
        </p:blipFill>
        <p:spPr>
          <a:xfrm>
            <a:off x="7767721" y="181337"/>
            <a:ext cx="1014259" cy="1097280"/>
          </a:xfrm>
          <a:prstGeom prst="rect">
            <a:avLst/>
          </a:prstGeom>
          <a:noFill/>
          <a:ln>
            <a:noFill/>
          </a:ln>
        </p:spPr>
      </p:pic>
      <p:pic>
        <p:nvPicPr>
          <p:cNvPr id="1026" name="Picture 2">
            <a:extLst>
              <a:ext uri="{FF2B5EF4-FFF2-40B4-BE49-F238E27FC236}">
                <a16:creationId xmlns:a16="http://schemas.microsoft.com/office/drawing/2014/main" id="{06527B2A-EA51-493A-BD30-6CA5148E2256}"/>
              </a:ext>
            </a:extLst>
          </p:cNvPr>
          <p:cNvPicPr>
            <a:picLocks noChangeAspect="1" noChangeArrowheads="1"/>
          </p:cNvPicPr>
          <p:nvPr/>
        </p:nvPicPr>
        <p:blipFill>
          <a:blip r:embed="rId4"/>
          <a:srcRect/>
          <a:stretch/>
        </p:blipFill>
        <p:spPr bwMode="auto">
          <a:xfrm>
            <a:off x="5346738" y="2175207"/>
            <a:ext cx="2743200" cy="182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1"/>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Learning Points</a:t>
            </a:r>
            <a:endParaRPr/>
          </a:p>
        </p:txBody>
      </p:sp>
      <p:sp>
        <p:nvSpPr>
          <p:cNvPr id="168" name="Google Shape;168;p11"/>
          <p:cNvSpPr txBox="1">
            <a:spLocks noGrp="1"/>
          </p:cNvSpPr>
          <p:nvPr>
            <p:ph type="body" idx="1"/>
          </p:nvPr>
        </p:nvSpPr>
        <p:spPr>
          <a:xfrm>
            <a:off x="877462" y="1524000"/>
            <a:ext cx="7040249" cy="3108722"/>
          </a:xfrm>
          <a:prstGeom prst="rect">
            <a:avLst/>
          </a:prstGeom>
          <a:noFill/>
          <a:ln>
            <a:noFill/>
          </a:ln>
        </p:spPr>
        <p:txBody>
          <a:bodyPr spcFirstLastPara="1" wrap="square" lIns="91425" tIns="91425" rIns="91425" bIns="91425" anchor="ctr" anchorCtr="0">
            <a:normAutofit/>
          </a:bodyPr>
          <a:lstStyle/>
          <a:p>
            <a:pPr lvl="0" indent="-457200">
              <a:spcBef>
                <a:spcPts val="600"/>
              </a:spcBef>
              <a:buSzPts val="2400"/>
              <a:buFont typeface="+mj-lt"/>
              <a:buAutoNum type="arabicPeriod"/>
            </a:pPr>
            <a:r>
              <a:rPr lang="en-US" dirty="0"/>
              <a:t>The family is the basic unit of society and should be protected.</a:t>
            </a:r>
          </a:p>
          <a:p>
            <a:pPr lvl="0" indent="-457200">
              <a:spcBef>
                <a:spcPts val="600"/>
              </a:spcBef>
              <a:buSzPts val="2400"/>
              <a:buFont typeface="+mj-lt"/>
              <a:buAutoNum type="arabicPeriod"/>
            </a:pPr>
            <a:r>
              <a:rPr lang="en-US" dirty="0"/>
              <a:t>Parents and families have a role in supporting and guiding their children. </a:t>
            </a:r>
          </a:p>
          <a:p>
            <a:pPr lvl="0" indent="-457200">
              <a:spcBef>
                <a:spcPts val="600"/>
              </a:spcBef>
              <a:buSzPts val="2400"/>
              <a:buFont typeface="+mj-lt"/>
              <a:buAutoNum type="arabicPeriod"/>
            </a:pPr>
            <a:r>
              <a:rPr lang="en-US" dirty="0"/>
              <a:t>When you are legally of age (usually 18 years old), you have the right to marry or not to marry.</a:t>
            </a:r>
          </a:p>
        </p:txBody>
      </p:sp>
      <p:pic>
        <p:nvPicPr>
          <p:cNvPr id="169" name="Google Shape;169;p11" descr="Five stick figure children holding star"/>
          <p:cNvPicPr preferRelativeResize="0">
            <a:picLocks noGrp="1" noChangeAspect="1"/>
          </p:cNvPicPr>
          <p:nvPr>
            <p:ph type="body" idx="2"/>
          </p:nvPr>
        </p:nvPicPr>
        <p:blipFill rotWithShape="1">
          <a:blip r:embed="rId3">
            <a:alphaModFix/>
          </a:blip>
          <a:stretch/>
        </p:blipFill>
        <p:spPr>
          <a:xfrm>
            <a:off x="7805886" y="259738"/>
            <a:ext cx="1097280" cy="816428"/>
          </a:xfrm>
          <a:prstGeom prst="rect">
            <a:avLst/>
          </a:prstGeom>
          <a:noFill/>
          <a:ln>
            <a:noFill/>
          </a:ln>
        </p:spPr>
      </p:pic>
      <p:sp>
        <p:nvSpPr>
          <p:cNvPr id="170" name="Google Shape;170;p11"/>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9</a:t>
            </a:fld>
            <a:endParaRPr sz="900">
              <a:solidFill>
                <a:srgbClr val="00A5A6"/>
              </a:solidFill>
            </a:endParaRPr>
          </a:p>
        </p:txBody>
      </p:sp>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TotalTime>
  <Words>3337</Words>
  <Application>Microsoft Macintosh PowerPoint</Application>
  <PresentationFormat>On-screen Show (16:9)</PresentationFormat>
  <Paragraphs>285</Paragraphs>
  <Slides>26</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Arial Narrow</vt:lpstr>
      <vt:lpstr>Calibri</vt:lpstr>
      <vt:lpstr>Noto Sans Symbols</vt:lpstr>
      <vt:lpstr>Open Sans ExtraBold</vt:lpstr>
      <vt:lpstr>Work Sans</vt:lpstr>
      <vt:lpstr>1_Jacquenetta template</vt:lpstr>
      <vt:lpstr>PowerPoint Presentation</vt:lpstr>
      <vt:lpstr>PowerPoint Presentation</vt:lpstr>
      <vt:lpstr>PowerPoint Presentation</vt:lpstr>
      <vt:lpstr>Family A Beautiful Thing  Lesson 4A</vt:lpstr>
      <vt:lpstr>Welcome and Warm Up</vt:lpstr>
      <vt:lpstr>PowerPoint Presentation</vt:lpstr>
      <vt:lpstr>This Little Light of Mine</vt:lpstr>
      <vt:lpstr>Review</vt:lpstr>
      <vt:lpstr>Learning Points</vt:lpstr>
      <vt:lpstr>Universal Declaration of Human Rights Article 5</vt:lpstr>
      <vt:lpstr>The Human Chair Game</vt:lpstr>
      <vt:lpstr>The Human Chair Game</vt:lpstr>
      <vt:lpstr>The Human Chair Game</vt:lpstr>
      <vt:lpstr>Develop &amp; Discuss</vt:lpstr>
      <vt:lpstr>Conclusion</vt:lpstr>
      <vt:lpstr>Conclusion</vt:lpstr>
      <vt:lpstr>Challenge</vt:lpstr>
      <vt:lpstr>PowerPoint Presentation</vt:lpstr>
      <vt:lpstr>References</vt:lpstr>
      <vt:lpstr>Resources</vt:lpstr>
      <vt:lpstr>Resources</vt:lpstr>
      <vt:lpstr>Resources</vt:lpstr>
      <vt:lpstr>Universal Declaration of Human Rights Article 16</vt:lpstr>
      <vt:lpstr>Universal Declaration of Human Rights Article 16 (Simplified)</vt:lpstr>
      <vt:lpstr>Convention on the Rights of the Child Article 5</vt:lpstr>
      <vt:lpstr>Convention on the Rights of the Child Article 5 (Abbreviated)</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14</cp:revision>
  <dcterms:created xsi:type="dcterms:W3CDTF">2020-03-25T22:36:01Z</dcterms:created>
  <dcterms:modified xsi:type="dcterms:W3CDTF">2020-08-14T18:06:36Z</dcterms:modified>
</cp:coreProperties>
</file>