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34"/>
  </p:notesMasterIdLst>
  <p:sldIdLst>
    <p:sldId id="256" r:id="rId2"/>
    <p:sldId id="351" r:id="rId3"/>
    <p:sldId id="303" r:id="rId4"/>
    <p:sldId id="259" r:id="rId5"/>
    <p:sldId id="390" r:id="rId6"/>
    <p:sldId id="391" r:id="rId7"/>
    <p:sldId id="392" r:id="rId8"/>
    <p:sldId id="261" r:id="rId9"/>
    <p:sldId id="396" r:id="rId10"/>
    <p:sldId id="395" r:id="rId11"/>
    <p:sldId id="378" r:id="rId12"/>
    <p:sldId id="397" r:id="rId13"/>
    <p:sldId id="398" r:id="rId14"/>
    <p:sldId id="273" r:id="rId15"/>
    <p:sldId id="274" r:id="rId16"/>
    <p:sldId id="275" r:id="rId17"/>
    <p:sldId id="276" r:id="rId18"/>
    <p:sldId id="277" r:id="rId19"/>
    <p:sldId id="278" r:id="rId20"/>
    <p:sldId id="279" r:id="rId21"/>
    <p:sldId id="280" r:id="rId22"/>
    <p:sldId id="281" r:id="rId23"/>
    <p:sldId id="282" r:id="rId24"/>
    <p:sldId id="376" r:id="rId25"/>
    <p:sldId id="305" r:id="rId26"/>
    <p:sldId id="308" r:id="rId27"/>
    <p:sldId id="404" r:id="rId28"/>
    <p:sldId id="283" r:id="rId29"/>
    <p:sldId id="401" r:id="rId30"/>
    <p:sldId id="284" r:id="rId31"/>
    <p:sldId id="402" r:id="rId32"/>
    <p:sldId id="403" r:id="rId3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43" roundtripDataSignature="AMtx7miwXyBZAnrcCcyg6ogb2VGl3f0G1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71"/>
    <p:restoredTop sz="88871" autoAdjust="0"/>
  </p:normalViewPr>
  <p:slideViewPr>
    <p:cSldViewPr snapToGrid="0">
      <p:cViewPr varScale="1">
        <p:scale>
          <a:sx n="130" d="100"/>
          <a:sy n="130"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43"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2" name="Google Shape;31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1. You have a right NOT to work if the working hours interfere with your school and study times.</a:t>
            </a:r>
          </a:p>
          <a:p>
            <a:pPr marL="0" lvl="0" indent="0" algn="l" rtl="0">
              <a:lnSpc>
                <a:spcPct val="100000"/>
              </a:lnSpc>
              <a:spcBef>
                <a:spcPts val="0"/>
              </a:spcBef>
              <a:spcAft>
                <a:spcPts val="0"/>
              </a:spcAft>
              <a:buClr>
                <a:schemeClr val="dk1"/>
              </a:buClr>
              <a:buSzPts val="1100"/>
              <a:buFont typeface="Arial"/>
              <a:buNone/>
            </a:pPr>
            <a:r>
              <a:rPr lang="en-US" dirty="0"/>
              <a:t>2. You have a right NOT to work if that work is dangerous or harmful to your health.</a:t>
            </a:r>
          </a:p>
          <a:p>
            <a:pPr marL="0" lvl="0" indent="0" algn="l" rtl="0">
              <a:lnSpc>
                <a:spcPct val="100000"/>
              </a:lnSpc>
              <a:spcBef>
                <a:spcPts val="0"/>
              </a:spcBef>
              <a:spcAft>
                <a:spcPts val="0"/>
              </a:spcAft>
              <a:buClr>
                <a:schemeClr val="dk1"/>
              </a:buClr>
              <a:buSzPts val="1100"/>
              <a:buFont typeface="Arial"/>
              <a:buNone/>
            </a:pPr>
            <a:r>
              <a:rPr lang="en-US" dirty="0"/>
              <a:t>3. You have a right to choose your work. </a:t>
            </a:r>
          </a:p>
          <a:p>
            <a:pPr marL="0" lvl="0" indent="0" algn="l" rtl="0">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Ask: Who would like to read for us what Article 32 of the Convention on the Rights of the Child has to say about child labor? </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Remember to listen for three things.</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i="1" dirty="0"/>
              <a:t>The Government should protect you from work that is dangerous to your health or development, or that interferes with your education, or that might lead people to treat you unfairly. (Article 32)</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14206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4" name="Google Shape;634;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What are the three kinds of work that young people should NOT be doing?</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Guide the students to include:</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Work that is dangerous to your health or your growth</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Work that prevents your education</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Work where people treat you unfairly</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Say: The Universal Declaration says that when you work, you should have good conditions.</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The Convention on the Rights of the Child says you should be protected from dangerous work, or work that stops you from going to school, or work where people treat you unfairly.</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Does that mean children never work in bad situations and always get to go to school? (No.)</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Explain: The government cannot be everywhere at once to see when children can’t go to school or are working in places where they shouldn’t be. </a:t>
            </a: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3" name="Google Shape;62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Have the same students read Article 32 and Article 23 again.</a:t>
            </a: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My name is Rupinder and I am 13 years old. My parents work on</a:t>
            </a:r>
            <a:endParaRPr sz="1150">
              <a:solidFill>
                <a:schemeClr val="dk1"/>
              </a:solidFill>
            </a:endParaRPr>
          </a:p>
          <a:p>
            <a:pPr marL="0" lvl="0" indent="0" algn="l" rtl="0">
              <a:lnSpc>
                <a:spcPct val="115000"/>
              </a:lnSpc>
              <a:spcBef>
                <a:spcPts val="0"/>
              </a:spcBef>
              <a:spcAft>
                <a:spcPts val="0"/>
              </a:spcAft>
              <a:buSzPts val="1100"/>
              <a:buNone/>
            </a:pPr>
            <a:r>
              <a:rPr lang="en-US" sz="1150">
                <a:solidFill>
                  <a:schemeClr val="dk1"/>
                </a:solidFill>
              </a:rPr>
              <a:t>a coffee plantation.</a:t>
            </a:r>
            <a:endParaRPr/>
          </a:p>
        </p:txBody>
      </p:sp>
      <p:sp>
        <p:nvSpPr>
          <p:cNvPr id="502" name="Google Shape;50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When I was young, I went to school for two years. But when I</a:t>
            </a:r>
            <a:endParaRPr sz="115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was 8, my parents told me I had to stay home and look after my</a:t>
            </a:r>
            <a:endParaRPr sz="115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younger sisters and brothers.</a:t>
            </a:r>
            <a:endParaRPr sz="115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Then when I was 10, I started working on the coffee plantation,</a:t>
            </a:r>
            <a:endParaRPr sz="115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too, during picking seasons. I worked from 6 in the morning till 10</a:t>
            </a:r>
            <a:endParaRPr sz="115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at night.</a:t>
            </a:r>
            <a:endParaRPr sz="1150">
              <a:solidFill>
                <a:schemeClr val="dk1"/>
              </a:solidFill>
            </a:endParaRPr>
          </a:p>
          <a:p>
            <a:pPr marL="0" lvl="0" indent="0" algn="l" rtl="0">
              <a:lnSpc>
                <a:spcPct val="100000"/>
              </a:lnSpc>
              <a:spcBef>
                <a:spcPts val="0"/>
              </a:spcBef>
              <a:spcAft>
                <a:spcPts val="0"/>
              </a:spcAft>
              <a:buSzPts val="1400"/>
              <a:buNone/>
            </a:pPr>
            <a:endParaRPr/>
          </a:p>
        </p:txBody>
      </p:sp>
      <p:sp>
        <p:nvSpPr>
          <p:cNvPr id="514" name="Google Shape;51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One day while I was working, I hurt my arm. Now I can’t work on</a:t>
            </a:r>
            <a:endParaRPr sz="115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the plantation anymore.</a:t>
            </a:r>
            <a:endParaRPr sz="115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My parents can’t afford to keep me at home if I don’t work, so I</a:t>
            </a:r>
            <a:endParaRPr sz="115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50">
                <a:solidFill>
                  <a:schemeClr val="dk1"/>
                </a:solidFill>
              </a:rPr>
              <a:t>came to the city. I thought I could find work here. But I cannot</a:t>
            </a:r>
            <a:endParaRPr sz="1150">
              <a:solidFill>
                <a:schemeClr val="dk1"/>
              </a:solidFill>
            </a:endParaRPr>
          </a:p>
          <a:p>
            <a:pPr marL="0" lvl="0" indent="0" algn="l" rtl="0">
              <a:lnSpc>
                <a:spcPct val="115000"/>
              </a:lnSpc>
              <a:spcBef>
                <a:spcPts val="0"/>
              </a:spcBef>
              <a:spcAft>
                <a:spcPts val="0"/>
              </a:spcAft>
              <a:buSzPts val="1100"/>
              <a:buNone/>
            </a:pPr>
            <a:r>
              <a:rPr lang="en-US" sz="1150">
                <a:solidFill>
                  <a:schemeClr val="dk1"/>
                </a:solidFill>
              </a:rPr>
              <a:t>read and write, so it is hard.</a:t>
            </a:r>
            <a:endParaRPr sz="1150">
              <a:solidFill>
                <a:schemeClr val="dk1"/>
              </a:solidFill>
            </a:endParaRPr>
          </a:p>
          <a:p>
            <a:pPr marL="0" lvl="0" indent="0" algn="l" rtl="0">
              <a:lnSpc>
                <a:spcPct val="115000"/>
              </a:lnSpc>
              <a:spcBef>
                <a:spcPts val="0"/>
              </a:spcBef>
              <a:spcAft>
                <a:spcPts val="0"/>
              </a:spcAft>
              <a:buSzPts val="1100"/>
              <a:buNone/>
            </a:pPr>
            <a:r>
              <a:rPr lang="en-US" sz="1150">
                <a:solidFill>
                  <a:schemeClr val="dk1"/>
                </a:solidFill>
              </a:rPr>
              <a:t>What I really want is to go to school, and learn to be an engineer</a:t>
            </a:r>
            <a:endParaRPr sz="1150">
              <a:solidFill>
                <a:schemeClr val="dk1"/>
              </a:solidFill>
            </a:endParaRPr>
          </a:p>
          <a:p>
            <a:pPr marL="0" lvl="0" indent="0" algn="l" rtl="0">
              <a:lnSpc>
                <a:spcPct val="115000"/>
              </a:lnSpc>
              <a:spcBef>
                <a:spcPts val="0"/>
              </a:spcBef>
              <a:spcAft>
                <a:spcPts val="0"/>
              </a:spcAft>
              <a:buSzPts val="1100"/>
              <a:buNone/>
            </a:pPr>
            <a:r>
              <a:rPr lang="en-US" sz="1150">
                <a:solidFill>
                  <a:schemeClr val="dk1"/>
                </a:solidFill>
              </a:rPr>
              <a:t>or a builder.</a:t>
            </a:r>
            <a:endParaRPr sz="1150">
              <a:solidFill>
                <a:schemeClr val="dk1"/>
              </a:solidFill>
            </a:endParaRPr>
          </a:p>
          <a:p>
            <a:pPr marL="0" lvl="0" indent="0" algn="l" rtl="0">
              <a:lnSpc>
                <a:spcPct val="115000"/>
              </a:lnSpc>
              <a:spcBef>
                <a:spcPts val="0"/>
              </a:spcBef>
              <a:spcAft>
                <a:spcPts val="0"/>
              </a:spcAft>
              <a:buSzPts val="1100"/>
              <a:buNone/>
            </a:pPr>
            <a:r>
              <a:rPr lang="en-US" sz="850">
                <a:solidFill>
                  <a:schemeClr val="dk1"/>
                </a:solidFill>
              </a:rPr>
              <a:t>Source: Farm Radio International</a:t>
            </a:r>
            <a:endParaRPr sz="850">
              <a:solidFill>
                <a:schemeClr val="dk1"/>
              </a:solidFill>
            </a:endParaRPr>
          </a:p>
          <a:p>
            <a:pPr marL="0" lvl="0" indent="0" algn="l" rtl="0">
              <a:lnSpc>
                <a:spcPct val="115000"/>
              </a:lnSpc>
              <a:spcBef>
                <a:spcPts val="0"/>
              </a:spcBef>
              <a:spcAft>
                <a:spcPts val="0"/>
              </a:spcAft>
              <a:buSzPts val="1100"/>
              <a:buNone/>
            </a:pPr>
            <a:r>
              <a:rPr lang="en-US" sz="850">
                <a:solidFill>
                  <a:schemeClr val="dk1"/>
                </a:solidFill>
              </a:rPr>
              <a:t>http://scripts.farmradio.fm/radio-resource-packs/package-69-a- world-fit-forchildren/</a:t>
            </a:r>
            <a:endParaRPr sz="850">
              <a:solidFill>
                <a:schemeClr val="dk1"/>
              </a:solidFill>
            </a:endParaRPr>
          </a:p>
          <a:p>
            <a:pPr marL="0" lvl="0" indent="0" algn="l" rtl="0">
              <a:lnSpc>
                <a:spcPct val="115000"/>
              </a:lnSpc>
              <a:spcBef>
                <a:spcPts val="0"/>
              </a:spcBef>
              <a:spcAft>
                <a:spcPts val="0"/>
              </a:spcAft>
              <a:buSzPts val="1100"/>
              <a:buNone/>
            </a:pPr>
            <a:r>
              <a:rPr lang="en-US" sz="850">
                <a:solidFill>
                  <a:schemeClr val="dk1"/>
                </a:solidFill>
              </a:rPr>
              <a:t>protecting-children-from-child-labour/</a:t>
            </a:r>
            <a:endParaRPr sz="85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50">
              <a:solidFill>
                <a:schemeClr val="dk1"/>
              </a:solidFill>
            </a:endParaRPr>
          </a:p>
          <a:p>
            <a:pPr marL="0" lvl="0" indent="0" algn="l" rtl="0">
              <a:lnSpc>
                <a:spcPct val="100000"/>
              </a:lnSpc>
              <a:spcBef>
                <a:spcPts val="0"/>
              </a:spcBef>
              <a:spcAft>
                <a:spcPts val="0"/>
              </a:spcAft>
              <a:buSzPts val="1400"/>
              <a:buNone/>
            </a:pPr>
            <a:endParaRPr/>
          </a:p>
        </p:txBody>
      </p:sp>
      <p:sp>
        <p:nvSpPr>
          <p:cNvPr id="526" name="Google Shape;526;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US">
                <a:solidFill>
                  <a:schemeClr val="dk1"/>
                </a:solidFill>
              </a:rPr>
              <a:t>After reading the story, ask: Why is Rupinder having a hard time finding work?</a:t>
            </a:r>
            <a:endParaRPr>
              <a:solidFill>
                <a:schemeClr val="dk1"/>
              </a:solidFill>
            </a:endParaRPr>
          </a:p>
          <a:p>
            <a:pPr marL="0" lvl="0" indent="0" algn="l" rtl="0">
              <a:lnSpc>
                <a:spcPct val="115000"/>
              </a:lnSpc>
              <a:spcBef>
                <a:spcPts val="0"/>
              </a:spcBef>
              <a:spcAft>
                <a:spcPts val="0"/>
              </a:spcAft>
              <a:buSzPts val="1400"/>
              <a:buNone/>
            </a:pPr>
            <a:r>
              <a:rPr lang="en-US">
                <a:solidFill>
                  <a:schemeClr val="dk1"/>
                </a:solidFill>
              </a:rPr>
              <a:t>(He can’t read or write.)</a:t>
            </a:r>
            <a:endParaRPr>
              <a:solidFill>
                <a:schemeClr val="dk1"/>
              </a:solidFill>
            </a:endParaRPr>
          </a:p>
          <a:p>
            <a:pPr marL="0" lvl="0" indent="0" algn="l" rtl="0">
              <a:lnSpc>
                <a:spcPct val="115000"/>
              </a:lnSpc>
              <a:spcBef>
                <a:spcPts val="0"/>
              </a:spcBef>
              <a:spcAft>
                <a:spcPts val="0"/>
              </a:spcAft>
              <a:buSzPts val="1400"/>
              <a:buNone/>
            </a:pPr>
            <a:r>
              <a:rPr lang="en-US">
                <a:solidFill>
                  <a:schemeClr val="dk1"/>
                </a:solidFill>
              </a:rPr>
              <a:t>• What were the consequences of him having to work on the plantation?</a:t>
            </a:r>
            <a:endParaRPr>
              <a:solidFill>
                <a:schemeClr val="dk1"/>
              </a:solidFill>
            </a:endParaRPr>
          </a:p>
          <a:p>
            <a:pPr marL="0" lvl="0" indent="0" algn="l" rtl="0">
              <a:lnSpc>
                <a:spcPct val="115000"/>
              </a:lnSpc>
              <a:spcBef>
                <a:spcPts val="0"/>
              </a:spcBef>
              <a:spcAft>
                <a:spcPts val="0"/>
              </a:spcAft>
              <a:buSzPts val="1400"/>
              <a:buNone/>
            </a:pPr>
            <a:r>
              <a:rPr lang="en-US">
                <a:solidFill>
                  <a:schemeClr val="dk1"/>
                </a:solidFill>
              </a:rPr>
              <a:t>(He couldn’t go to school.)</a:t>
            </a:r>
            <a:endParaRPr>
              <a:solidFill>
                <a:schemeClr val="dk1"/>
              </a:solidFill>
            </a:endParaRPr>
          </a:p>
          <a:p>
            <a:pPr marL="0" lvl="0" indent="0" algn="l" rtl="0">
              <a:lnSpc>
                <a:spcPct val="115000"/>
              </a:lnSpc>
              <a:spcBef>
                <a:spcPts val="0"/>
              </a:spcBef>
              <a:spcAft>
                <a:spcPts val="0"/>
              </a:spcAft>
              <a:buSzPts val="1400"/>
              <a:buNone/>
            </a:pPr>
            <a:r>
              <a:rPr lang="en-US">
                <a:solidFill>
                  <a:schemeClr val="dk1"/>
                </a:solidFill>
              </a:rPr>
              <a:t>• How was this kind of work dangerous to his health? (Take all answers.)</a:t>
            </a:r>
            <a:endParaRPr>
              <a:solidFill>
                <a:schemeClr val="dk1"/>
              </a:solidFill>
            </a:endParaRPr>
          </a:p>
          <a:p>
            <a:pPr marL="0" lvl="0" indent="0" algn="l" rtl="0">
              <a:lnSpc>
                <a:spcPct val="115000"/>
              </a:lnSpc>
              <a:spcBef>
                <a:spcPts val="0"/>
              </a:spcBef>
              <a:spcAft>
                <a:spcPts val="0"/>
              </a:spcAft>
              <a:buSzPts val="1400"/>
              <a:buNone/>
            </a:pPr>
            <a:r>
              <a:rPr lang="en-US">
                <a:solidFill>
                  <a:schemeClr val="dk1"/>
                </a:solidFill>
              </a:rPr>
              <a:t>• Why did he have to stop working? (He hurt his arm.)</a:t>
            </a:r>
            <a:endParaRPr>
              <a:solidFill>
                <a:schemeClr val="dk1"/>
              </a:solidFill>
            </a:endParaRPr>
          </a:p>
          <a:p>
            <a:pPr marL="0" lvl="0" indent="0" algn="l" rtl="0">
              <a:lnSpc>
                <a:spcPct val="115000"/>
              </a:lnSpc>
              <a:spcBef>
                <a:spcPts val="0"/>
              </a:spcBef>
              <a:spcAft>
                <a:spcPts val="0"/>
              </a:spcAft>
              <a:buSzPts val="1400"/>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Rupinder isn’t the only one this happened to. Millions of children and youth around the</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world work long hours every day.</a:t>
            </a:r>
            <a:endParaRPr>
              <a:solidFill>
                <a:schemeClr val="dk1"/>
              </a:solidFill>
            </a:endParaRPr>
          </a:p>
          <a:p>
            <a:pPr marL="0" lvl="0" indent="0" algn="l" rtl="0">
              <a:lnSpc>
                <a:spcPct val="100000"/>
              </a:lnSpc>
              <a:spcBef>
                <a:spcPts val="0"/>
              </a:spcBef>
              <a:spcAft>
                <a:spcPts val="0"/>
              </a:spcAft>
              <a:buSzPts val="1400"/>
              <a:buNone/>
            </a:pPr>
            <a:endParaRPr/>
          </a:p>
        </p:txBody>
      </p:sp>
      <p:sp>
        <p:nvSpPr>
          <p:cNvPr id="538" name="Google Shape;538;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2" name="Google Shape;55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solidFill>
                  <a:schemeClr val="dk1"/>
                </a:solidFill>
              </a:rPr>
              <a:t>Ask: If Article 23 says you have the right to choose your work, does that mean you can do anything you want to do?</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Why couldn’t you be a doctor if you wanted to at age18?</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(You need to go to school to learn how to be a doctor.)</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Why couldn’t Rupinder learn to be a doctor when he turned 18?</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(He didn’t know how to read or write because he had to work instead of going to school.)</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0" name="Google Shape;56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100"/>
              <a:buNone/>
            </a:pPr>
            <a:r>
              <a:rPr lang="en-US">
                <a:solidFill>
                  <a:schemeClr val="dk1"/>
                </a:solidFill>
              </a:rPr>
              <a:t>Ask: If Article 23 says you have the right to choose your work, does that mean you can do anything you want to do?</a:t>
            </a:r>
            <a:endParaRPr>
              <a:solidFill>
                <a:schemeClr val="dk1"/>
              </a:solidFill>
            </a:endParaRPr>
          </a:p>
          <a:p>
            <a:pPr marL="0" lvl="0" indent="0" algn="l" rtl="0">
              <a:lnSpc>
                <a:spcPct val="115000"/>
              </a:lnSpc>
              <a:spcBef>
                <a:spcPts val="0"/>
              </a:spcBef>
              <a:spcAft>
                <a:spcPts val="0"/>
              </a:spcAft>
              <a:buSzPts val="1100"/>
              <a:buNone/>
            </a:pPr>
            <a:r>
              <a:rPr lang="en-US">
                <a:solidFill>
                  <a:schemeClr val="dk1"/>
                </a:solidFill>
              </a:rPr>
              <a:t>• Why couldn’t you be a doctor if you wanted to at age18?</a:t>
            </a:r>
            <a:endParaRPr>
              <a:solidFill>
                <a:schemeClr val="dk1"/>
              </a:solidFill>
            </a:endParaRPr>
          </a:p>
          <a:p>
            <a:pPr marL="0" lvl="0" indent="0" algn="l" rtl="0">
              <a:lnSpc>
                <a:spcPct val="115000"/>
              </a:lnSpc>
              <a:spcBef>
                <a:spcPts val="0"/>
              </a:spcBef>
              <a:spcAft>
                <a:spcPts val="0"/>
              </a:spcAft>
              <a:buSzPts val="1100"/>
              <a:buNone/>
            </a:pPr>
            <a:r>
              <a:rPr lang="en-US">
                <a:solidFill>
                  <a:schemeClr val="dk1"/>
                </a:solidFill>
              </a:rPr>
              <a:t>(You need to go to school to learn how to be a doctor.)</a:t>
            </a:r>
            <a:endParaRPr>
              <a:solidFill>
                <a:schemeClr val="dk1"/>
              </a:solidFill>
            </a:endParaRPr>
          </a:p>
          <a:p>
            <a:pPr marL="0" lvl="0" indent="0" algn="l" rtl="0">
              <a:lnSpc>
                <a:spcPct val="115000"/>
              </a:lnSpc>
              <a:spcBef>
                <a:spcPts val="0"/>
              </a:spcBef>
              <a:spcAft>
                <a:spcPts val="0"/>
              </a:spcAft>
              <a:buSzPts val="1100"/>
              <a:buNone/>
            </a:pPr>
            <a:r>
              <a:rPr lang="en-US">
                <a:solidFill>
                  <a:schemeClr val="dk1"/>
                </a:solidFill>
              </a:rPr>
              <a:t>• Why couldn’t Rupinder learn to be a doctor when he turned 18?</a:t>
            </a:r>
            <a:endParaRPr>
              <a:solidFill>
                <a:schemeClr val="dk1"/>
              </a:solidFill>
            </a:endParaRPr>
          </a:p>
          <a:p>
            <a:pPr marL="0" lvl="0" indent="0" algn="l" rtl="0">
              <a:lnSpc>
                <a:spcPct val="115000"/>
              </a:lnSpc>
              <a:spcBef>
                <a:spcPts val="0"/>
              </a:spcBef>
              <a:spcAft>
                <a:spcPts val="0"/>
              </a:spcAft>
              <a:buSzPts val="1100"/>
              <a:buNone/>
            </a:pPr>
            <a:r>
              <a:rPr lang="en-US">
                <a:solidFill>
                  <a:schemeClr val="dk1"/>
                </a:solidFill>
              </a:rPr>
              <a:t>(He didn’t know how to read or write because he had to work instead of going to school.)</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8" name="Google Shape;568;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100" b="0" i="0" u="none" strike="noStrike" cap="none">
                <a:solidFill>
                  <a:srgbClr val="000000"/>
                </a:solidFill>
                <a:latin typeface="Arial"/>
                <a:ea typeface="Arial"/>
                <a:cs typeface="Arial"/>
                <a:sym typeface="Arial"/>
              </a:rPr>
              <a:t>Ask: What kind of work would you love to do? (Allow time for student answers.)</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 What do you need to do to prepare for that kind of work?</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Point to the signs.</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Say: Let’s read these together one last time.</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You have the right not to work if the working hours interfere with your school and study</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times.</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You have the right not to do work that is dangerous or harmful to your health.</a:t>
            </a:r>
            <a:br>
              <a:rPr lang="en-US"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You have the right to choose your work.</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100" b="0" i="0" u="none" strike="noStrike" cap="none" dirty="0">
                <a:solidFill>
                  <a:srgbClr val="000000"/>
                </a:solidFill>
                <a:latin typeface="Arial"/>
                <a:ea typeface="Arial"/>
                <a:cs typeface="Arial"/>
                <a:sym typeface="Arial"/>
              </a:rPr>
              <a:t>Ask: What kind of work would you love to do? (Allow time for student answers.)</a:t>
            </a:r>
          </a:p>
          <a:p>
            <a:pPr marL="0" lvl="0" indent="0" algn="l" rtl="0">
              <a:lnSpc>
                <a:spcPct val="100000"/>
              </a:lnSpc>
              <a:spcBef>
                <a:spcPts val="0"/>
              </a:spcBef>
              <a:spcAft>
                <a:spcPts val="0"/>
              </a:spcAft>
              <a:buSzPts val="1400"/>
              <a:buNone/>
            </a:pPr>
            <a:br>
              <a:rPr lang="en-US" sz="1100" b="0" i="0" u="none" strike="noStrike" cap="none" dirty="0">
                <a:solidFill>
                  <a:srgbClr val="000000"/>
                </a:solidFill>
                <a:latin typeface="Arial"/>
                <a:ea typeface="Arial"/>
                <a:cs typeface="Arial"/>
                <a:sym typeface="Arial"/>
              </a:rPr>
            </a:br>
            <a:r>
              <a:rPr lang="en-US" sz="1100" b="0" i="0" u="none" strike="noStrike" cap="none" dirty="0">
                <a:solidFill>
                  <a:srgbClr val="000000"/>
                </a:solidFill>
                <a:latin typeface="Arial"/>
                <a:ea typeface="Arial"/>
                <a:cs typeface="Arial"/>
                <a:sym typeface="Arial"/>
              </a:rPr>
              <a:t>• What do you need to do to prepare for that kind of work?</a:t>
            </a:r>
          </a:p>
          <a:p>
            <a:pPr marL="0" lvl="0" indent="0" algn="l" rtl="0">
              <a:lnSpc>
                <a:spcPct val="100000"/>
              </a:lnSpc>
              <a:spcBef>
                <a:spcPts val="0"/>
              </a:spcBef>
              <a:spcAft>
                <a:spcPts val="0"/>
              </a:spcAft>
              <a:buSzPts val="1400"/>
              <a:buNone/>
            </a:pPr>
            <a:br>
              <a:rPr lang="en-US" sz="1100" b="0" i="0" u="none" strike="noStrike" cap="none" dirty="0">
                <a:solidFill>
                  <a:srgbClr val="000000"/>
                </a:solidFill>
                <a:latin typeface="Arial"/>
                <a:ea typeface="Arial"/>
                <a:cs typeface="Arial"/>
                <a:sym typeface="Arial"/>
              </a:rPr>
            </a:br>
            <a:r>
              <a:rPr lang="en-US" sz="1100" b="0" i="0" u="none" strike="noStrike" cap="none" dirty="0">
                <a:solidFill>
                  <a:srgbClr val="000000"/>
                </a:solidFill>
                <a:latin typeface="Arial"/>
                <a:ea typeface="Arial"/>
                <a:cs typeface="Arial"/>
                <a:sym typeface="Arial"/>
              </a:rPr>
              <a:t>Point to the signs.</a:t>
            </a:r>
          </a:p>
          <a:p>
            <a:pPr marL="0" lvl="0" indent="0" algn="l" rtl="0">
              <a:lnSpc>
                <a:spcPct val="100000"/>
              </a:lnSpc>
              <a:spcBef>
                <a:spcPts val="0"/>
              </a:spcBef>
              <a:spcAft>
                <a:spcPts val="0"/>
              </a:spcAft>
              <a:buSzPts val="1400"/>
              <a:buNone/>
            </a:pPr>
            <a:br>
              <a:rPr lang="en-US" sz="1100" b="0" i="0" u="none" strike="noStrike" cap="none" dirty="0">
                <a:solidFill>
                  <a:srgbClr val="000000"/>
                </a:solidFill>
                <a:latin typeface="Arial"/>
                <a:ea typeface="Arial"/>
                <a:cs typeface="Arial"/>
                <a:sym typeface="Arial"/>
              </a:rPr>
            </a:br>
            <a:r>
              <a:rPr lang="en-US" sz="1100" b="0" i="0" u="none" strike="noStrike" cap="none" dirty="0">
                <a:solidFill>
                  <a:srgbClr val="000000"/>
                </a:solidFill>
                <a:latin typeface="Arial"/>
                <a:ea typeface="Arial"/>
                <a:cs typeface="Arial"/>
                <a:sym typeface="Arial"/>
              </a:rPr>
              <a:t>Say: Let’s read these together one last time.</a:t>
            </a:r>
          </a:p>
          <a:p>
            <a:pPr marL="0" lvl="0" indent="0" algn="l" rtl="0">
              <a:lnSpc>
                <a:spcPct val="100000"/>
              </a:lnSpc>
              <a:spcBef>
                <a:spcPts val="0"/>
              </a:spcBef>
              <a:spcAft>
                <a:spcPts val="0"/>
              </a:spcAft>
              <a:buSzPts val="1400"/>
              <a:buNone/>
            </a:pPr>
            <a:br>
              <a:rPr lang="en-US" sz="1100" b="0" i="0" u="none" strike="noStrike" cap="none" dirty="0">
                <a:solidFill>
                  <a:srgbClr val="000000"/>
                </a:solidFill>
                <a:latin typeface="Arial"/>
                <a:ea typeface="Arial"/>
                <a:cs typeface="Arial"/>
                <a:sym typeface="Arial"/>
              </a:rPr>
            </a:br>
            <a:r>
              <a:rPr lang="en-US" sz="1100" b="0" i="0" u="none" strike="noStrike" cap="none" dirty="0">
                <a:solidFill>
                  <a:srgbClr val="000000"/>
                </a:solidFill>
                <a:latin typeface="Arial"/>
                <a:ea typeface="Arial"/>
                <a:cs typeface="Arial"/>
                <a:sym typeface="Arial"/>
              </a:rPr>
              <a:t>You have the right not to work if the working hours interfere with your school and study times.</a:t>
            </a:r>
          </a:p>
          <a:p>
            <a:pPr marL="0" lvl="0" indent="0" algn="l" rtl="0">
              <a:lnSpc>
                <a:spcPct val="100000"/>
              </a:lnSpc>
              <a:spcBef>
                <a:spcPts val="0"/>
              </a:spcBef>
              <a:spcAft>
                <a:spcPts val="0"/>
              </a:spcAft>
              <a:buSzPts val="1400"/>
              <a:buNone/>
            </a:pPr>
            <a:br>
              <a:rPr lang="en-US" sz="1100" b="0" i="0" u="none" strike="noStrike" cap="none" dirty="0">
                <a:solidFill>
                  <a:srgbClr val="000000"/>
                </a:solidFill>
                <a:latin typeface="Arial"/>
                <a:ea typeface="Arial"/>
                <a:cs typeface="Arial"/>
                <a:sym typeface="Arial"/>
              </a:rPr>
            </a:br>
            <a:r>
              <a:rPr lang="en-US" sz="1100" b="0" i="0" u="none" strike="noStrike" cap="none" dirty="0">
                <a:solidFill>
                  <a:srgbClr val="000000"/>
                </a:solidFill>
                <a:latin typeface="Arial"/>
                <a:ea typeface="Arial"/>
                <a:cs typeface="Arial"/>
                <a:sym typeface="Arial"/>
              </a:rPr>
              <a:t>You have the right not to do work that is dangerous or harmful to your health.</a:t>
            </a:r>
          </a:p>
          <a:p>
            <a:pPr marL="0" lvl="0" indent="0" algn="l" rtl="0">
              <a:lnSpc>
                <a:spcPct val="100000"/>
              </a:lnSpc>
              <a:spcBef>
                <a:spcPts val="0"/>
              </a:spcBef>
              <a:spcAft>
                <a:spcPts val="0"/>
              </a:spcAft>
              <a:buSzPts val="1400"/>
              <a:buNone/>
            </a:pPr>
            <a:br>
              <a:rPr lang="en-US" sz="1100" b="0" i="0" u="none" strike="noStrike" cap="none" dirty="0">
                <a:solidFill>
                  <a:srgbClr val="000000"/>
                </a:solidFill>
                <a:latin typeface="Arial"/>
                <a:ea typeface="Arial"/>
                <a:cs typeface="Arial"/>
                <a:sym typeface="Arial"/>
              </a:rPr>
            </a:br>
            <a:r>
              <a:rPr lang="en-US" sz="1100" b="0" i="0" u="none" strike="noStrike" cap="none" dirty="0">
                <a:solidFill>
                  <a:srgbClr val="000000"/>
                </a:solidFill>
                <a:latin typeface="Arial"/>
                <a:ea typeface="Arial"/>
                <a:cs typeface="Arial"/>
                <a:sym typeface="Arial"/>
              </a:rPr>
              <a:t>You have the right to choose your work.</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4" name="Google Shape;584;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1. You have a right NOT to work if the working hours interfere with your school and study times.</a:t>
            </a:r>
            <a:endParaRPr/>
          </a:p>
          <a:p>
            <a:pPr marL="0" lvl="0" indent="0" algn="l" rtl="0">
              <a:lnSpc>
                <a:spcPct val="100000"/>
              </a:lnSpc>
              <a:spcBef>
                <a:spcPts val="0"/>
              </a:spcBef>
              <a:spcAft>
                <a:spcPts val="0"/>
              </a:spcAft>
              <a:buClr>
                <a:schemeClr val="dk1"/>
              </a:buClr>
              <a:buSzPts val="1100"/>
              <a:buFont typeface="Arial"/>
              <a:buNone/>
            </a:pPr>
            <a:r>
              <a:rPr lang="en-US"/>
              <a:t>2. You have a right NOT to work if that work is dangerous or harmful to your health.</a:t>
            </a:r>
            <a:endParaRPr/>
          </a:p>
          <a:p>
            <a:pPr marL="0" lvl="0" indent="0" algn="l" rtl="0">
              <a:lnSpc>
                <a:spcPct val="100000"/>
              </a:lnSpc>
              <a:spcBef>
                <a:spcPts val="0"/>
              </a:spcBef>
              <a:spcAft>
                <a:spcPts val="0"/>
              </a:spcAft>
              <a:buClr>
                <a:schemeClr val="dk1"/>
              </a:buClr>
              <a:buSzPts val="1100"/>
              <a:buFont typeface="Arial"/>
              <a:buNone/>
            </a:pPr>
            <a:r>
              <a:rPr lang="en-US"/>
              <a:t>3. You have a right to choose your work.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2" name="Google Shape;592;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Say: Think about the kind of work you might like to do when you grow up.</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Next time we meet, be prepared to share with the rest of the class what you hope to be when you graduate from school.</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See you next lesson. I can hardly wait to hear what you want to be!</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50" name="Google Shape;45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4021737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5" name="Google Shape;665;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9716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4" name="Google Shape;674;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142062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180658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4" name="Google Shape;39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9" name="Google Shape;40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Say: I want each of you to turn and face a partner.</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The two of you quickly decide on one of the photos that you want to discuss.</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Share your thoughts with each about what you see and how you feel about child labor.</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Who would be willing to share what he or she learned from their partner?</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(Allow one of the students to volunteer.)</a:t>
            </a:r>
            <a:endParaRPr lang="en-US"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8407fb1555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g8407fb1555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14300" lvl="0" indent="0" algn="l" rtl="0">
              <a:lnSpc>
                <a:spcPct val="90000"/>
              </a:lnSpc>
              <a:spcBef>
                <a:spcPts val="0"/>
              </a:spcBef>
              <a:spcAft>
                <a:spcPts val="0"/>
              </a:spcAft>
              <a:buSzPts val="1800"/>
              <a:buNone/>
            </a:pPr>
            <a:r>
              <a:rPr lang="en-US" b="0" dirty="0"/>
              <a:t>Who would be willing to share what he or she learned from their partner?</a:t>
            </a:r>
          </a:p>
          <a:p>
            <a:pPr marL="0" lvl="0" indent="0" algn="l" rtl="0">
              <a:lnSpc>
                <a:spcPct val="100000"/>
              </a:lnSpc>
              <a:spcBef>
                <a:spcPts val="0"/>
              </a:spcBef>
              <a:spcAft>
                <a:spcPts val="0"/>
              </a:spcAft>
              <a:buSzPts val="14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30"/>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0"/>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30"/>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3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7"/>
        <p:cNvGrpSpPr/>
        <p:nvPr/>
      </p:nvGrpSpPr>
      <p:grpSpPr>
        <a:xfrm>
          <a:off x="0" y="0"/>
          <a:ext cx="0" cy="0"/>
          <a:chOff x="0" y="0"/>
          <a:chExt cx="0" cy="0"/>
        </a:xfrm>
      </p:grpSpPr>
      <p:sp>
        <p:nvSpPr>
          <p:cNvPr id="78" name="Google Shape;78;p33"/>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184840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741072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7"/>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4" name="Google Shape;34;p7"/>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633756695"/>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7413" y="549875"/>
            <a:ext cx="7887938"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17779"/>
            <a:ext cx="1714500" cy="3075845"/>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a:xfrm>
            <a:off x="184297" y="4606049"/>
            <a:ext cx="548700" cy="393600"/>
          </a:xfrm>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17779"/>
            <a:ext cx="6051414" cy="3075845"/>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073964456"/>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wo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649" y="530359"/>
            <a:ext cx="7886701" cy="914400"/>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6044000" cy="308384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48882"/>
            <a:ext cx="1714500" cy="308384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387994766"/>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6560" y="530359"/>
            <a:ext cx="793272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33718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1150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07146009"/>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hree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0333" y="530359"/>
            <a:ext cx="7895017"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79177"/>
            <a:ext cx="1737360" cy="1280160"/>
          </a:xfrm>
          <a:prstGeom prst="rect">
            <a:avLst/>
          </a:prstGeom>
        </p:spPr>
        <p:txBody>
          <a:bodyPr/>
          <a:lstStyle>
            <a:lvl1pPr>
              <a:defRPr sz="1400"/>
            </a:lvl1pPr>
            <a:lvl2pPr marL="346472" indent="-173831">
              <a:defRPr sz="1400"/>
            </a:lvl2pPr>
            <a:lvl3pPr marL="513160" indent="-166688">
              <a:defRPr sz="1600"/>
            </a:lvl3pPr>
          </a:lstStyle>
          <a:p>
            <a:pPr lvl="0"/>
            <a:r>
              <a:rPr lang="en-US" dirty="0"/>
              <a:t>Click to edit Master text styles</a:t>
            </a:r>
          </a:p>
          <a:p>
            <a:pPr lvl="1"/>
            <a:r>
              <a:rPr lang="en-US" dirty="0"/>
              <a:t>Second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2984866"/>
            <a:ext cx="1737360" cy="1280160"/>
          </a:xfrm>
          <a:prstGeom prst="rect">
            <a:avLst/>
          </a:prstGeom>
        </p:spPr>
        <p:txBody>
          <a:bodyPr/>
          <a:lstStyle>
            <a:lvl1pPr>
              <a:defRPr sz="1400"/>
            </a:lvl1pPr>
            <a:lvl2pPr marL="346472" indent="-171450">
              <a:defRPr sz="1400"/>
            </a:lvl2pPr>
            <a:lvl3pPr marL="685800" indent="-171450">
              <a:defRPr sz="1600"/>
            </a:lvl3pPr>
          </a:lstStyle>
          <a:p>
            <a:pPr lvl="0"/>
            <a:r>
              <a:rPr lang="en-US" dirty="0"/>
              <a:t>Click to edit Master text styles</a:t>
            </a:r>
          </a:p>
          <a:p>
            <a:pPr lvl="1"/>
            <a:r>
              <a:rPr lang="en-US" dirty="0"/>
              <a:t>Second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79983"/>
            <a:ext cx="6051414" cy="3013641"/>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496524545"/>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hree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35238" y="530359"/>
            <a:ext cx="789741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604400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56328"/>
            <a:ext cx="1645920" cy="1463040"/>
          </a:xfrm>
          <a:prstGeom prst="rect">
            <a:avLst/>
          </a:prstGeom>
        </p:spPr>
        <p:txBody>
          <a:bodyPr/>
          <a:lstStyle>
            <a:lvl1pPr>
              <a:defRPr sz="1600"/>
            </a:lvl1pPr>
            <a:lvl2pPr marL="346472" indent="-171450">
              <a:defRPr sz="1600"/>
            </a:lvl2pPr>
            <a:lvl3pPr marL="513160" indent="-171450">
              <a:defRPr sz="1600"/>
            </a:lvl3pPr>
          </a:lstStyle>
          <a:p>
            <a:pPr lvl="0"/>
            <a:r>
              <a:rPr lang="en-US" dirty="0"/>
              <a:t>Click to edit Master text styles</a:t>
            </a:r>
          </a:p>
          <a:p>
            <a:pPr lvl="1"/>
            <a:r>
              <a:rPr lang="en-US" dirty="0"/>
              <a:t>Second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818150" y="3172286"/>
            <a:ext cx="1645920" cy="1463040"/>
          </a:xfrm>
          <a:prstGeom prst="rect">
            <a:avLst/>
          </a:prstGeom>
        </p:spPr>
        <p:txBody>
          <a:bodyPr/>
          <a:lstStyle>
            <a:lvl1pPr>
              <a:defRPr sz="1600"/>
            </a:lvl1pPr>
            <a:lvl2pPr marL="346472" indent="-171450">
              <a:defRPr sz="1600"/>
            </a:lvl2pPr>
            <a:lvl3pPr marL="513160" indent="-171450">
              <a:defRPr/>
            </a:lvl3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901335534"/>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Four Content -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147" y="530359"/>
            <a:ext cx="788720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185166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2640329" y="1525438"/>
            <a:ext cx="1851660" cy="3107284"/>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65200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66368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146920933"/>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Four Content - Squa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41785" y="508171"/>
            <a:ext cx="7873565"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492528"/>
            <a:ext cx="3771900" cy="155448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3113037"/>
            <a:ext cx="3771900" cy="1554480"/>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744687" y="1492528"/>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4744687" y="3113037"/>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503299632"/>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83"/>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83"/>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83"/>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84"/>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84"/>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84"/>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84"/>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86"/>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86"/>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86"/>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8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86"/>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87"/>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87"/>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87"/>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8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87"/>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Left">
  <p:cSld name="Three Content - Offset Left">
    <p:spTree>
      <p:nvGrpSpPr>
        <p:cNvPr id="1" name="Shape 42"/>
        <p:cNvGrpSpPr/>
        <p:nvPr/>
      </p:nvGrpSpPr>
      <p:grpSpPr>
        <a:xfrm>
          <a:off x="0" y="0"/>
          <a:ext cx="0" cy="0"/>
          <a:chOff x="0" y="0"/>
          <a:chExt cx="0" cy="0"/>
        </a:xfrm>
      </p:grpSpPr>
      <p:sp>
        <p:nvSpPr>
          <p:cNvPr id="43" name="Google Shape;43;p88"/>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88"/>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8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88"/>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7" name="Google Shape;47;p88"/>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30200" algn="l">
              <a:lnSpc>
                <a:spcPct val="100000"/>
              </a:lnSpc>
              <a:spcBef>
                <a:spcPts val="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89"/>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89"/>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89"/>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8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89"/>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89"/>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90"/>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90"/>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90"/>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9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90"/>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90"/>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91"/>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1"/>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91"/>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91"/>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91"/>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9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2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2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29" descr="Logo for the Geneva Office for Human Rights Education (3 brown dots over a v with the letters GO-HRE on a white circle)"/>
          <p:cNvPicPr preferRelativeResize="0"/>
          <p:nvPr/>
        </p:nvPicPr>
        <p:blipFill rotWithShape="1">
          <a:blip r:embed="rId21">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721" r:id="rId10"/>
    <p:sldLayoutId id="2147483767" r:id="rId11"/>
    <p:sldLayoutId id="2147483768" r:id="rId12"/>
    <p:sldLayoutId id="2147483760" r:id="rId13"/>
    <p:sldLayoutId id="2147483761" r:id="rId14"/>
    <p:sldLayoutId id="2147483762" r:id="rId15"/>
    <p:sldLayoutId id="2147483763" r:id="rId16"/>
    <p:sldLayoutId id="2147483764" r:id="rId17"/>
    <p:sldLayoutId id="2147483765" r:id="rId18"/>
    <p:sldLayoutId id="2147483766" r:id="rId19"/>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8" Type="http://schemas.openxmlformats.org/officeDocument/2006/relationships/hyperlink" Target="http://scripts.farmradio.fm/radio-resource-packs/package-69-a-world-fit-forchildren/protecting-children-from-child-labour/" TargetMode="External"/><Relationship Id="rId3" Type="http://schemas.openxmlformats.org/officeDocument/2006/relationships/image" Target="../media/image35.png"/><Relationship Id="rId7" Type="http://schemas.openxmlformats.org/officeDocument/2006/relationships/hyperlink" Target="https://www.youtube.com/watch?v=W_4vgwnbAfE"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cripts.farmradio.fm/radio-resource-packs/package-69-a-%20world-fit-forchildren/protecting-children-from-child-labour/"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36.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36.png"/><Relationship Id="rId5" Type="http://schemas.openxmlformats.org/officeDocument/2006/relationships/image" Target="../media/image17.png"/><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pic>
        <p:nvPicPr>
          <p:cNvPr id="314" name="Google Shape;314;p1"/>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315" name="Google Shape;315;p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316" name="Google Shape;316;p1"/>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317" name="Google Shape;317;p1"/>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732997" y="495946"/>
            <a:ext cx="6685570" cy="4374404"/>
          </a:xfrm>
          <a:prstGeom prst="rect">
            <a:avLst/>
          </a:prstGeom>
          <a:noFill/>
          <a:ln>
            <a:noFill/>
          </a:ln>
        </p:spPr>
        <p:txBody>
          <a:bodyPr spcFirstLastPara="1" wrap="square" lIns="91425" tIns="91425" rIns="91425" bIns="91425" numCol="1" anchor="ctr" anchorCtr="0">
            <a:normAutofit/>
          </a:bodyPr>
          <a:lstStyle/>
          <a:p>
            <a:pPr marL="533400" lvl="0" indent="-457200">
              <a:buSzPts val="2400"/>
              <a:buFont typeface="+mj-lt"/>
              <a:buAutoNum type="arabicPeriod"/>
            </a:pPr>
            <a:r>
              <a:rPr lang="en-US" dirty="0"/>
              <a:t>You have a right NOT to work if the working hours interfere with your school and study times.</a:t>
            </a:r>
          </a:p>
          <a:p>
            <a:pPr marL="533400" lvl="0" indent="-457200">
              <a:buSzPts val="2400"/>
              <a:buFont typeface="+mj-lt"/>
              <a:buAutoNum type="arabicPeriod"/>
            </a:pPr>
            <a:r>
              <a:rPr lang="en-US" dirty="0"/>
              <a:t>You have a right NOT to work if that work is dangerous or harmful to your health.</a:t>
            </a:r>
          </a:p>
          <a:p>
            <a:pPr marL="533400" lvl="0" indent="-457200">
              <a:buSzPts val="2400"/>
              <a:buFont typeface="+mj-lt"/>
              <a:buAutoNum type="arabicPeriod"/>
            </a:pPr>
            <a:r>
              <a:rPr lang="en-US" dirty="0"/>
              <a:t>You have a right to choose your work. </a:t>
            </a:r>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10</a:t>
            </a:fld>
            <a:endParaRPr sz="900">
              <a:solidFill>
                <a:srgbClr val="00A5A6"/>
              </a:solidFil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800" dirty="0"/>
              <a:t>Convention on the Rights of the Child</a:t>
            </a:r>
            <a:br>
              <a:rPr lang="en-US" sz="2400" dirty="0"/>
            </a:br>
            <a:r>
              <a:rPr lang="en-US" sz="2400" dirty="0"/>
              <a:t>Article 32 – Protection from Child Labor</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8" y="1444758"/>
            <a:ext cx="5740657" cy="3257871"/>
          </a:xfrm>
        </p:spPr>
        <p:txBody>
          <a:bodyPr anchor="ctr">
            <a:noAutofit/>
          </a:bodyPr>
          <a:lstStyle/>
          <a:p>
            <a:pPr marL="114300" indent="0">
              <a:buNone/>
            </a:pPr>
            <a:r>
              <a:rPr lang="en-US" dirty="0"/>
              <a:t>The Government should protect you from work that is dangerous to your health or development, or that interferes with your education, or that might lead people to take advantage of you.</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0" name="Google Shape;224;g833fd71cff_0_87">
            <a:extLst>
              <a:ext uri="{FF2B5EF4-FFF2-40B4-BE49-F238E27FC236}">
                <a16:creationId xmlns:a16="http://schemas.microsoft.com/office/drawing/2014/main" id="{695FB9E8-67C7-48B0-AAD6-966ED056363F}"/>
              </a:ext>
            </a:extLst>
          </p:cNvPr>
          <p:cNvPicPr preferRelativeResize="0">
            <a:picLocks noChangeAspect="1"/>
          </p:cNvPicPr>
          <p:nvPr/>
        </p:nvPicPr>
        <p:blipFill>
          <a:blip r:embed="rId3"/>
          <a:srcRect/>
          <a:stretch/>
        </p:blipFill>
        <p:spPr>
          <a:xfrm>
            <a:off x="6706762" y="2197564"/>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pic>
        <p:nvPicPr>
          <p:cNvPr id="8" name="Google Shape;466;p10" descr="Picture of a stick figure boy with hands on hips used as the introduction logo in the lessons.">
            <a:extLst>
              <a:ext uri="{FF2B5EF4-FFF2-40B4-BE49-F238E27FC236}">
                <a16:creationId xmlns:a16="http://schemas.microsoft.com/office/drawing/2014/main" id="{C43278AA-2989-4D0D-9706-72C22DAFF62B}"/>
              </a:ext>
            </a:extLst>
          </p:cNvPr>
          <p:cNvPicPr preferRelativeResize="0">
            <a:picLocks noChangeAspect="1"/>
          </p:cNvPicPr>
          <p:nvPr/>
        </p:nvPicPr>
        <p:blipFill rotWithShape="1">
          <a:blip r:embed="rId4">
            <a:alphaModFix/>
          </a:blip>
          <a:srcRect/>
          <a:stretch/>
        </p:blipFill>
        <p:spPr>
          <a:xfrm>
            <a:off x="8169048" y="82617"/>
            <a:ext cx="733028" cy="1554480"/>
          </a:xfrm>
          <a:prstGeom prst="rect">
            <a:avLst/>
          </a:prstGeom>
          <a:noFill/>
          <a:ln>
            <a:noFill/>
          </a:ln>
        </p:spPr>
      </p:pic>
    </p:spTree>
    <p:extLst>
      <p:ext uri="{BB962C8B-B14F-4D97-AF65-F5344CB8AC3E}">
        <p14:creationId xmlns:p14="http://schemas.microsoft.com/office/powerpoint/2010/main" val="438786515"/>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4" name="Title 3">
            <a:extLst>
              <a:ext uri="{FF2B5EF4-FFF2-40B4-BE49-F238E27FC236}">
                <a16:creationId xmlns:a16="http://schemas.microsoft.com/office/drawing/2014/main" id="{B6B1A059-E8FE-4759-BEE5-CC615F07B40B}"/>
              </a:ext>
            </a:extLst>
          </p:cNvPr>
          <p:cNvSpPr>
            <a:spLocks noGrp="1"/>
          </p:cNvSpPr>
          <p:nvPr>
            <p:ph type="title"/>
          </p:nvPr>
        </p:nvSpPr>
        <p:spPr/>
        <p:txBody>
          <a:bodyPr>
            <a:normAutofit/>
          </a:bodyPr>
          <a:lstStyle/>
          <a:p>
            <a:r>
              <a:rPr lang="en-US" dirty="0"/>
              <a:t>Work You Should Not be Doing</a:t>
            </a:r>
          </a:p>
        </p:txBody>
      </p:sp>
      <p:sp>
        <p:nvSpPr>
          <p:cNvPr id="636" name="Google Shape;636;p24"/>
          <p:cNvSpPr txBox="1">
            <a:spLocks noGrp="1"/>
          </p:cNvSpPr>
          <p:nvPr>
            <p:ph type="body" idx="1"/>
          </p:nvPr>
        </p:nvSpPr>
        <p:spPr>
          <a:xfrm>
            <a:off x="734477" y="1293223"/>
            <a:ext cx="7540473" cy="3023702"/>
          </a:xfrm>
          <a:prstGeom prst="rect">
            <a:avLst/>
          </a:prstGeom>
          <a:noFill/>
          <a:ln>
            <a:noFill/>
          </a:ln>
        </p:spPr>
        <p:txBody>
          <a:bodyPr spcFirstLastPara="1" wrap="square" lIns="91425" tIns="91425" rIns="91425" bIns="91425" anchor="ctr" anchorCtr="0">
            <a:noAutofit/>
          </a:bodyPr>
          <a:lstStyle/>
          <a:p>
            <a:pPr marL="0" indent="0">
              <a:lnSpc>
                <a:spcPct val="115000"/>
              </a:lnSpc>
              <a:spcBef>
                <a:spcPts val="600"/>
              </a:spcBef>
              <a:buSzPts val="2200"/>
              <a:buNone/>
            </a:pPr>
            <a:r>
              <a:rPr lang="en-US" sz="2800" dirty="0"/>
              <a:t>Young people should not do any work </a:t>
            </a:r>
          </a:p>
          <a:p>
            <a:pPr marL="0" indent="0">
              <a:lnSpc>
                <a:spcPct val="115000"/>
              </a:lnSpc>
              <a:spcBef>
                <a:spcPts val="600"/>
              </a:spcBef>
              <a:buSzPts val="2200"/>
              <a:buNone/>
            </a:pPr>
            <a:endParaRPr lang="en-US" sz="900" dirty="0"/>
          </a:p>
          <a:p>
            <a:pPr marL="342900">
              <a:lnSpc>
                <a:spcPct val="115000"/>
              </a:lnSpc>
              <a:spcBef>
                <a:spcPts val="600"/>
              </a:spcBef>
              <a:buSzPts val="2200"/>
            </a:pPr>
            <a:r>
              <a:rPr lang="en-US" dirty="0"/>
              <a:t>that is dangerous to health or growth,</a:t>
            </a:r>
            <a:endParaRPr dirty="0"/>
          </a:p>
          <a:p>
            <a:pPr marL="342900">
              <a:lnSpc>
                <a:spcPct val="115000"/>
              </a:lnSpc>
              <a:buSzPts val="2200"/>
            </a:pPr>
            <a:r>
              <a:rPr lang="en-US" dirty="0"/>
              <a:t>that prevents education,</a:t>
            </a:r>
            <a:endParaRPr dirty="0"/>
          </a:p>
          <a:p>
            <a:pPr marL="342900">
              <a:lnSpc>
                <a:spcPct val="115000"/>
              </a:lnSpc>
              <a:buSzPts val="2200"/>
            </a:pPr>
            <a:r>
              <a:rPr lang="en-US" dirty="0"/>
              <a:t>where people are treated unfairly.</a:t>
            </a:r>
            <a:endParaRPr dirty="0"/>
          </a:p>
        </p:txBody>
      </p:sp>
      <p:sp>
        <p:nvSpPr>
          <p:cNvPr id="638" name="Google Shape;638;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12</a:t>
            </a:fld>
            <a:endParaRPr sz="1200" b="1" i="0" u="none" strike="noStrike" cap="none">
              <a:solidFill>
                <a:srgbClr val="0B4860"/>
              </a:solidFill>
              <a:latin typeface="Arial"/>
              <a:ea typeface="Arial"/>
              <a:cs typeface="Arial"/>
              <a:sym typeface="Arial"/>
            </a:endParaRPr>
          </a:p>
        </p:txBody>
      </p:sp>
      <p:pic>
        <p:nvPicPr>
          <p:cNvPr id="8" name="Google Shape;466;p10" descr="Picture of a stick figure boy with hands on hips used as the introduction logo in the lessons.">
            <a:extLst>
              <a:ext uri="{FF2B5EF4-FFF2-40B4-BE49-F238E27FC236}">
                <a16:creationId xmlns:a16="http://schemas.microsoft.com/office/drawing/2014/main" id="{EAF0F5F9-67F0-47D0-B2B5-B438D00F28EE}"/>
              </a:ext>
            </a:extLst>
          </p:cNvPr>
          <p:cNvPicPr preferRelativeResize="0">
            <a:picLocks noChangeAspect="1"/>
          </p:cNvPicPr>
          <p:nvPr/>
        </p:nvPicPr>
        <p:blipFill rotWithShape="1">
          <a:blip r:embed="rId3">
            <a:alphaModFix/>
          </a:blip>
          <a:srcRect/>
          <a:stretch/>
        </p:blipFill>
        <p:spPr>
          <a:xfrm>
            <a:off x="8169048" y="82617"/>
            <a:ext cx="733028" cy="1554480"/>
          </a:xfrm>
          <a:prstGeom prst="rect">
            <a:avLst/>
          </a:prstGeom>
          <a:noFill/>
          <a:ln>
            <a:noFill/>
          </a:ln>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6">
                                            <p:txEl>
                                              <p:pRg st="2" end="2"/>
                                            </p:txEl>
                                          </p:spTgt>
                                        </p:tgtEl>
                                        <p:attrNameLst>
                                          <p:attrName>style.visibility</p:attrName>
                                        </p:attrNameLst>
                                      </p:cBhvr>
                                      <p:to>
                                        <p:strVal val="visible"/>
                                      </p:to>
                                    </p:set>
                                    <p:animEffect transition="in" filter="fade">
                                      <p:cBhvr>
                                        <p:cTn id="7" dur="1000"/>
                                        <p:tgtEl>
                                          <p:spTgt spid="63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6">
                                            <p:txEl>
                                              <p:pRg st="0" end="0"/>
                                            </p:txEl>
                                          </p:spTgt>
                                        </p:tgtEl>
                                        <p:attrNameLst>
                                          <p:attrName>style.visibility</p:attrName>
                                        </p:attrNameLst>
                                      </p:cBhvr>
                                      <p:to>
                                        <p:strVal val="visible"/>
                                      </p:to>
                                    </p:set>
                                    <p:animEffect transition="in" filter="fade">
                                      <p:cBhvr>
                                        <p:cTn id="12" dur="1000"/>
                                        <p:tgtEl>
                                          <p:spTgt spid="63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36">
                                            <p:txEl>
                                              <p:pRg st="3" end="3"/>
                                            </p:txEl>
                                          </p:spTgt>
                                        </p:tgtEl>
                                        <p:attrNameLst>
                                          <p:attrName>style.visibility</p:attrName>
                                        </p:attrNameLst>
                                      </p:cBhvr>
                                      <p:to>
                                        <p:strVal val="visible"/>
                                      </p:to>
                                    </p:set>
                                    <p:animEffect transition="in" filter="fade">
                                      <p:cBhvr>
                                        <p:cTn id="17" dur="1000"/>
                                        <p:tgtEl>
                                          <p:spTgt spid="63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36">
                                            <p:txEl>
                                              <p:pRg st="4" end="4"/>
                                            </p:txEl>
                                          </p:spTgt>
                                        </p:tgtEl>
                                        <p:attrNameLst>
                                          <p:attrName>style.visibility</p:attrName>
                                        </p:attrNameLst>
                                      </p:cBhvr>
                                      <p:to>
                                        <p:strVal val="visible"/>
                                      </p:to>
                                    </p:set>
                                    <p:animEffect transition="in" filter="fade">
                                      <p:cBhvr>
                                        <p:cTn id="22" dur="1000"/>
                                        <p:tgtEl>
                                          <p:spTgt spid="6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9" name="Google Shape;629;p23"/>
          <p:cNvSpPr txBox="1">
            <a:spLocks noGrp="1"/>
          </p:cNvSpPr>
          <p:nvPr>
            <p:ph type="body" idx="1"/>
          </p:nvPr>
        </p:nvSpPr>
        <p:spPr>
          <a:xfrm>
            <a:off x="531628" y="306491"/>
            <a:ext cx="7275531" cy="1188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400"/>
              <a:buNone/>
            </a:pPr>
            <a:r>
              <a:rPr lang="en-US" sz="3200" dirty="0"/>
              <a:t>UDHR Article 23 and CRC Article 23</a:t>
            </a:r>
            <a:endParaRPr sz="3200" dirty="0"/>
          </a:p>
        </p:txBody>
      </p:sp>
      <p:sp>
        <p:nvSpPr>
          <p:cNvPr id="626" name="Google Shape;626;p2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13</a:t>
            </a:fld>
            <a:endParaRPr sz="1200" b="1" i="0" u="none" strike="noStrike" cap="none">
              <a:solidFill>
                <a:srgbClr val="0B4860"/>
              </a:solidFill>
              <a:latin typeface="Arial"/>
              <a:ea typeface="Arial"/>
              <a:cs typeface="Arial"/>
              <a:sym typeface="Arial"/>
            </a:endParaRPr>
          </a:p>
        </p:txBody>
      </p:sp>
      <p:pic>
        <p:nvPicPr>
          <p:cNvPr id="627" name="Google Shape;627;p23"/>
          <p:cNvPicPr preferRelativeResize="0"/>
          <p:nvPr/>
        </p:nvPicPr>
        <p:blipFill rotWithShape="1">
          <a:blip r:embed="rId3">
            <a:alphaModFix/>
          </a:blip>
          <a:srcRect l="4162" t="3521" r="2890"/>
          <a:stretch/>
        </p:blipFill>
        <p:spPr>
          <a:xfrm>
            <a:off x="453275" y="3278178"/>
            <a:ext cx="2503475" cy="1244474"/>
          </a:xfrm>
          <a:prstGeom prst="rect">
            <a:avLst/>
          </a:prstGeom>
          <a:noFill/>
          <a:ln>
            <a:noFill/>
          </a:ln>
          <a:effectLst>
            <a:outerShdw blurRad="50800" dist="38100" dir="2700000" algn="tl" rotWithShape="0">
              <a:prstClr val="black">
                <a:alpha val="40000"/>
              </a:prstClr>
            </a:outerShdw>
          </a:effectLst>
        </p:spPr>
      </p:pic>
      <p:pic>
        <p:nvPicPr>
          <p:cNvPr id="628" name="Google Shape;628;p23"/>
          <p:cNvPicPr preferRelativeResize="0"/>
          <p:nvPr/>
        </p:nvPicPr>
        <p:blipFill rotWithShape="1">
          <a:blip r:embed="rId4">
            <a:alphaModFix/>
          </a:blip>
          <a:srcRect/>
          <a:stretch/>
        </p:blipFill>
        <p:spPr>
          <a:xfrm>
            <a:off x="453275" y="1533246"/>
            <a:ext cx="2503474" cy="1319041"/>
          </a:xfrm>
          <a:prstGeom prst="rect">
            <a:avLst/>
          </a:prstGeom>
          <a:noFill/>
          <a:ln>
            <a:noFill/>
          </a:ln>
          <a:effectLst>
            <a:outerShdw blurRad="50800" dist="38100" dir="2700000" algn="tl" rotWithShape="0">
              <a:prstClr val="black">
                <a:alpha val="40000"/>
              </a:prstClr>
            </a:outerShdw>
          </a:effectLst>
        </p:spPr>
      </p:pic>
      <p:pic>
        <p:nvPicPr>
          <p:cNvPr id="630" name="Google Shape;630;p23"/>
          <p:cNvPicPr preferRelativeResize="0"/>
          <p:nvPr/>
        </p:nvPicPr>
        <p:blipFill rotWithShape="1">
          <a:blip r:embed="rId5">
            <a:alphaModFix/>
          </a:blip>
          <a:srcRect/>
          <a:stretch/>
        </p:blipFill>
        <p:spPr>
          <a:xfrm>
            <a:off x="5622650" y="1533246"/>
            <a:ext cx="2268900" cy="2989406"/>
          </a:xfrm>
          <a:prstGeom prst="rect">
            <a:avLst/>
          </a:prstGeom>
          <a:noFill/>
          <a:ln>
            <a:noFill/>
          </a:ln>
          <a:effectLst>
            <a:outerShdw blurRad="50800" dist="38100" dir="2700000" algn="tl" rotWithShape="0">
              <a:prstClr val="black">
                <a:alpha val="40000"/>
              </a:prstClr>
            </a:outerShdw>
          </a:effectLst>
        </p:spPr>
      </p:pic>
      <p:pic>
        <p:nvPicPr>
          <p:cNvPr id="631" name="Google Shape;631;p23"/>
          <p:cNvPicPr preferRelativeResize="0"/>
          <p:nvPr/>
        </p:nvPicPr>
        <p:blipFill rotWithShape="1">
          <a:blip r:embed="rId6">
            <a:alphaModFix/>
          </a:blip>
          <a:srcRect/>
          <a:stretch/>
        </p:blipFill>
        <p:spPr>
          <a:xfrm>
            <a:off x="3178341" y="1533246"/>
            <a:ext cx="2222718" cy="2989400"/>
          </a:xfrm>
          <a:prstGeom prst="rect">
            <a:avLst/>
          </a:prstGeom>
          <a:noFill/>
          <a:ln>
            <a:noFill/>
          </a:ln>
          <a:effectLst>
            <a:outerShdw blurRad="50800" dist="38100" dir="2700000" algn="tl" rotWithShape="0">
              <a:prstClr val="black">
                <a:alpha val="40000"/>
              </a:prstClr>
            </a:outerShdw>
          </a:effectLst>
        </p:spPr>
      </p:pic>
      <p:pic>
        <p:nvPicPr>
          <p:cNvPr id="12" name="Google Shape;213;g7341992463_0_180">
            <a:extLst>
              <a:ext uri="{FF2B5EF4-FFF2-40B4-BE49-F238E27FC236}">
                <a16:creationId xmlns:a16="http://schemas.microsoft.com/office/drawing/2014/main" id="{EC989DF5-BE02-492F-890E-EE67CA2B51FD}"/>
              </a:ext>
            </a:extLst>
          </p:cNvPr>
          <p:cNvPicPr preferRelativeResize="0">
            <a:picLocks noGrp="1" noChangeAspect="1"/>
          </p:cNvPicPr>
          <p:nvPr>
            <p:ph type="body" idx="2"/>
          </p:nvPr>
        </p:nvPicPr>
        <p:blipFill>
          <a:blip r:embed="rId7"/>
          <a:srcRect/>
          <a:stretch/>
        </p:blipFill>
        <p:spPr>
          <a:xfrm>
            <a:off x="2610345" y="1429335"/>
            <a:ext cx="457200" cy="465513"/>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pic>
        <p:nvPicPr>
          <p:cNvPr id="13" name="Google Shape;213;g7341992463_0_180">
            <a:extLst>
              <a:ext uri="{FF2B5EF4-FFF2-40B4-BE49-F238E27FC236}">
                <a16:creationId xmlns:a16="http://schemas.microsoft.com/office/drawing/2014/main" id="{5DF213D7-9011-47D5-B4DE-691F560078F5}"/>
              </a:ext>
            </a:extLst>
          </p:cNvPr>
          <p:cNvPicPr preferRelativeResize="0">
            <a:picLocks noChangeAspect="1"/>
          </p:cNvPicPr>
          <p:nvPr/>
        </p:nvPicPr>
        <p:blipFill>
          <a:blip r:embed="rId7"/>
          <a:srcRect/>
          <a:stretch/>
        </p:blipFill>
        <p:spPr>
          <a:xfrm>
            <a:off x="2610345" y="3032570"/>
            <a:ext cx="457200" cy="465513"/>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pic>
        <p:nvPicPr>
          <p:cNvPr id="14" name="Google Shape;612;g73bf4c29cf_0_3">
            <a:extLst>
              <a:ext uri="{FF2B5EF4-FFF2-40B4-BE49-F238E27FC236}">
                <a16:creationId xmlns:a16="http://schemas.microsoft.com/office/drawing/2014/main" id="{BFFB1749-ACBB-4F7B-9A59-C4457C60DF11}"/>
              </a:ext>
            </a:extLst>
          </p:cNvPr>
          <p:cNvPicPr preferRelativeResize="0">
            <a:picLocks noChangeAspect="1"/>
          </p:cNvPicPr>
          <p:nvPr/>
        </p:nvPicPr>
        <p:blipFill>
          <a:blip r:embed="rId8"/>
          <a:srcRect/>
          <a:stretch/>
        </p:blipFill>
        <p:spPr>
          <a:xfrm>
            <a:off x="5126740" y="1285958"/>
            <a:ext cx="548640" cy="494576"/>
          </a:xfrm>
          <a:prstGeom prst="rect">
            <a:avLst/>
          </a:prstGeom>
          <a:noFill/>
          <a:ln w="9525" cap="flat" cmpd="sng">
            <a:noFill/>
            <a:prstDash val="solid"/>
            <a:round/>
            <a:headEnd type="none" w="sm" len="sm"/>
            <a:tailEnd type="none" w="sm" len="sm"/>
          </a:ln>
          <a:effectLst>
            <a:outerShdw blurRad="50800" dist="38100" dir="2700000" algn="tl" rotWithShape="0">
              <a:prstClr val="black">
                <a:alpha val="40000"/>
              </a:prstClr>
            </a:outerShdw>
          </a:effectLst>
        </p:spPr>
      </p:pic>
      <p:pic>
        <p:nvPicPr>
          <p:cNvPr id="15" name="Google Shape;612;g73bf4c29cf_0_3">
            <a:extLst>
              <a:ext uri="{FF2B5EF4-FFF2-40B4-BE49-F238E27FC236}">
                <a16:creationId xmlns:a16="http://schemas.microsoft.com/office/drawing/2014/main" id="{45380B61-74B8-495D-B5CC-C41568B63D90}"/>
              </a:ext>
            </a:extLst>
          </p:cNvPr>
          <p:cNvPicPr preferRelativeResize="0">
            <a:picLocks noChangeAspect="1"/>
          </p:cNvPicPr>
          <p:nvPr/>
        </p:nvPicPr>
        <p:blipFill>
          <a:blip r:embed="rId8"/>
          <a:srcRect/>
          <a:stretch/>
        </p:blipFill>
        <p:spPr>
          <a:xfrm>
            <a:off x="7617230" y="1284732"/>
            <a:ext cx="548640" cy="494576"/>
          </a:xfrm>
          <a:prstGeom prst="rect">
            <a:avLst/>
          </a:prstGeom>
          <a:noFill/>
          <a:ln w="9525" cap="flat" cmpd="sng">
            <a:noFill/>
            <a:prstDash val="solid"/>
            <a:round/>
            <a:headEnd type="none" w="sm" len="sm"/>
            <a:tailEnd type="none" w="sm" len="sm"/>
          </a:ln>
          <a:effectLst>
            <a:outerShdw blurRad="50800" dist="38100" dir="2700000" algn="tl" rotWithShape="0">
              <a:prstClr val="black">
                <a:alpha val="40000"/>
              </a:prstClr>
            </a:outerShdw>
          </a:effectLst>
        </p:spPr>
      </p:pic>
      <p:pic>
        <p:nvPicPr>
          <p:cNvPr id="19" name="Google Shape;466;p10">
            <a:extLst>
              <a:ext uri="{FF2B5EF4-FFF2-40B4-BE49-F238E27FC236}">
                <a16:creationId xmlns:a16="http://schemas.microsoft.com/office/drawing/2014/main" id="{1BD0C930-A715-42A8-93E3-43DDE4CEF37A}"/>
              </a:ext>
            </a:extLst>
          </p:cNvPr>
          <p:cNvPicPr preferRelativeResize="0">
            <a:picLocks noChangeAspect="1"/>
          </p:cNvPicPr>
          <p:nvPr/>
        </p:nvPicPr>
        <p:blipFill>
          <a:blip r:embed="rId9"/>
          <a:srcRect/>
          <a:stretch/>
        </p:blipFill>
        <p:spPr>
          <a:xfrm>
            <a:off x="7807159" y="198644"/>
            <a:ext cx="1097280" cy="596967"/>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15"/>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14</a:t>
            </a:fld>
            <a:endParaRPr>
              <a:solidFill>
                <a:srgbClr val="00A5A6"/>
              </a:solidFill>
            </a:endParaRPr>
          </a:p>
        </p:txBody>
      </p:sp>
      <p:grpSp>
        <p:nvGrpSpPr>
          <p:cNvPr id="505" name="Google Shape;505;p15" descr="Icon of a book indicating a story that will be told here"/>
          <p:cNvGrpSpPr/>
          <p:nvPr/>
        </p:nvGrpSpPr>
        <p:grpSpPr>
          <a:xfrm>
            <a:off x="8136455" y="296542"/>
            <a:ext cx="731520" cy="457200"/>
            <a:chOff x="1926350" y="995225"/>
            <a:chExt cx="428650" cy="356600"/>
          </a:xfrm>
        </p:grpSpPr>
        <p:sp>
          <p:nvSpPr>
            <p:cNvPr id="506" name="Google Shape;506;p15"/>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7" name="Google Shape;507;p15"/>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p15"/>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p15"/>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510" name="Google Shape;510;p15"/>
          <p:cNvPicPr preferRelativeResize="0"/>
          <p:nvPr/>
        </p:nvPicPr>
        <p:blipFill rotWithShape="1">
          <a:blip r:embed="rId3">
            <a:alphaModFix/>
          </a:blip>
          <a:srcRect/>
          <a:stretch/>
        </p:blipFill>
        <p:spPr>
          <a:xfrm>
            <a:off x="332224" y="968096"/>
            <a:ext cx="4073949" cy="3684699"/>
          </a:xfrm>
          <a:prstGeom prst="rect">
            <a:avLst/>
          </a:prstGeom>
          <a:noFill/>
          <a:ln>
            <a:noFill/>
          </a:ln>
        </p:spPr>
      </p:pic>
      <p:pic>
        <p:nvPicPr>
          <p:cNvPr id="511" name="Google Shape;511;p15"/>
          <p:cNvPicPr preferRelativeResize="0"/>
          <p:nvPr/>
        </p:nvPicPr>
        <p:blipFill rotWithShape="1">
          <a:blip r:embed="rId4">
            <a:alphaModFix/>
          </a:blip>
          <a:srcRect/>
          <a:stretch/>
        </p:blipFill>
        <p:spPr>
          <a:xfrm>
            <a:off x="4794100" y="968133"/>
            <a:ext cx="4073949" cy="3684661"/>
          </a:xfrm>
          <a:prstGeom prst="rect">
            <a:avLst/>
          </a:prstGeom>
          <a:noFill/>
          <a:ln>
            <a:noFill/>
          </a:ln>
        </p:spPr>
      </p:pic>
      <p:sp>
        <p:nvSpPr>
          <p:cNvPr id="10" name="Title 3">
            <a:extLst>
              <a:ext uri="{FF2B5EF4-FFF2-40B4-BE49-F238E27FC236}">
                <a16:creationId xmlns:a16="http://schemas.microsoft.com/office/drawing/2014/main" id="{AC02A674-3672-469F-BC70-0DA657BD628F}"/>
              </a:ext>
            </a:extLst>
          </p:cNvPr>
          <p:cNvSpPr>
            <a:spLocks noGrp="1"/>
          </p:cNvSpPr>
          <p:nvPr>
            <p:ph type="title"/>
          </p:nvPr>
        </p:nvSpPr>
        <p:spPr>
          <a:xfrm>
            <a:off x="458647" y="142880"/>
            <a:ext cx="7405799" cy="914400"/>
          </a:xfrm>
        </p:spPr>
        <p:txBody>
          <a:bodyPr>
            <a:normAutofit/>
          </a:bodyPr>
          <a:lstStyle/>
          <a:p>
            <a:r>
              <a:rPr lang="en-US" dirty="0"/>
              <a:t>Rupinder’s Story</a:t>
            </a: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1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15</a:t>
            </a:fld>
            <a:endParaRPr>
              <a:solidFill>
                <a:srgbClr val="00A5A6"/>
              </a:solidFill>
            </a:endParaRPr>
          </a:p>
        </p:txBody>
      </p:sp>
      <p:grpSp>
        <p:nvGrpSpPr>
          <p:cNvPr id="517" name="Google Shape;517;p16" descr="Icon of a book indicating a story that will be told here"/>
          <p:cNvGrpSpPr/>
          <p:nvPr/>
        </p:nvGrpSpPr>
        <p:grpSpPr>
          <a:xfrm>
            <a:off x="8136518" y="296533"/>
            <a:ext cx="731534" cy="457197"/>
            <a:chOff x="1926350" y="995225"/>
            <a:chExt cx="428650" cy="356600"/>
          </a:xfrm>
        </p:grpSpPr>
        <p:sp>
          <p:nvSpPr>
            <p:cNvPr id="518" name="Google Shape;518;p16"/>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9" name="Google Shape;519;p16"/>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0" name="Google Shape;520;p16"/>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1" name="Google Shape;521;p16"/>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522" name="Google Shape;522;p16"/>
          <p:cNvPicPr preferRelativeResize="0"/>
          <p:nvPr/>
        </p:nvPicPr>
        <p:blipFill rotWithShape="1">
          <a:blip r:embed="rId3">
            <a:alphaModFix/>
          </a:blip>
          <a:srcRect/>
          <a:stretch/>
        </p:blipFill>
        <p:spPr>
          <a:xfrm>
            <a:off x="307624" y="908902"/>
            <a:ext cx="4098551" cy="3706950"/>
          </a:xfrm>
          <a:prstGeom prst="rect">
            <a:avLst/>
          </a:prstGeom>
          <a:noFill/>
          <a:ln>
            <a:noFill/>
          </a:ln>
        </p:spPr>
      </p:pic>
      <p:pic>
        <p:nvPicPr>
          <p:cNvPr id="523" name="Google Shape;523;p16"/>
          <p:cNvPicPr preferRelativeResize="0"/>
          <p:nvPr/>
        </p:nvPicPr>
        <p:blipFill rotWithShape="1">
          <a:blip r:embed="rId4">
            <a:alphaModFix/>
          </a:blip>
          <a:srcRect/>
          <a:stretch/>
        </p:blipFill>
        <p:spPr>
          <a:xfrm>
            <a:off x="4719925" y="908923"/>
            <a:ext cx="4098551" cy="3706928"/>
          </a:xfrm>
          <a:prstGeom prst="rect">
            <a:avLst/>
          </a:prstGeom>
          <a:noFill/>
          <a:ln>
            <a:noFill/>
          </a:ln>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16</a:t>
            </a:fld>
            <a:endParaRPr>
              <a:solidFill>
                <a:srgbClr val="00A5A6"/>
              </a:solidFill>
            </a:endParaRPr>
          </a:p>
        </p:txBody>
      </p:sp>
      <p:grpSp>
        <p:nvGrpSpPr>
          <p:cNvPr id="529" name="Google Shape;529;p17" descr="Icon of a book indicating a story that will be told here"/>
          <p:cNvGrpSpPr/>
          <p:nvPr/>
        </p:nvGrpSpPr>
        <p:grpSpPr>
          <a:xfrm>
            <a:off x="8136518" y="296533"/>
            <a:ext cx="731534" cy="457197"/>
            <a:chOff x="1926350" y="995225"/>
            <a:chExt cx="428650" cy="356600"/>
          </a:xfrm>
        </p:grpSpPr>
        <p:sp>
          <p:nvSpPr>
            <p:cNvPr id="530" name="Google Shape;530;p17"/>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1" name="Google Shape;531;p17"/>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2" name="Google Shape;532;p17"/>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3" name="Google Shape;533;p17"/>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534" name="Google Shape;534;p17"/>
          <p:cNvPicPr preferRelativeResize="0"/>
          <p:nvPr/>
        </p:nvPicPr>
        <p:blipFill rotWithShape="1">
          <a:blip r:embed="rId3">
            <a:alphaModFix/>
          </a:blip>
          <a:srcRect/>
          <a:stretch/>
        </p:blipFill>
        <p:spPr>
          <a:xfrm>
            <a:off x="241449" y="849053"/>
            <a:ext cx="4164725" cy="3766799"/>
          </a:xfrm>
          <a:prstGeom prst="rect">
            <a:avLst/>
          </a:prstGeom>
          <a:noFill/>
          <a:ln>
            <a:noFill/>
          </a:ln>
        </p:spPr>
      </p:pic>
      <p:pic>
        <p:nvPicPr>
          <p:cNvPr id="535" name="Google Shape;535;p17"/>
          <p:cNvPicPr preferRelativeResize="0"/>
          <p:nvPr/>
        </p:nvPicPr>
        <p:blipFill rotWithShape="1">
          <a:blip r:embed="rId4">
            <a:alphaModFix/>
          </a:blip>
          <a:srcRect/>
          <a:stretch/>
        </p:blipFill>
        <p:spPr>
          <a:xfrm>
            <a:off x="4703325" y="849064"/>
            <a:ext cx="4164725" cy="3766773"/>
          </a:xfrm>
          <a:prstGeom prst="rect">
            <a:avLst/>
          </a:prstGeom>
          <a:noFill/>
          <a:ln>
            <a:noFill/>
          </a:ln>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1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dirty="0"/>
              <a:t>Rupinder’s Story</a:t>
            </a:r>
            <a:endParaRPr dirty="0"/>
          </a:p>
        </p:txBody>
      </p:sp>
      <p:sp>
        <p:nvSpPr>
          <p:cNvPr id="549" name="Google Shape;549;p18"/>
          <p:cNvSpPr txBox="1">
            <a:spLocks noGrp="1"/>
          </p:cNvSpPr>
          <p:nvPr>
            <p:ph type="body" idx="1"/>
          </p:nvPr>
        </p:nvSpPr>
        <p:spPr>
          <a:xfrm>
            <a:off x="877463" y="1414424"/>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80000"/>
              </a:lnSpc>
              <a:spcBef>
                <a:spcPts val="600"/>
              </a:spcBef>
              <a:spcAft>
                <a:spcPts val="0"/>
              </a:spcAft>
              <a:buSzPts val="1860"/>
              <a:buNone/>
            </a:pPr>
            <a:r>
              <a:rPr lang="en-US" sz="1860"/>
              <a:t>What were the consequences of him having to work on the plantation?</a:t>
            </a:r>
            <a:endParaRPr sz="1860"/>
          </a:p>
          <a:p>
            <a:pPr marL="0" lvl="0" indent="0" algn="l" rtl="0">
              <a:lnSpc>
                <a:spcPct val="80000"/>
              </a:lnSpc>
              <a:spcBef>
                <a:spcPts val="600"/>
              </a:spcBef>
              <a:spcAft>
                <a:spcPts val="0"/>
              </a:spcAft>
              <a:buSzPts val="1860"/>
              <a:buNone/>
            </a:pPr>
            <a:endParaRPr sz="1860"/>
          </a:p>
          <a:p>
            <a:pPr marL="0" lvl="0" indent="0" algn="l" rtl="0">
              <a:lnSpc>
                <a:spcPct val="80000"/>
              </a:lnSpc>
              <a:spcBef>
                <a:spcPts val="600"/>
              </a:spcBef>
              <a:spcAft>
                <a:spcPts val="0"/>
              </a:spcAft>
              <a:buSzPts val="1860"/>
              <a:buNone/>
            </a:pPr>
            <a:r>
              <a:rPr lang="en-US" sz="1860"/>
              <a:t>How was this kind of work dangerous to his health? </a:t>
            </a:r>
            <a:endParaRPr sz="1860"/>
          </a:p>
          <a:p>
            <a:pPr marL="0" lvl="0" indent="0" algn="l" rtl="0">
              <a:lnSpc>
                <a:spcPct val="80000"/>
              </a:lnSpc>
              <a:spcBef>
                <a:spcPts val="600"/>
              </a:spcBef>
              <a:spcAft>
                <a:spcPts val="0"/>
              </a:spcAft>
              <a:buSzPts val="1860"/>
              <a:buNone/>
            </a:pPr>
            <a:endParaRPr sz="1860"/>
          </a:p>
          <a:p>
            <a:pPr marL="0" lvl="0" indent="0" algn="l" rtl="0">
              <a:lnSpc>
                <a:spcPct val="80000"/>
              </a:lnSpc>
              <a:spcBef>
                <a:spcPts val="600"/>
              </a:spcBef>
              <a:spcAft>
                <a:spcPts val="0"/>
              </a:spcAft>
              <a:buSzPts val="1860"/>
              <a:buNone/>
            </a:pPr>
            <a:r>
              <a:rPr lang="en-US" sz="1860"/>
              <a:t>Why did he have to stop working? </a:t>
            </a:r>
            <a:endParaRPr sz="1860"/>
          </a:p>
          <a:p>
            <a:pPr marL="0" lvl="0" indent="0" algn="l" rtl="0">
              <a:lnSpc>
                <a:spcPct val="80000"/>
              </a:lnSpc>
              <a:spcBef>
                <a:spcPts val="600"/>
              </a:spcBef>
              <a:spcAft>
                <a:spcPts val="0"/>
              </a:spcAft>
              <a:buSzPts val="1860"/>
              <a:buNone/>
            </a:pPr>
            <a:br>
              <a:rPr lang="en-US" sz="1860"/>
            </a:br>
            <a:endParaRPr sz="1860"/>
          </a:p>
        </p:txBody>
      </p:sp>
      <p:sp>
        <p:nvSpPr>
          <p:cNvPr id="541" name="Google Shape;541;p18"/>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200"/>
              <a:buNone/>
            </a:pPr>
            <a:fld id="{00000000-1234-1234-1234-123412341234}" type="slidenum">
              <a:rPr lang="en-US">
                <a:solidFill>
                  <a:srgbClr val="00A5A6"/>
                </a:solidFill>
              </a:rPr>
              <a:t>17</a:t>
            </a:fld>
            <a:endParaRPr>
              <a:solidFill>
                <a:srgbClr val="00A5A6"/>
              </a:solidFill>
            </a:endParaRPr>
          </a:p>
        </p:txBody>
      </p:sp>
      <p:grpSp>
        <p:nvGrpSpPr>
          <p:cNvPr id="542" name="Google Shape;542;p18" descr="Icon of a book indicating a story that will be told here"/>
          <p:cNvGrpSpPr/>
          <p:nvPr/>
        </p:nvGrpSpPr>
        <p:grpSpPr>
          <a:xfrm>
            <a:off x="8136518" y="296533"/>
            <a:ext cx="731534" cy="457197"/>
            <a:chOff x="1926350" y="995225"/>
            <a:chExt cx="428650" cy="356600"/>
          </a:xfrm>
        </p:grpSpPr>
        <p:sp>
          <p:nvSpPr>
            <p:cNvPr id="543" name="Google Shape;543;p18"/>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4" name="Google Shape;544;p18"/>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5" name="Google Shape;545;p18"/>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6" name="Google Shape;546;p18"/>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547" name="Google Shape;547;p18"/>
          <p:cNvPicPr preferRelativeResize="0"/>
          <p:nvPr/>
        </p:nvPicPr>
        <p:blipFill rotWithShape="1">
          <a:blip r:embed="rId3">
            <a:alphaModFix/>
          </a:blip>
          <a:srcRect/>
          <a:stretch/>
        </p:blipFill>
        <p:spPr>
          <a:xfrm>
            <a:off x="4738223" y="956241"/>
            <a:ext cx="3952150" cy="3574494"/>
          </a:xfrm>
          <a:prstGeom prst="rect">
            <a:avLst/>
          </a:prstGeom>
          <a:noFill/>
          <a:ln>
            <a:noFill/>
          </a:ln>
        </p:spPr>
      </p:pic>
      <p:sp>
        <p:nvSpPr>
          <p:cNvPr id="548" name="Google Shape;548;p18"/>
          <p:cNvSpPr txBox="1"/>
          <p:nvPr/>
        </p:nvSpPr>
        <p:spPr>
          <a:xfrm>
            <a:off x="619431" y="1160206"/>
            <a:ext cx="4080388" cy="336281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2000" b="0" i="0" u="none" strike="noStrike" cap="none" dirty="0">
              <a:solidFill>
                <a:srgbClr val="000000"/>
              </a:solidFill>
              <a:latin typeface="Arial"/>
              <a:ea typeface="Arial"/>
              <a:cs typeface="Arial"/>
              <a:sym typeface="Arial"/>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19"/>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Child Labor</a:t>
            </a:r>
            <a:endParaRPr dirty="0"/>
          </a:p>
        </p:txBody>
      </p:sp>
      <p:sp>
        <p:nvSpPr>
          <p:cNvPr id="555" name="Google Shape;555;p19"/>
          <p:cNvSpPr txBox="1">
            <a:spLocks noGrp="1"/>
          </p:cNvSpPr>
          <p:nvPr>
            <p:ph type="body" idx="1"/>
          </p:nvPr>
        </p:nvSpPr>
        <p:spPr>
          <a:xfrm>
            <a:off x="658761" y="1091381"/>
            <a:ext cx="7783527" cy="3541219"/>
          </a:xfrm>
          <a:prstGeom prst="rect">
            <a:avLst/>
          </a:prstGeom>
          <a:noFill/>
          <a:ln>
            <a:noFill/>
          </a:ln>
        </p:spPr>
        <p:txBody>
          <a:bodyPr spcFirstLastPara="1" wrap="square" lIns="91425" tIns="91425" rIns="91425" bIns="91425" anchor="ctr" anchorCtr="0">
            <a:noAutofit/>
          </a:bodyPr>
          <a:lstStyle/>
          <a:p>
            <a:pPr marL="342900" lvl="0" indent="-342900" algn="l" rtl="0">
              <a:lnSpc>
                <a:spcPct val="90000"/>
              </a:lnSpc>
              <a:spcBef>
                <a:spcPts val="600"/>
              </a:spcBef>
              <a:spcAft>
                <a:spcPts val="0"/>
              </a:spcAft>
              <a:buSzPts val="2220"/>
              <a:buChar char="▪"/>
            </a:pPr>
            <a:r>
              <a:rPr lang="en-US" dirty="0"/>
              <a:t>The work is often hard, especially for young people.</a:t>
            </a:r>
            <a:endParaRPr dirty="0"/>
          </a:p>
          <a:p>
            <a:pPr marL="342900" lvl="0" indent="0" algn="l" rtl="0">
              <a:lnSpc>
                <a:spcPct val="90000"/>
              </a:lnSpc>
              <a:spcBef>
                <a:spcPts val="600"/>
              </a:spcBef>
              <a:spcAft>
                <a:spcPts val="0"/>
              </a:spcAft>
              <a:buSzPts val="1800"/>
              <a:buNone/>
            </a:pPr>
            <a:endParaRPr dirty="0"/>
          </a:p>
          <a:p>
            <a:pPr marL="342900" lvl="0" indent="-342900" algn="l" rtl="0">
              <a:lnSpc>
                <a:spcPct val="90000"/>
              </a:lnSpc>
              <a:spcBef>
                <a:spcPts val="600"/>
              </a:spcBef>
              <a:spcAft>
                <a:spcPts val="0"/>
              </a:spcAft>
              <a:buSzPts val="2220"/>
              <a:buChar char="▪"/>
            </a:pPr>
            <a:r>
              <a:rPr lang="en-US" dirty="0"/>
              <a:t>The places they work are often dirty and sometimes they are unpleasant or even dangerous.</a:t>
            </a:r>
            <a:endParaRPr dirty="0"/>
          </a:p>
          <a:p>
            <a:pPr marL="342900" lvl="0" indent="0" algn="l" rtl="0">
              <a:lnSpc>
                <a:spcPct val="90000"/>
              </a:lnSpc>
              <a:spcBef>
                <a:spcPts val="600"/>
              </a:spcBef>
              <a:spcAft>
                <a:spcPts val="0"/>
              </a:spcAft>
              <a:buSzPts val="1800"/>
              <a:buNone/>
            </a:pPr>
            <a:endParaRPr dirty="0"/>
          </a:p>
          <a:p>
            <a:pPr marL="342900" lvl="0" indent="-342900" algn="l" rtl="0">
              <a:lnSpc>
                <a:spcPct val="90000"/>
              </a:lnSpc>
              <a:spcBef>
                <a:spcPts val="600"/>
              </a:spcBef>
              <a:spcAft>
                <a:spcPts val="0"/>
              </a:spcAft>
              <a:buSzPts val="2220"/>
              <a:buChar char="▪"/>
            </a:pPr>
            <a:r>
              <a:rPr lang="en-US" dirty="0"/>
              <a:t>We call that kind of work “Child Labor.”</a:t>
            </a:r>
            <a:endParaRPr dirty="0"/>
          </a:p>
        </p:txBody>
      </p:sp>
      <p:sp>
        <p:nvSpPr>
          <p:cNvPr id="556" name="Google Shape;556;p1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18</a:t>
            </a:fld>
            <a:endParaRPr sz="900">
              <a:solidFill>
                <a:srgbClr val="00A5A6"/>
              </a:solidFill>
            </a:endParaRPr>
          </a:p>
        </p:txBody>
      </p:sp>
      <p:pic>
        <p:nvPicPr>
          <p:cNvPr id="557" name="Google Shape;557;p19" descr="Stick figures of two kids running the icon for discussion throughout the presentation"/>
          <p:cNvPicPr preferRelativeResize="0"/>
          <p:nvPr/>
        </p:nvPicPr>
        <p:blipFill rotWithShape="1">
          <a:blip r:embed="rId3">
            <a:alphaModFix/>
          </a:blip>
          <a:srcRect/>
          <a:stretch/>
        </p:blipFill>
        <p:spPr>
          <a:xfrm>
            <a:off x="7789850" y="271100"/>
            <a:ext cx="1081994" cy="1013792"/>
          </a:xfrm>
          <a:prstGeom prst="rect">
            <a:avLst/>
          </a:prstGeom>
          <a:noFill/>
          <a:ln>
            <a:noFill/>
          </a:ln>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2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Child Labor</a:t>
            </a:r>
            <a:endParaRPr dirty="0"/>
          </a:p>
        </p:txBody>
      </p:sp>
      <p:sp>
        <p:nvSpPr>
          <p:cNvPr id="563" name="Google Shape;563;p20"/>
          <p:cNvSpPr txBox="1">
            <a:spLocks noGrp="1"/>
          </p:cNvSpPr>
          <p:nvPr>
            <p:ph type="body" idx="1"/>
          </p:nvPr>
        </p:nvSpPr>
        <p:spPr>
          <a:xfrm>
            <a:off x="877488" y="1524000"/>
            <a:ext cx="7564800" cy="3108600"/>
          </a:xfrm>
          <a:prstGeom prst="rect">
            <a:avLst/>
          </a:prstGeom>
          <a:noFill/>
          <a:ln>
            <a:noFill/>
          </a:ln>
        </p:spPr>
        <p:txBody>
          <a:bodyPr spcFirstLastPara="1" wrap="square" lIns="91425" tIns="91425" rIns="91425" bIns="91425" anchor="ctr" anchorCtr="0">
            <a:noAutofit/>
          </a:bodyPr>
          <a:lstStyle/>
          <a:p>
            <a:pPr marL="342900" lvl="0" indent="-342900" algn="l" rtl="0">
              <a:lnSpc>
                <a:spcPct val="90000"/>
              </a:lnSpc>
              <a:spcBef>
                <a:spcPts val="600"/>
              </a:spcBef>
              <a:spcAft>
                <a:spcPts val="0"/>
              </a:spcAft>
              <a:buSzPts val="2220"/>
              <a:buChar char="▪"/>
            </a:pPr>
            <a:r>
              <a:rPr lang="en-US" dirty="0"/>
              <a:t>Why couldn’t you be a doctor if you wanted to at age 18?</a:t>
            </a:r>
            <a:endParaRPr dirty="0"/>
          </a:p>
          <a:p>
            <a:pPr marL="342900" lvl="0" indent="0" algn="l" rtl="0">
              <a:lnSpc>
                <a:spcPct val="90000"/>
              </a:lnSpc>
              <a:spcBef>
                <a:spcPts val="600"/>
              </a:spcBef>
              <a:spcAft>
                <a:spcPts val="0"/>
              </a:spcAft>
              <a:buSzPts val="1800"/>
              <a:buNone/>
            </a:pPr>
            <a:endParaRPr dirty="0"/>
          </a:p>
          <a:p>
            <a:pPr marL="342900" lvl="0" indent="-342900" algn="l" rtl="0">
              <a:lnSpc>
                <a:spcPct val="90000"/>
              </a:lnSpc>
              <a:spcBef>
                <a:spcPts val="600"/>
              </a:spcBef>
              <a:spcAft>
                <a:spcPts val="0"/>
              </a:spcAft>
              <a:buSzPts val="2220"/>
              <a:buChar char="▪"/>
            </a:pPr>
            <a:r>
              <a:rPr lang="en-US" dirty="0"/>
              <a:t>Why couldn’t Rupinder learn to be a doctor when he turned 18?</a:t>
            </a:r>
            <a:endParaRPr dirty="0"/>
          </a:p>
        </p:txBody>
      </p:sp>
      <p:sp>
        <p:nvSpPr>
          <p:cNvPr id="564" name="Google Shape;564;p2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19</a:t>
            </a:fld>
            <a:endParaRPr sz="900">
              <a:solidFill>
                <a:srgbClr val="00A5A6"/>
              </a:solidFill>
            </a:endParaRPr>
          </a:p>
        </p:txBody>
      </p:sp>
      <p:pic>
        <p:nvPicPr>
          <p:cNvPr id="565" name="Google Shape;565;p20" descr="Stick figures of two kids running the icon for discussion throughout the presentation"/>
          <p:cNvPicPr preferRelativeResize="0"/>
          <p:nvPr/>
        </p:nvPicPr>
        <p:blipFill rotWithShape="1">
          <a:blip r:embed="rId3">
            <a:alphaModFix/>
          </a:blip>
          <a:srcRect/>
          <a:stretch/>
        </p:blipFill>
        <p:spPr>
          <a:xfrm>
            <a:off x="7789850" y="271100"/>
            <a:ext cx="1081995" cy="1013792"/>
          </a:xfrm>
          <a:prstGeom prst="rect">
            <a:avLst/>
          </a:prstGeom>
          <a:noFill/>
          <a:ln>
            <a:noFill/>
          </a:ln>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453054153"/>
              </p:ext>
            </p:extLst>
          </p:nvPr>
        </p:nvGraphicFramePr>
        <p:xfrm>
          <a:off x="365760" y="1371598"/>
          <a:ext cx="8412480" cy="3248892"/>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Activity: Pair / Share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Display the child labor photos from the previous lesson.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08242333"/>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Activity: Rupinder’s Story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Prepare to tell or read the story, parts 1 &amp; 2.</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9636548"/>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Have students use the talking stick when students want to say something.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449790391"/>
                  </a:ext>
                </a:extLst>
              </a:tr>
              <a:tr h="812223">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bl>
          </a:graphicData>
        </a:graphic>
      </p:graphicFrame>
    </p:spTree>
    <p:extLst>
      <p:ext uri="{BB962C8B-B14F-4D97-AF65-F5344CB8AC3E}">
        <p14:creationId xmlns:p14="http://schemas.microsoft.com/office/powerpoint/2010/main" val="863098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21"/>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Conclusion </a:t>
            </a:r>
            <a:endParaRPr/>
          </a:p>
        </p:txBody>
      </p:sp>
      <p:sp>
        <p:nvSpPr>
          <p:cNvPr id="571" name="Google Shape;571;p21"/>
          <p:cNvSpPr txBox="1">
            <a:spLocks noGrp="1"/>
          </p:cNvSpPr>
          <p:nvPr>
            <p:ph type="body" idx="1"/>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2400"/>
              <a:buNone/>
            </a:pPr>
            <a:r>
              <a:rPr lang="en-US"/>
              <a:t>What kind of work would you love to do? </a:t>
            </a:r>
            <a:endParaRPr/>
          </a:p>
          <a:p>
            <a:pPr marL="0" lvl="0" indent="0" algn="l" rtl="0">
              <a:lnSpc>
                <a:spcPct val="100000"/>
              </a:lnSpc>
              <a:spcBef>
                <a:spcPts val="600"/>
              </a:spcBef>
              <a:spcAft>
                <a:spcPts val="0"/>
              </a:spcAft>
              <a:buSzPts val="1800"/>
              <a:buNone/>
            </a:pPr>
            <a:r>
              <a:rPr lang="en-US"/>
              <a:t>What do you need to do to prepare for that kind of work?</a:t>
            </a:r>
            <a:br>
              <a:rPr lang="en-US"/>
            </a:br>
            <a:endParaRPr/>
          </a:p>
        </p:txBody>
      </p:sp>
      <p:pic>
        <p:nvPicPr>
          <p:cNvPr id="572" name="Google Shape;572;p21" descr="Four stick children holding stars"/>
          <p:cNvPicPr preferRelativeResize="0">
            <a:picLocks noGrp="1"/>
          </p:cNvPicPr>
          <p:nvPr>
            <p:ph type="body" idx="2"/>
          </p:nvPr>
        </p:nvPicPr>
        <p:blipFill rotWithShape="1">
          <a:blip r:embed="rId3">
            <a:alphaModFix/>
          </a:blip>
          <a:stretch/>
        </p:blipFill>
        <p:spPr>
          <a:xfrm>
            <a:off x="4878388" y="1617441"/>
            <a:ext cx="3657600" cy="2921442"/>
          </a:xfrm>
          <a:prstGeom prst="rect">
            <a:avLst/>
          </a:prstGeom>
          <a:noFill/>
          <a:ln>
            <a:noFill/>
          </a:ln>
        </p:spPr>
      </p:pic>
      <p:sp>
        <p:nvSpPr>
          <p:cNvPr id="573" name="Google Shape;573;p2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20</a:t>
            </a:fld>
            <a:endParaRPr sz="1200" b="1"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22"/>
          <p:cNvSpPr txBox="1">
            <a:spLocks noGrp="1"/>
          </p:cNvSpPr>
          <p:nvPr>
            <p:ph type="title"/>
          </p:nvPr>
        </p:nvSpPr>
        <p:spPr>
          <a:xfrm>
            <a:off x="869149" y="530350"/>
            <a:ext cx="36576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Work</a:t>
            </a:r>
            <a:endParaRPr dirty="0"/>
          </a:p>
        </p:txBody>
      </p:sp>
      <p:sp>
        <p:nvSpPr>
          <p:cNvPr id="579" name="Google Shape;579;p22"/>
          <p:cNvSpPr txBox="1">
            <a:spLocks noGrp="1"/>
          </p:cNvSpPr>
          <p:nvPr>
            <p:ph type="body" idx="1"/>
          </p:nvPr>
        </p:nvSpPr>
        <p:spPr>
          <a:xfrm>
            <a:off x="619433" y="855406"/>
            <a:ext cx="7812298" cy="3777194"/>
          </a:xfrm>
          <a:prstGeom prst="rect">
            <a:avLst/>
          </a:prstGeom>
          <a:noFill/>
          <a:ln>
            <a:noFill/>
          </a:ln>
        </p:spPr>
        <p:txBody>
          <a:bodyPr spcFirstLastPara="1" wrap="square" lIns="91425" tIns="91425" rIns="91425" bIns="91425" anchor="ctr" anchorCtr="0">
            <a:noAutofit/>
          </a:bodyPr>
          <a:lstStyle/>
          <a:p>
            <a:pPr marL="457200" lvl="0" indent="-342900" algn="l" rtl="0">
              <a:lnSpc>
                <a:spcPct val="100000"/>
              </a:lnSpc>
              <a:spcBef>
                <a:spcPts val="600"/>
              </a:spcBef>
              <a:spcAft>
                <a:spcPts val="0"/>
              </a:spcAft>
              <a:buSzPts val="1800"/>
              <a:buChar char="▪"/>
            </a:pPr>
            <a:r>
              <a:rPr lang="en-US" dirty="0"/>
              <a:t>You have the right not to work if the working hours interfere with school and study times.</a:t>
            </a:r>
          </a:p>
          <a:p>
            <a:pPr marL="457200" lvl="0" indent="-342900" algn="l" rtl="0">
              <a:lnSpc>
                <a:spcPct val="100000"/>
              </a:lnSpc>
              <a:spcBef>
                <a:spcPts val="600"/>
              </a:spcBef>
              <a:spcAft>
                <a:spcPts val="0"/>
              </a:spcAft>
              <a:buSzPts val="1800"/>
              <a:buChar char="▪"/>
            </a:pPr>
            <a:endParaRPr dirty="0"/>
          </a:p>
          <a:p>
            <a:pPr marL="457200" lvl="0" indent="-342900" algn="l" rtl="0">
              <a:lnSpc>
                <a:spcPct val="100000"/>
              </a:lnSpc>
              <a:spcBef>
                <a:spcPts val="0"/>
              </a:spcBef>
              <a:spcAft>
                <a:spcPts val="0"/>
              </a:spcAft>
              <a:buSzPts val="1800"/>
              <a:buChar char="▪"/>
            </a:pPr>
            <a:r>
              <a:rPr lang="en-US" dirty="0"/>
              <a:t>You have the right not to do work that is dangerous or harmful to your health.</a:t>
            </a:r>
          </a:p>
          <a:p>
            <a:pPr marL="457200" lvl="0" indent="-342900" algn="l" rtl="0">
              <a:lnSpc>
                <a:spcPct val="100000"/>
              </a:lnSpc>
              <a:spcBef>
                <a:spcPts val="0"/>
              </a:spcBef>
              <a:spcAft>
                <a:spcPts val="0"/>
              </a:spcAft>
              <a:buSzPts val="1800"/>
              <a:buChar char="▪"/>
            </a:pPr>
            <a:endParaRPr dirty="0"/>
          </a:p>
          <a:p>
            <a:pPr marL="457200" lvl="0" indent="-342900" algn="l" rtl="0">
              <a:lnSpc>
                <a:spcPct val="100000"/>
              </a:lnSpc>
              <a:spcBef>
                <a:spcPts val="0"/>
              </a:spcBef>
              <a:spcAft>
                <a:spcPts val="0"/>
              </a:spcAft>
              <a:buSzPts val="1800"/>
              <a:buChar char="▪"/>
            </a:pPr>
            <a:r>
              <a:rPr lang="en-US" dirty="0"/>
              <a:t>You have the right to choose your work.</a:t>
            </a:r>
            <a:endParaRPr dirty="0"/>
          </a:p>
        </p:txBody>
      </p:sp>
      <p:pic>
        <p:nvPicPr>
          <p:cNvPr id="580" name="Google Shape;580;p22" descr="Four stick children holding stars"/>
          <p:cNvPicPr preferRelativeResize="0">
            <a:picLocks noGrp="1" noChangeAspect="1"/>
          </p:cNvPicPr>
          <p:nvPr>
            <p:ph type="body" idx="2"/>
          </p:nvPr>
        </p:nvPicPr>
        <p:blipFill rotWithShape="1">
          <a:blip r:embed="rId3">
            <a:alphaModFix/>
          </a:blip>
          <a:srcRect/>
          <a:stretch/>
        </p:blipFill>
        <p:spPr>
          <a:xfrm>
            <a:off x="7619254" y="187223"/>
            <a:ext cx="1280160" cy="1021034"/>
          </a:xfrm>
          <a:prstGeom prst="rect">
            <a:avLst/>
          </a:prstGeom>
          <a:noFill/>
          <a:ln>
            <a:noFill/>
          </a:ln>
          <a:effectLst>
            <a:outerShdw blurRad="50800" dist="38100" dir="2700000" algn="tl" rotWithShape="0">
              <a:prstClr val="black">
                <a:alpha val="40000"/>
              </a:prstClr>
            </a:outerShdw>
          </a:effectLst>
        </p:spPr>
      </p:pic>
      <p:sp>
        <p:nvSpPr>
          <p:cNvPr id="581" name="Google Shape;581;p22"/>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21</a:t>
            </a:fld>
            <a:endParaRPr sz="1200" b="1"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6" name="Google Shape;586;p23"/>
          <p:cNvSpPr txBox="1">
            <a:spLocks noGrp="1"/>
          </p:cNvSpPr>
          <p:nvPr>
            <p:ph type="title"/>
          </p:nvPr>
        </p:nvSpPr>
        <p:spPr>
          <a:xfrm>
            <a:off x="472186" y="441869"/>
            <a:ext cx="5639806" cy="354544"/>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Learning Points</a:t>
            </a:r>
            <a:endParaRPr dirty="0"/>
          </a:p>
        </p:txBody>
      </p:sp>
      <p:sp>
        <p:nvSpPr>
          <p:cNvPr id="587" name="Google Shape;587;p23"/>
          <p:cNvSpPr txBox="1">
            <a:spLocks noGrp="1"/>
          </p:cNvSpPr>
          <p:nvPr>
            <p:ph type="body" idx="1"/>
          </p:nvPr>
        </p:nvSpPr>
        <p:spPr>
          <a:xfrm>
            <a:off x="344129" y="1573161"/>
            <a:ext cx="8000771" cy="3059439"/>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600"/>
              </a:spcBef>
              <a:spcAft>
                <a:spcPts val="0"/>
              </a:spcAft>
              <a:buClr>
                <a:schemeClr val="dk1"/>
              </a:buClr>
              <a:buSzPts val="1100"/>
              <a:buFont typeface="Arial"/>
              <a:buNone/>
            </a:pPr>
            <a:r>
              <a:rPr lang="en-US" dirty="0"/>
              <a:t>1. You have a right NOT to work if the working hours interfere with your school and study times.</a:t>
            </a:r>
          </a:p>
          <a:p>
            <a:pPr marL="0" lvl="0" indent="0" algn="l" rtl="0">
              <a:lnSpc>
                <a:spcPct val="115000"/>
              </a:lnSpc>
              <a:spcBef>
                <a:spcPts val="600"/>
              </a:spcBef>
              <a:spcAft>
                <a:spcPts val="0"/>
              </a:spcAft>
              <a:buClr>
                <a:schemeClr val="dk1"/>
              </a:buClr>
              <a:buSzPts val="1100"/>
              <a:buFont typeface="Arial"/>
              <a:buNone/>
            </a:pPr>
            <a:endParaRPr dirty="0"/>
          </a:p>
          <a:p>
            <a:pPr marL="0" lvl="0" indent="0" algn="l" rtl="0">
              <a:lnSpc>
                <a:spcPct val="115000"/>
              </a:lnSpc>
              <a:spcBef>
                <a:spcPts val="600"/>
              </a:spcBef>
              <a:spcAft>
                <a:spcPts val="0"/>
              </a:spcAft>
              <a:buClr>
                <a:schemeClr val="dk1"/>
              </a:buClr>
              <a:buSzPts val="1100"/>
              <a:buFont typeface="Arial"/>
              <a:buNone/>
            </a:pPr>
            <a:r>
              <a:rPr lang="en-US" dirty="0"/>
              <a:t>2. You have a right NOT to work if that work is dangerous or harmful to your health.</a:t>
            </a:r>
          </a:p>
          <a:p>
            <a:pPr marL="0" lvl="0" indent="0" algn="l" rtl="0">
              <a:lnSpc>
                <a:spcPct val="115000"/>
              </a:lnSpc>
              <a:spcBef>
                <a:spcPts val="600"/>
              </a:spcBef>
              <a:spcAft>
                <a:spcPts val="0"/>
              </a:spcAft>
              <a:buClr>
                <a:schemeClr val="dk1"/>
              </a:buClr>
              <a:buSzPts val="1100"/>
              <a:buFont typeface="Arial"/>
              <a:buNone/>
            </a:pPr>
            <a:endParaRPr dirty="0"/>
          </a:p>
          <a:p>
            <a:pPr marL="0" lvl="0" indent="0" algn="l" rtl="0">
              <a:lnSpc>
                <a:spcPct val="115000"/>
              </a:lnSpc>
              <a:spcBef>
                <a:spcPts val="600"/>
              </a:spcBef>
              <a:spcAft>
                <a:spcPts val="0"/>
              </a:spcAft>
              <a:buClr>
                <a:schemeClr val="dk1"/>
              </a:buClr>
              <a:buSzPts val="1100"/>
              <a:buFont typeface="Arial"/>
              <a:buNone/>
            </a:pPr>
            <a:r>
              <a:rPr lang="en-US" dirty="0"/>
              <a:t>3. You have a right to choose your work. </a:t>
            </a:r>
            <a:endParaRPr dirty="0"/>
          </a:p>
        </p:txBody>
      </p:sp>
      <p:pic>
        <p:nvPicPr>
          <p:cNvPr id="588" name="Google Shape;588;p23" descr="Five stick figure children holding star"/>
          <p:cNvPicPr preferRelativeResize="0">
            <a:picLocks noGrp="1"/>
          </p:cNvPicPr>
          <p:nvPr>
            <p:ph type="body" idx="2"/>
          </p:nvPr>
        </p:nvPicPr>
        <p:blipFill rotWithShape="1">
          <a:blip r:embed="rId3">
            <a:alphaModFix/>
          </a:blip>
          <a:srcRect/>
          <a:stretch/>
        </p:blipFill>
        <p:spPr>
          <a:xfrm>
            <a:off x="7372416" y="65013"/>
            <a:ext cx="1584600" cy="1462800"/>
          </a:xfrm>
          <a:prstGeom prst="rect">
            <a:avLst/>
          </a:prstGeom>
          <a:noFill/>
          <a:ln>
            <a:noFill/>
          </a:ln>
        </p:spPr>
      </p:pic>
      <p:sp>
        <p:nvSpPr>
          <p:cNvPr id="589" name="Google Shape;589;p2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22</a:t>
            </a:fld>
            <a:endParaRPr sz="1200" b="1"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24"/>
          <p:cNvSpPr txBox="1">
            <a:spLocks noGrp="1"/>
          </p:cNvSpPr>
          <p:nvPr>
            <p:ph type="title"/>
          </p:nvPr>
        </p:nvSpPr>
        <p:spPr>
          <a:xfrm>
            <a:off x="2896374" y="553109"/>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Challenge  </a:t>
            </a:r>
            <a:endParaRPr/>
          </a:p>
        </p:txBody>
      </p:sp>
      <p:sp>
        <p:nvSpPr>
          <p:cNvPr id="595" name="Google Shape;595;p24"/>
          <p:cNvSpPr txBox="1">
            <a:spLocks noGrp="1"/>
          </p:cNvSpPr>
          <p:nvPr>
            <p:ph type="body" idx="1"/>
          </p:nvPr>
        </p:nvSpPr>
        <p:spPr>
          <a:xfrm>
            <a:off x="393289" y="1809135"/>
            <a:ext cx="5073445" cy="1887794"/>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600"/>
              </a:spcBef>
              <a:spcAft>
                <a:spcPts val="0"/>
              </a:spcAft>
              <a:buSzPts val="2400"/>
              <a:buNone/>
            </a:pPr>
            <a:r>
              <a:rPr lang="en-US" sz="2800" dirty="0"/>
              <a:t>Think about the kind of work you might like to do when you graduate from school. </a:t>
            </a:r>
            <a:endParaRPr sz="2800" dirty="0"/>
          </a:p>
        </p:txBody>
      </p:sp>
      <p:pic>
        <p:nvPicPr>
          <p:cNvPr id="596" name="Google Shape;596;p24" descr="A stick person climbing towards the top of a mountain with a flag on top"/>
          <p:cNvPicPr preferRelativeResize="0">
            <a:picLocks noGrp="1"/>
          </p:cNvPicPr>
          <p:nvPr>
            <p:ph type="body" idx="2"/>
          </p:nvPr>
        </p:nvPicPr>
        <p:blipFill rotWithShape="1">
          <a:blip r:embed="rId3">
            <a:alphaModFix/>
          </a:blip>
          <a:stretch/>
        </p:blipFill>
        <p:spPr>
          <a:xfrm>
            <a:off x="5466735" y="1311968"/>
            <a:ext cx="3005588" cy="2139881"/>
          </a:xfrm>
          <a:prstGeom prst="rect">
            <a:avLst/>
          </a:prstGeom>
          <a:noFill/>
          <a:ln>
            <a:noFill/>
          </a:ln>
        </p:spPr>
      </p:pic>
      <p:sp>
        <p:nvSpPr>
          <p:cNvPr id="597" name="Google Shape;597;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23</a:t>
            </a:fld>
            <a:endParaRPr sz="1200" b="1"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451"/>
        <p:cNvGrpSpPr/>
        <p:nvPr/>
      </p:nvGrpSpPr>
      <p:grpSpPr>
        <a:xfrm>
          <a:off x="0" y="0"/>
          <a:ext cx="0" cy="0"/>
          <a:chOff x="0" y="0"/>
          <a:chExt cx="0" cy="0"/>
        </a:xfrm>
      </p:grpSpPr>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4266888441"/>
              </p:ext>
            </p:extLst>
          </p:nvPr>
        </p:nvGraphicFramePr>
        <p:xfrm>
          <a:off x="734477" y="1587964"/>
          <a:ext cx="7907071" cy="3139440"/>
        </p:xfrm>
        <a:graphic>
          <a:graphicData uri="http://schemas.openxmlformats.org/drawingml/2006/table">
            <a:tbl>
              <a:tblPr firstRow="1" bandRow="1">
                <a:tableStyleId>{2D5ABB26-0587-4C30-8999-92F81FD0307C}</a:tableStyleId>
              </a:tblPr>
              <a:tblGrid>
                <a:gridCol w="558146">
                  <a:extLst>
                    <a:ext uri="{9D8B030D-6E8A-4147-A177-3AD203B41FA5}">
                      <a16:colId xmlns:a16="http://schemas.microsoft.com/office/drawing/2014/main" val="2627769037"/>
                    </a:ext>
                  </a:extLst>
                </a:gridCol>
                <a:gridCol w="7348925">
                  <a:extLst>
                    <a:ext uri="{9D8B030D-6E8A-4147-A177-3AD203B41FA5}">
                      <a16:colId xmlns:a16="http://schemas.microsoft.com/office/drawing/2014/main" val="1329378423"/>
                    </a:ext>
                  </a:extLst>
                </a:gridCol>
              </a:tblGrid>
              <a:tr h="548640">
                <a:tc>
                  <a:txBody>
                    <a:bodyPr/>
                    <a:lstStyle/>
                    <a:p>
                      <a:pPr algn="ctr"/>
                      <a:r>
                        <a:rPr lang="en-US" sz="1600" dirty="0"/>
                        <a:t>1</a:t>
                      </a:r>
                    </a:p>
                  </a:txBody>
                  <a:tcPr/>
                </a:tc>
                <a:tc>
                  <a:txBody>
                    <a:bodyPr/>
                    <a:lstStyle/>
                    <a:p>
                      <a:r>
                        <a:rPr lang="en-US" sz="1600" i="1" u="none" strike="noStrike" cap="none" dirty="0">
                          <a:effectLst/>
                          <a:sym typeface="Arial"/>
                        </a:rPr>
                        <a:t>Visit the United Nations Geneva Office on Human Rights Education website to download and print lesson resources </a:t>
                      </a:r>
                      <a:r>
                        <a:rPr lang="en-US" sz="1600" u="none" strike="noStrike" cap="none" dirty="0">
                          <a:effectLst/>
                          <a:sym typeface="Arial"/>
                        </a:rPr>
                        <a:t>at </a:t>
                      </a:r>
                      <a:r>
                        <a:rPr lang="en-US" sz="1600" u="sng" strike="noStrike" cap="none" dirty="0">
                          <a:effectLst/>
                          <a:sym typeface="Arial"/>
                          <a:hlinkClick r:id="rId4"/>
                        </a:rPr>
                        <a:t>www.go-hre.org</a:t>
                      </a:r>
                      <a:r>
                        <a:rPr lang="en-US" sz="1600" u="none" strike="noStrike" cap="none" dirty="0">
                          <a:effectLst/>
                          <a:sym typeface="Arial"/>
                        </a:rPr>
                        <a:t> </a:t>
                      </a:r>
                      <a:endParaRPr lang="en-US" sz="16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48640">
                <a:tc>
                  <a:txBody>
                    <a:bodyPr/>
                    <a:lstStyle/>
                    <a:p>
                      <a:pPr algn="ctr"/>
                      <a:r>
                        <a:rPr lang="en-US" sz="1600" dirty="0"/>
                        <a:t>2</a:t>
                      </a:r>
                    </a:p>
                  </a:txBody>
                  <a:tcPr/>
                </a:tc>
                <a:tc>
                  <a:txBody>
                    <a:bodyPr/>
                    <a:lstStyle/>
                    <a:p>
                      <a:r>
                        <a:rPr lang="en-US" sz="1600" dirty="0"/>
                        <a:t>United Nations Universal Declaration of Human Rights. </a:t>
                      </a:r>
                      <a:r>
                        <a:rPr lang="en-US" sz="1600" dirty="0">
                          <a:hlinkClick r:id="rId5"/>
                        </a:rPr>
                        <a:t>https://www.un.org/en/universal-declaration-human-rights/</a:t>
                      </a:r>
                      <a:endParaRPr lang="en-US" sz="1600" dirty="0"/>
                    </a:p>
                  </a:txBody>
                  <a:tcPr/>
                </a:tc>
                <a:extLst>
                  <a:ext uri="{0D108BD9-81ED-4DB2-BD59-A6C34878D82A}">
                    <a16:rowId xmlns:a16="http://schemas.microsoft.com/office/drawing/2014/main" val="2406759190"/>
                  </a:ext>
                </a:extLst>
              </a:tr>
              <a:tr h="548640">
                <a:tc>
                  <a:txBody>
                    <a:bodyPr/>
                    <a:lstStyle/>
                    <a:p>
                      <a:pPr algn="ctr"/>
                      <a:r>
                        <a:rPr lang="en-US" sz="1600" dirty="0"/>
                        <a:t>3</a:t>
                      </a:r>
                    </a:p>
                  </a:txBody>
                  <a:tcPr/>
                </a:tc>
                <a:tc>
                  <a:txBody>
                    <a:bodyPr/>
                    <a:lstStyle/>
                    <a:p>
                      <a:r>
                        <a:rPr lang="en-US" sz="1600" dirty="0"/>
                        <a:t>United Nations Convention on the Rights of the Child. </a:t>
                      </a:r>
                      <a:r>
                        <a:rPr lang="en-US" sz="1600" dirty="0">
                          <a:hlinkClick r:id="rId6"/>
                        </a:rPr>
                        <a:t>https://www.ohchr.org/en/professionalinterest/pages/crc.aspx</a:t>
                      </a:r>
                      <a:endParaRPr lang="en-US" sz="1600" dirty="0"/>
                    </a:p>
                  </a:txBody>
                  <a:tcPr/>
                </a:tc>
                <a:extLst>
                  <a:ext uri="{0D108BD9-81ED-4DB2-BD59-A6C34878D82A}">
                    <a16:rowId xmlns:a16="http://schemas.microsoft.com/office/drawing/2014/main" val="1686710979"/>
                  </a:ext>
                </a:extLst>
              </a:tr>
              <a:tr h="548640">
                <a:tc>
                  <a:txBody>
                    <a:bodyPr/>
                    <a:lstStyle/>
                    <a:p>
                      <a:pPr algn="ctr"/>
                      <a:r>
                        <a:rPr lang="en-US" sz="1600" dirty="0"/>
                        <a:t>4</a:t>
                      </a:r>
                    </a:p>
                  </a:txBody>
                  <a:tcPr/>
                </a:tc>
                <a:tc>
                  <a:txBody>
                    <a:bodyPr/>
                    <a:lstStyle/>
                    <a:p>
                      <a:r>
                        <a:rPr lang="en-US" sz="1600" dirty="0"/>
                        <a:t>This Little Light of Mine (To hear song): </a:t>
                      </a:r>
                      <a:r>
                        <a:rPr lang="en-US" sz="1600" dirty="0">
                          <a:hlinkClick r:id="rId7"/>
                        </a:rPr>
                        <a:t>https://www.youtube.com/watch?v=W_4vgwnbAfE</a:t>
                      </a:r>
                      <a:endParaRPr lang="en-US" sz="1600" dirty="0"/>
                    </a:p>
                  </a:txBody>
                  <a:tcPr/>
                </a:tc>
                <a:extLst>
                  <a:ext uri="{0D108BD9-81ED-4DB2-BD59-A6C34878D82A}">
                    <a16:rowId xmlns:a16="http://schemas.microsoft.com/office/drawing/2014/main" val="3325604496"/>
                  </a:ext>
                </a:extLst>
              </a:tr>
              <a:tr h="548640">
                <a:tc>
                  <a:txBody>
                    <a:bodyPr/>
                    <a:lstStyle/>
                    <a:p>
                      <a:pPr algn="ctr"/>
                      <a:r>
                        <a:rPr lang="en-US" sz="1600" dirty="0"/>
                        <a:t>5</a:t>
                      </a:r>
                    </a:p>
                  </a:txBody>
                  <a:tcPr/>
                </a:tc>
                <a:tc>
                  <a:txBody>
                    <a:bodyPr/>
                    <a:lstStyle/>
                    <a:p>
                      <a:r>
                        <a:rPr lang="en-US" sz="1600" dirty="0"/>
                        <a:t>Rupinder’s Story (Source: Farm Radio International)</a:t>
                      </a:r>
                    </a:p>
                    <a:p>
                      <a:r>
                        <a:rPr lang="en-US" sz="1600" dirty="0">
                          <a:hlinkClick r:id="rId8"/>
                        </a:rPr>
                        <a:t>http://scripts.farmradio.fm/radio-resource-packs/package-69-a-world-fit-forchildren/protecting-children-from-child-labour/</a:t>
                      </a:r>
                      <a:r>
                        <a:rPr lang="en-US" sz="1600" dirty="0"/>
                        <a:t> </a:t>
                      </a:r>
                    </a:p>
                  </a:txBody>
                  <a:tcPr/>
                </a:tc>
                <a:extLst>
                  <a:ext uri="{0D108BD9-81ED-4DB2-BD59-A6C34878D82A}">
                    <a16:rowId xmlns:a16="http://schemas.microsoft.com/office/drawing/2014/main" val="1455892452"/>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sp>
        <p:nvSpPr>
          <p:cNvPr id="4" name="TextBox 3">
            <a:extLst>
              <a:ext uri="{FF2B5EF4-FFF2-40B4-BE49-F238E27FC236}">
                <a16:creationId xmlns:a16="http://schemas.microsoft.com/office/drawing/2014/main" id="{6C683298-5955-4949-AAF0-55E7EEB1E98B}"/>
              </a:ext>
            </a:extLst>
          </p:cNvPr>
          <p:cNvSpPr txBox="1"/>
          <p:nvPr/>
        </p:nvSpPr>
        <p:spPr>
          <a:xfrm>
            <a:off x="1293091" y="988291"/>
            <a:ext cx="6918036" cy="3754874"/>
          </a:xfrm>
          <a:prstGeom prst="rect">
            <a:avLst/>
          </a:prstGeom>
          <a:noFill/>
        </p:spPr>
        <p:txBody>
          <a:bodyPr wrap="square" rtlCol="0">
            <a:spAutoFit/>
          </a:bodyPr>
          <a:lstStyle/>
          <a:p>
            <a:r>
              <a:rPr lang="en-US" dirty="0"/>
              <a:t>My name is Rupinder and I am 13 years old. My parents work on a coffee plantation.</a:t>
            </a:r>
          </a:p>
          <a:p>
            <a:r>
              <a:rPr lang="en-US" dirty="0"/>
              <a:t>When I was young, I went to school for two years. But when I was 8, my parents told me I had to stay home and look after my younger sisters and brothers.</a:t>
            </a:r>
          </a:p>
          <a:p>
            <a:endParaRPr lang="en-US" dirty="0"/>
          </a:p>
          <a:p>
            <a:r>
              <a:rPr lang="en-US" dirty="0"/>
              <a:t>Then when I was 10, I started working on the coffee plantation, too, during picking seasons. I worked from 6 in the morning till 10 at night.</a:t>
            </a:r>
          </a:p>
          <a:p>
            <a:endParaRPr lang="en-US" dirty="0"/>
          </a:p>
          <a:p>
            <a:r>
              <a:rPr lang="en-US" dirty="0"/>
              <a:t>One day while I was working, I hurt my arm. Now I can’t work on the plantation anymore. </a:t>
            </a:r>
          </a:p>
          <a:p>
            <a:endParaRPr lang="en-US" dirty="0"/>
          </a:p>
          <a:p>
            <a:r>
              <a:rPr lang="en-US" dirty="0"/>
              <a:t>My parents can’t afford to keep me at home if I don’t work, so I came to the city. I thought I could find work here. But I cannot read and write, so it is hard.</a:t>
            </a:r>
          </a:p>
          <a:p>
            <a:endParaRPr lang="en-US" dirty="0"/>
          </a:p>
          <a:p>
            <a:r>
              <a:rPr lang="en-US" dirty="0"/>
              <a:t>What I really want is to go to school, and learn to be an engineer or a builder.</a:t>
            </a:r>
          </a:p>
          <a:p>
            <a:endParaRPr lang="en-US" dirty="0"/>
          </a:p>
          <a:p>
            <a:r>
              <a:rPr lang="en-US" dirty="0"/>
              <a:t>Source: Farm Radio International </a:t>
            </a:r>
            <a:r>
              <a:rPr lang="en-US" dirty="0">
                <a:hlinkClick r:id="rId4"/>
              </a:rPr>
              <a:t>http://scripts.farmradio.fm/radio-resource-packs/package-69-a- world-fit-</a:t>
            </a:r>
            <a:r>
              <a:rPr lang="en-US" dirty="0" err="1">
                <a:hlinkClick r:id="rId4"/>
              </a:rPr>
              <a:t>forchildren</a:t>
            </a:r>
            <a:r>
              <a:rPr lang="en-US" dirty="0">
                <a:hlinkClick r:id="rId4"/>
              </a:rPr>
              <a:t>/protecting-children-from-child-</a:t>
            </a:r>
            <a:r>
              <a:rPr lang="en-US" dirty="0" err="1">
                <a:hlinkClick r:id="rId4"/>
              </a:rPr>
              <a:t>labour</a:t>
            </a:r>
            <a:r>
              <a:rPr lang="en-US" dirty="0">
                <a:hlinkClick r:id="rId4"/>
              </a:rPr>
              <a:t>/</a:t>
            </a:r>
            <a:r>
              <a:rPr lang="en-US" dirty="0"/>
              <a:t> </a:t>
            </a:r>
          </a:p>
        </p:txBody>
      </p:sp>
      <p:sp>
        <p:nvSpPr>
          <p:cNvPr id="8" name="Title 3">
            <a:extLst>
              <a:ext uri="{FF2B5EF4-FFF2-40B4-BE49-F238E27FC236}">
                <a16:creationId xmlns:a16="http://schemas.microsoft.com/office/drawing/2014/main" id="{E0D8AD03-DD49-4DAA-A471-47535E856B0C}"/>
              </a:ext>
            </a:extLst>
          </p:cNvPr>
          <p:cNvSpPr txBox="1">
            <a:spLocks/>
          </p:cNvSpPr>
          <p:nvPr/>
        </p:nvSpPr>
        <p:spPr>
          <a:xfrm>
            <a:off x="458647" y="142880"/>
            <a:ext cx="7405799" cy="914400"/>
          </a:xfrm>
          <a:prstGeom prst="rect">
            <a:avLst/>
          </a:prstGeom>
          <a:noFill/>
          <a:ln>
            <a:noFill/>
          </a:ln>
        </p:spPr>
        <p:txBody>
          <a:bodyPr spcFirstLastPara="1" wrap="square" lIns="91425" tIns="45700" rIns="91425" bIns="45700" numCol="1"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a:t>Rupinder’s Story</a:t>
            </a:r>
            <a:endParaRPr lang="en-US" dirty="0"/>
          </a:p>
        </p:txBody>
      </p:sp>
    </p:spTree>
    <p:extLst>
      <p:ext uri="{BB962C8B-B14F-4D97-AF65-F5344CB8AC3E}">
        <p14:creationId xmlns:p14="http://schemas.microsoft.com/office/powerpoint/2010/main" val="1287801834"/>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sp>
        <p:nvSpPr>
          <p:cNvPr id="13" name="Google Shape;226;p17">
            <a:extLst>
              <a:ext uri="{FF2B5EF4-FFF2-40B4-BE49-F238E27FC236}">
                <a16:creationId xmlns:a16="http://schemas.microsoft.com/office/drawing/2014/main" id="{DC581CC3-6037-48AA-A315-5E40BCD8DE57}"/>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23</a:t>
            </a:r>
            <a:endParaRPr sz="2400" dirty="0"/>
          </a:p>
        </p:txBody>
      </p:sp>
      <p:sp>
        <p:nvSpPr>
          <p:cNvPr id="669" name="Google Shape;669;p28"/>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28</a:t>
            </a:fld>
            <a:endParaRPr sz="1200" b="1" i="0" u="none" strike="noStrike" cap="none">
              <a:solidFill>
                <a:srgbClr val="0B4860"/>
              </a:solidFill>
              <a:latin typeface="Arial"/>
              <a:ea typeface="Arial"/>
              <a:cs typeface="Arial"/>
              <a:sym typeface="Arial"/>
            </a:endParaRPr>
          </a:p>
        </p:txBody>
      </p:sp>
      <p:pic>
        <p:nvPicPr>
          <p:cNvPr id="670" name="Google Shape;670;p28"/>
          <p:cNvPicPr preferRelativeResize="0"/>
          <p:nvPr/>
        </p:nvPicPr>
        <p:blipFill rotWithShape="1">
          <a:blip r:embed="rId3">
            <a:alphaModFix/>
          </a:blip>
          <a:srcRect l="4162" t="3521" r="2890"/>
          <a:stretch/>
        </p:blipFill>
        <p:spPr>
          <a:xfrm>
            <a:off x="1628800" y="3173700"/>
            <a:ext cx="3089500" cy="1535784"/>
          </a:xfrm>
          <a:prstGeom prst="rect">
            <a:avLst/>
          </a:prstGeom>
          <a:noFill/>
          <a:ln>
            <a:noFill/>
          </a:ln>
        </p:spPr>
      </p:pic>
      <p:pic>
        <p:nvPicPr>
          <p:cNvPr id="671" name="Google Shape;671;p28"/>
          <p:cNvPicPr preferRelativeResize="0"/>
          <p:nvPr/>
        </p:nvPicPr>
        <p:blipFill rotWithShape="1">
          <a:blip r:embed="rId4">
            <a:alphaModFix/>
          </a:blip>
          <a:srcRect/>
          <a:stretch/>
        </p:blipFill>
        <p:spPr>
          <a:xfrm>
            <a:off x="1636750" y="1495325"/>
            <a:ext cx="3089501" cy="1627800"/>
          </a:xfrm>
          <a:prstGeom prst="rect">
            <a:avLst/>
          </a:prstGeom>
          <a:noFill/>
          <a:ln>
            <a:noFill/>
          </a:ln>
        </p:spPr>
      </p:pic>
      <p:sp>
        <p:nvSpPr>
          <p:cNvPr id="7" name="Google Shape;184;g82d376985f_0_37">
            <a:extLst>
              <a:ext uri="{FF2B5EF4-FFF2-40B4-BE49-F238E27FC236}">
                <a16:creationId xmlns:a16="http://schemas.microsoft.com/office/drawing/2014/main" id="{71B5CF04-E9F6-463B-8E9F-5882BF9D99B9}"/>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8" name="Google Shape;186;g82d376985f_0_37" descr="Circle with books, computer, files, and pictures in it with the words instructor resources around it">
            <a:extLst>
              <a:ext uri="{FF2B5EF4-FFF2-40B4-BE49-F238E27FC236}">
                <a16:creationId xmlns:a16="http://schemas.microsoft.com/office/drawing/2014/main" id="{C29D0E96-3440-4A53-BB97-5D680BC65D62}"/>
              </a:ext>
            </a:extLst>
          </p:cNvPr>
          <p:cNvPicPr preferRelativeResize="0"/>
          <p:nvPr/>
        </p:nvPicPr>
        <p:blipFill rotWithShape="1">
          <a:blip r:embed="rId5">
            <a:alphaModFix/>
          </a:blip>
          <a:srcRect/>
          <a:stretch/>
        </p:blipFill>
        <p:spPr>
          <a:xfrm>
            <a:off x="7837084" y="188033"/>
            <a:ext cx="942535" cy="914400"/>
          </a:xfrm>
          <a:prstGeom prst="rect">
            <a:avLst/>
          </a:prstGeom>
          <a:noFill/>
          <a:ln>
            <a:noFill/>
          </a:ln>
        </p:spPr>
      </p:pic>
      <p:pic>
        <p:nvPicPr>
          <p:cNvPr id="14" name="Google Shape;213;g7341992463_0_180">
            <a:extLst>
              <a:ext uri="{FF2B5EF4-FFF2-40B4-BE49-F238E27FC236}">
                <a16:creationId xmlns:a16="http://schemas.microsoft.com/office/drawing/2014/main" id="{C8E0905E-0EA1-4DFE-8800-9B82BD4FA00A}"/>
              </a:ext>
            </a:extLst>
          </p:cNvPr>
          <p:cNvPicPr preferRelativeResize="0">
            <a:picLocks noChangeAspect="1"/>
          </p:cNvPicPr>
          <p:nvPr/>
        </p:nvPicPr>
        <p:blipFill>
          <a:blip r:embed="rId6"/>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23</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9" y="1506120"/>
            <a:ext cx="4356670" cy="3372740"/>
          </a:xfrm>
        </p:spPr>
        <p:txBody>
          <a:bodyPr anchor="ctr">
            <a:normAutofit/>
          </a:bodyPr>
          <a:lstStyle/>
          <a:p>
            <a:pPr marL="114300" indent="0">
              <a:buNone/>
            </a:pPr>
            <a:r>
              <a:rPr lang="en-US" b="0" dirty="0"/>
              <a:t>You have the right to work in good conditions.</a:t>
            </a:r>
          </a:p>
          <a:p>
            <a:pPr marL="114300" indent="0">
              <a:buNone/>
            </a:pPr>
            <a:endParaRPr lang="en-US" b="0" dirty="0"/>
          </a:p>
          <a:p>
            <a:pPr marL="114300" indent="0">
              <a:buNone/>
            </a:pPr>
            <a:r>
              <a:rPr lang="en-US" b="0" dirty="0"/>
              <a:t>You have the right to choose your work.</a:t>
            </a:r>
          </a:p>
        </p:txBody>
      </p:sp>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sp>
        <p:nvSpPr>
          <p:cNvPr id="7" name="Google Shape;184;g82d376985f_0_37">
            <a:extLst>
              <a:ext uri="{FF2B5EF4-FFF2-40B4-BE49-F238E27FC236}">
                <a16:creationId xmlns:a16="http://schemas.microsoft.com/office/drawing/2014/main" id="{6B21A698-B041-45BE-9A68-065219986F02}"/>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8" name="Google Shape;186;g82d376985f_0_37" descr="Circle with books, computer, files, and pictures in it with the words instructor resources around it">
            <a:extLst>
              <a:ext uri="{FF2B5EF4-FFF2-40B4-BE49-F238E27FC236}">
                <a16:creationId xmlns:a16="http://schemas.microsoft.com/office/drawing/2014/main" id="{43B50228-A985-4205-8901-343424C40701}"/>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861365208"/>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3616712300"/>
              </p:ext>
            </p:extLst>
          </p:nvPr>
        </p:nvGraphicFramePr>
        <p:xfrm>
          <a:off x="365760" y="1059222"/>
          <a:ext cx="8412480" cy="365760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12782163"/>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Story: Rupinder’s Story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Universal Declaration on Human Rights (UDHR) Article 23</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92284311"/>
                  </a:ext>
                </a:extLst>
              </a:tr>
              <a:tr h="36576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Convention on the Rights of the Child (CRC) Article 32</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7212512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Mini-posters: All mini-posters used so far including “Child Labor”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4444467"/>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11" name="Google Shape;226;p17">
            <a:extLst>
              <a:ext uri="{FF2B5EF4-FFF2-40B4-BE49-F238E27FC236}">
                <a16:creationId xmlns:a16="http://schemas.microsoft.com/office/drawing/2014/main" id="{22BF26D5-0135-4D91-B9FF-A163ED22A7D6}"/>
              </a:ext>
            </a:extLst>
          </p:cNvPr>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000" dirty="0"/>
              <a:t>Convention on the Rights of the Child</a:t>
            </a:r>
            <a:br>
              <a:rPr lang="en-US" sz="2400" dirty="0"/>
            </a:br>
            <a:r>
              <a:rPr lang="en-US" sz="2400" dirty="0"/>
              <a:t>Article 32 – Protection from Child Labor</a:t>
            </a:r>
            <a:endParaRPr sz="2400" dirty="0"/>
          </a:p>
        </p:txBody>
      </p:sp>
      <p:sp>
        <p:nvSpPr>
          <p:cNvPr id="677" name="Google Shape;677;p29"/>
          <p:cNvSpPr txBox="1">
            <a:spLocks noGrp="1"/>
          </p:cNvSpPr>
          <p:nvPr>
            <p:ph type="sldNum" idx="12"/>
          </p:nvPr>
        </p:nvSpPr>
        <p:spPr>
          <a:xfrm>
            <a:off x="184370" y="4598965"/>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30</a:t>
            </a:fld>
            <a:endParaRPr sz="1200" b="1" i="0" u="none" strike="noStrike" cap="none">
              <a:solidFill>
                <a:srgbClr val="0B4860"/>
              </a:solidFill>
              <a:latin typeface="Arial"/>
              <a:ea typeface="Arial"/>
              <a:cs typeface="Arial"/>
              <a:sym typeface="Arial"/>
            </a:endParaRPr>
          </a:p>
        </p:txBody>
      </p:sp>
      <p:pic>
        <p:nvPicPr>
          <p:cNvPr id="679" name="Google Shape;679;p29"/>
          <p:cNvPicPr preferRelativeResize="0"/>
          <p:nvPr/>
        </p:nvPicPr>
        <p:blipFill rotWithShape="1">
          <a:blip r:embed="rId3">
            <a:alphaModFix/>
          </a:blip>
          <a:srcRect/>
          <a:stretch/>
        </p:blipFill>
        <p:spPr>
          <a:xfrm>
            <a:off x="4553841" y="1533250"/>
            <a:ext cx="2268910" cy="2989402"/>
          </a:xfrm>
          <a:prstGeom prst="rect">
            <a:avLst/>
          </a:prstGeom>
          <a:noFill/>
          <a:ln>
            <a:noFill/>
          </a:ln>
        </p:spPr>
      </p:pic>
      <p:pic>
        <p:nvPicPr>
          <p:cNvPr id="680" name="Google Shape;680;p29"/>
          <p:cNvPicPr preferRelativeResize="0"/>
          <p:nvPr/>
        </p:nvPicPr>
        <p:blipFill rotWithShape="1">
          <a:blip r:embed="rId4">
            <a:alphaModFix/>
          </a:blip>
          <a:srcRect/>
          <a:stretch/>
        </p:blipFill>
        <p:spPr>
          <a:xfrm>
            <a:off x="2002425" y="1533250"/>
            <a:ext cx="2222718" cy="2989400"/>
          </a:xfrm>
          <a:prstGeom prst="rect">
            <a:avLst/>
          </a:prstGeom>
          <a:noFill/>
          <a:ln>
            <a:noFill/>
          </a:ln>
        </p:spPr>
      </p:pic>
      <p:pic>
        <p:nvPicPr>
          <p:cNvPr id="12" name="Google Shape;224;g833fd71cff_0_87">
            <a:extLst>
              <a:ext uri="{FF2B5EF4-FFF2-40B4-BE49-F238E27FC236}">
                <a16:creationId xmlns:a16="http://schemas.microsoft.com/office/drawing/2014/main" id="{741393A6-3A25-4537-90A3-D520513EF1B3}"/>
              </a:ext>
            </a:extLst>
          </p:cNvPr>
          <p:cNvPicPr preferRelativeResize="0">
            <a:picLocks noChangeAspect="1"/>
          </p:cNvPicPr>
          <p:nvPr/>
        </p:nvPicPr>
        <p:blipFill>
          <a:blip r:embed="rId5"/>
          <a:srcRect/>
          <a:stretch/>
        </p:blipFill>
        <p:spPr>
          <a:xfrm>
            <a:off x="7018584" y="2070480"/>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13" name="Google Shape;184;g82d376985f_0_37">
            <a:extLst>
              <a:ext uri="{FF2B5EF4-FFF2-40B4-BE49-F238E27FC236}">
                <a16:creationId xmlns:a16="http://schemas.microsoft.com/office/drawing/2014/main" id="{C10C19BA-8F2F-4856-B066-C774AA36C2A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14" name="Google Shape;186;g82d376985f_0_37" descr="Circle with books, computer, files, and pictures in it with the words instructor resources around it">
            <a:extLst>
              <a:ext uri="{FF2B5EF4-FFF2-40B4-BE49-F238E27FC236}">
                <a16:creationId xmlns:a16="http://schemas.microsoft.com/office/drawing/2014/main" id="{D1234AE7-2BE5-4E9D-B8A8-E43579CA1875}"/>
              </a:ext>
            </a:extLst>
          </p:cNvPr>
          <p:cNvPicPr preferRelativeResize="0"/>
          <p:nvPr/>
        </p:nvPicPr>
        <p:blipFill rotWithShape="1">
          <a:blip r:embed="rId6">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000" dirty="0"/>
              <a:t>Convention on the Rights of the Child</a:t>
            </a:r>
            <a:br>
              <a:rPr lang="en-US" sz="2400" dirty="0"/>
            </a:br>
            <a:r>
              <a:rPr lang="en-US" sz="2400" dirty="0"/>
              <a:t>Article 32 – Protection from Child Labor</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9" y="1506120"/>
            <a:ext cx="4356670" cy="3372740"/>
          </a:xfrm>
        </p:spPr>
        <p:txBody>
          <a:bodyPr anchor="ctr">
            <a:normAutofit/>
          </a:bodyPr>
          <a:lstStyle/>
          <a:p>
            <a:pPr marL="114300" indent="0">
              <a:buNone/>
            </a:pPr>
            <a:r>
              <a:rPr lang="en-US" sz="2000" b="0" dirty="0"/>
              <a:t>The Government should protect you from work that is dangerous to your health or development, or that interferes with your education, or that might lead people to take advantage of you.</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0" name="Google Shape;224;g833fd71cff_0_87">
            <a:extLst>
              <a:ext uri="{FF2B5EF4-FFF2-40B4-BE49-F238E27FC236}">
                <a16:creationId xmlns:a16="http://schemas.microsoft.com/office/drawing/2014/main" id="{695FB9E8-67C7-48B0-AAD6-966ED056363F}"/>
              </a:ext>
            </a:extLst>
          </p:cNvPr>
          <p:cNvPicPr preferRelativeResize="0">
            <a:picLocks noChangeAspect="1"/>
          </p:cNvPicPr>
          <p:nvPr/>
        </p:nvPicPr>
        <p:blipFill>
          <a:blip r:embed="rId3"/>
          <a:srcRect/>
          <a:stretch/>
        </p:blipFill>
        <p:spPr>
          <a:xfrm>
            <a:off x="6019125" y="2368196"/>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75596540-0FE1-48F5-A6B7-B41E0B0898CE}"/>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68717913-9B5B-438A-9C3E-17D93A012C9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329013329"/>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00809" y="285750"/>
            <a:ext cx="3342382"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B2EF184B-8036-4710-A2C8-6756C4AD0F6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2C2464AC-DF41-4AE1-8737-2BC4B2AF6A0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3435907823"/>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395"/>
        <p:cNvGrpSpPr/>
        <p:nvPr/>
      </p:nvGrpSpPr>
      <p:grpSpPr>
        <a:xfrm>
          <a:off x="0" y="0"/>
          <a:ext cx="0" cy="0"/>
          <a:chOff x="0" y="0"/>
          <a:chExt cx="0" cy="0"/>
        </a:xfrm>
      </p:grpSpPr>
      <p:sp>
        <p:nvSpPr>
          <p:cNvPr id="396" name="Google Shape;396;p4"/>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solidFill>
                  <a:srgbClr val="F2D254"/>
                </a:solidFill>
              </a:rPr>
              <a:t>Child Labor is Just Not Fair</a:t>
            </a:r>
            <a:br>
              <a:rPr lang="en-US" sz="2800">
                <a:solidFill>
                  <a:srgbClr val="F2D254"/>
                </a:solidFill>
              </a:rPr>
            </a:br>
            <a:br>
              <a:rPr lang="en-US" sz="2800">
                <a:solidFill>
                  <a:srgbClr val="F2D254"/>
                </a:solidFill>
              </a:rPr>
            </a:br>
            <a:r>
              <a:rPr lang="en-US" sz="2800">
                <a:solidFill>
                  <a:srgbClr val="F2D254"/>
                </a:solidFill>
              </a:rPr>
              <a:t>Lesson 9B</a:t>
            </a:r>
            <a:endParaRPr>
              <a:solidFill>
                <a:srgbClr val="F2D254"/>
              </a:solidFill>
            </a:endParaRPr>
          </a:p>
        </p:txBody>
      </p:sp>
      <p:pic>
        <p:nvPicPr>
          <p:cNvPr id="397" name="Google Shape;397;p4"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398" name="Google Shape;398;p4" descr="A close up of a toy  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5D15B918-3044-4BD8-87B4-911D801B0D65}"/>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Protection from Child Labor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076993" y="418011"/>
            <a:ext cx="4804253" cy="4377749"/>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6"/>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Pair / Share</a:t>
            </a:r>
            <a:endParaRPr dirty="0"/>
          </a:p>
        </p:txBody>
      </p:sp>
      <p:sp>
        <p:nvSpPr>
          <p:cNvPr id="412" name="Google Shape;412;p6"/>
          <p:cNvSpPr txBox="1">
            <a:spLocks noGrp="1"/>
          </p:cNvSpPr>
          <p:nvPr>
            <p:ph type="body" idx="1"/>
          </p:nvPr>
        </p:nvSpPr>
        <p:spPr>
          <a:xfrm>
            <a:off x="732997" y="966651"/>
            <a:ext cx="4360346" cy="3846364"/>
          </a:xfrm>
          <a:prstGeom prst="rect">
            <a:avLst/>
          </a:prstGeom>
          <a:noFill/>
          <a:ln>
            <a:noFill/>
          </a:ln>
        </p:spPr>
        <p:txBody>
          <a:bodyPr spcFirstLastPara="1" wrap="square" lIns="91425" tIns="91425" rIns="91425" bIns="91425" anchor="ctr" anchorCtr="0">
            <a:normAutofit/>
          </a:bodyPr>
          <a:lstStyle/>
          <a:p>
            <a:pPr indent="-457200">
              <a:buSzPts val="2000"/>
            </a:pPr>
            <a:r>
              <a:rPr lang="en-US" sz="2800" dirty="0"/>
              <a:t>Find a Partner</a:t>
            </a:r>
          </a:p>
          <a:p>
            <a:pPr indent="-457200">
              <a:buSzPts val="2000"/>
            </a:pPr>
            <a:endParaRPr lang="en-US" sz="2800" dirty="0"/>
          </a:p>
          <a:p>
            <a:pPr indent="-457200">
              <a:buSzPts val="2000"/>
            </a:pPr>
            <a:r>
              <a:rPr lang="en-US" sz="2800" dirty="0"/>
              <a:t>Choose a photo</a:t>
            </a:r>
          </a:p>
          <a:p>
            <a:pPr indent="-457200">
              <a:buSzPts val="2000"/>
            </a:pPr>
            <a:endParaRPr lang="en-US" sz="2800" dirty="0"/>
          </a:p>
          <a:p>
            <a:pPr indent="-457200">
              <a:buSzPts val="2000"/>
            </a:pPr>
            <a:r>
              <a:rPr lang="en-US" sz="2800" dirty="0"/>
              <a:t>Share your thoughts</a:t>
            </a:r>
            <a:endParaRPr sz="2800" dirty="0"/>
          </a:p>
        </p:txBody>
      </p:sp>
      <p:sp>
        <p:nvSpPr>
          <p:cNvPr id="414" name="Google Shape;414;p6"/>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8</a:t>
            </a:fld>
            <a:endParaRPr sz="900">
              <a:solidFill>
                <a:srgbClr val="00A5A6"/>
              </a:solidFill>
            </a:endParaRPr>
          </a:p>
        </p:txBody>
      </p:sp>
      <p:pic>
        <p:nvPicPr>
          <p:cNvPr id="413" name="Google Shape;413;p6" descr="Green checkmark in a box the icon used to indicate a review throughout the presentation"/>
          <p:cNvPicPr preferRelativeResize="0">
            <a:picLocks noChangeAspect="1"/>
          </p:cNvPicPr>
          <p:nvPr/>
        </p:nvPicPr>
        <p:blipFill rotWithShape="1">
          <a:blip r:embed="rId3">
            <a:alphaModFix/>
          </a:blip>
          <a:srcRect l="13592" t="13485" r="15709" b="10028"/>
          <a:stretch/>
        </p:blipFill>
        <p:spPr>
          <a:xfrm>
            <a:off x="5676410" y="1841215"/>
            <a:ext cx="2535645" cy="2743200"/>
          </a:xfrm>
          <a:prstGeom prst="rect">
            <a:avLst/>
          </a:prstGeom>
          <a:noFill/>
          <a:ln>
            <a:noFill/>
          </a:ln>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2" name="Title 1">
            <a:extLst>
              <a:ext uri="{FF2B5EF4-FFF2-40B4-BE49-F238E27FC236}">
                <a16:creationId xmlns:a16="http://schemas.microsoft.com/office/drawing/2014/main" id="{286DDD1F-904F-4F80-8D5D-E4EEED3599D3}"/>
              </a:ext>
            </a:extLst>
          </p:cNvPr>
          <p:cNvSpPr>
            <a:spLocks noGrp="1"/>
          </p:cNvSpPr>
          <p:nvPr>
            <p:ph type="title"/>
          </p:nvPr>
        </p:nvSpPr>
        <p:spPr>
          <a:xfrm>
            <a:off x="490460" y="530359"/>
            <a:ext cx="7405799" cy="914400"/>
          </a:xfrm>
        </p:spPr>
        <p:txBody>
          <a:bodyPr>
            <a:normAutofit/>
          </a:bodyPr>
          <a:lstStyle/>
          <a:p>
            <a:r>
              <a:rPr lang="en-US" dirty="0"/>
              <a:t>Share Your Thoughts</a:t>
            </a:r>
          </a:p>
        </p:txBody>
      </p:sp>
      <p:sp>
        <p:nvSpPr>
          <p:cNvPr id="579" name="Google Shape;579;g8407fb1555_1_3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a:solidFill>
                <a:srgbClr val="00A5A6"/>
              </a:solidFill>
            </a:endParaRPr>
          </a:p>
        </p:txBody>
      </p:sp>
      <p:pic>
        <p:nvPicPr>
          <p:cNvPr id="580" name="Google Shape;580;g8407fb1555_1_36"/>
          <p:cNvPicPr preferRelativeResize="0">
            <a:picLocks noChangeAspect="1"/>
          </p:cNvPicPr>
          <p:nvPr/>
        </p:nvPicPr>
        <p:blipFill rotWithShape="1">
          <a:blip r:embed="rId3">
            <a:alphaModFix/>
          </a:blip>
          <a:srcRect t="3285" b="3285"/>
          <a:stretch/>
        </p:blipFill>
        <p:spPr>
          <a:xfrm rot="-5400000">
            <a:off x="2762813" y="3035964"/>
            <a:ext cx="1371600" cy="17145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0" name="Google Shape;580;g8407fb1555_1_36">
            <a:extLst>
              <a:ext uri="{FF2B5EF4-FFF2-40B4-BE49-F238E27FC236}">
                <a16:creationId xmlns:a16="http://schemas.microsoft.com/office/drawing/2014/main" id="{908DF614-490C-4B01-89A6-802907DF705D}"/>
              </a:ext>
            </a:extLst>
          </p:cNvPr>
          <p:cNvPicPr preferRelativeResize="0">
            <a:picLocks noChangeAspect="1"/>
          </p:cNvPicPr>
          <p:nvPr/>
        </p:nvPicPr>
        <p:blipFill rotWithShape="1">
          <a:blip r:embed="rId4"/>
          <a:srcRect t="8054" b="8054"/>
          <a:stretch/>
        </p:blipFill>
        <p:spPr>
          <a:xfrm rot="-5400000">
            <a:off x="2762813" y="1390044"/>
            <a:ext cx="1371600" cy="17145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1" name="Google Shape;580;g8407fb1555_1_36">
            <a:extLst>
              <a:ext uri="{FF2B5EF4-FFF2-40B4-BE49-F238E27FC236}">
                <a16:creationId xmlns:a16="http://schemas.microsoft.com/office/drawing/2014/main" id="{09DA2B57-35FA-443B-9BF1-207BCB72C61C}"/>
              </a:ext>
            </a:extLst>
          </p:cNvPr>
          <p:cNvPicPr preferRelativeResize="0">
            <a:picLocks noChangeAspect="1"/>
          </p:cNvPicPr>
          <p:nvPr/>
        </p:nvPicPr>
        <p:blipFill rotWithShape="1">
          <a:blip r:embed="rId5"/>
          <a:srcRect t="3309" b="3309"/>
          <a:stretch/>
        </p:blipFill>
        <p:spPr>
          <a:xfrm rot="-5400000">
            <a:off x="4830394" y="1390044"/>
            <a:ext cx="1371600" cy="17145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2" name="Google Shape;580;g8407fb1555_1_36">
            <a:extLst>
              <a:ext uri="{FF2B5EF4-FFF2-40B4-BE49-F238E27FC236}">
                <a16:creationId xmlns:a16="http://schemas.microsoft.com/office/drawing/2014/main" id="{BFB18F19-74C8-45A0-BB0C-8048F2822B1A}"/>
              </a:ext>
            </a:extLst>
          </p:cNvPr>
          <p:cNvPicPr preferRelativeResize="0">
            <a:picLocks noChangeAspect="1"/>
          </p:cNvPicPr>
          <p:nvPr/>
        </p:nvPicPr>
        <p:blipFill rotWithShape="1">
          <a:blip r:embed="rId6"/>
          <a:srcRect t="8041" b="8041"/>
          <a:stretch/>
        </p:blipFill>
        <p:spPr>
          <a:xfrm rot="-5400000">
            <a:off x="4830394" y="3035964"/>
            <a:ext cx="1371600" cy="17145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3" name="Google Shape;580;g8407fb1555_1_36">
            <a:extLst>
              <a:ext uri="{FF2B5EF4-FFF2-40B4-BE49-F238E27FC236}">
                <a16:creationId xmlns:a16="http://schemas.microsoft.com/office/drawing/2014/main" id="{6F41C9BE-80D9-4744-AE12-5050DDE28681}"/>
              </a:ext>
            </a:extLst>
          </p:cNvPr>
          <p:cNvPicPr preferRelativeResize="0">
            <a:picLocks noChangeAspect="1"/>
          </p:cNvPicPr>
          <p:nvPr/>
        </p:nvPicPr>
        <p:blipFill rotWithShape="1">
          <a:blip r:embed="rId7"/>
          <a:srcRect l="5849" r="5849"/>
          <a:stretch/>
        </p:blipFill>
        <p:spPr>
          <a:xfrm>
            <a:off x="6726525" y="1561494"/>
            <a:ext cx="1810512" cy="30175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4" name="Google Shape;580;g8407fb1555_1_36">
            <a:extLst>
              <a:ext uri="{FF2B5EF4-FFF2-40B4-BE49-F238E27FC236}">
                <a16:creationId xmlns:a16="http://schemas.microsoft.com/office/drawing/2014/main" id="{E2BC342C-068E-43CC-96B9-1DBC9FEA0587}"/>
              </a:ext>
            </a:extLst>
          </p:cNvPr>
          <p:cNvPicPr preferRelativeResize="0">
            <a:picLocks noChangeAspect="1"/>
          </p:cNvPicPr>
          <p:nvPr/>
        </p:nvPicPr>
        <p:blipFill rotWithShape="1">
          <a:blip r:embed="rId8"/>
          <a:srcRect l="5407" r="5407"/>
          <a:stretch/>
        </p:blipFill>
        <p:spPr>
          <a:xfrm>
            <a:off x="482634" y="1652934"/>
            <a:ext cx="1755648" cy="292608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5" name="Google Shape;451;p8" descr="A Small green checkmark in a box the icon used to indicate a review throughout the presentation">
            <a:extLst>
              <a:ext uri="{FF2B5EF4-FFF2-40B4-BE49-F238E27FC236}">
                <a16:creationId xmlns:a16="http://schemas.microsoft.com/office/drawing/2014/main" id="{8C945AC8-71F3-4BBE-9551-CBF9814F816A}"/>
              </a:ext>
            </a:extLst>
          </p:cNvPr>
          <p:cNvPicPr preferRelativeResize="0">
            <a:picLocks noChangeAspect="1"/>
          </p:cNvPicPr>
          <p:nvPr/>
        </p:nvPicPr>
        <p:blipFill rotWithShape="1">
          <a:blip r:embed="rId9">
            <a:alphaModFix/>
          </a:blip>
          <a:srcRect l="13594" t="13483" r="15708" b="10027"/>
          <a:stretch/>
        </p:blipFill>
        <p:spPr>
          <a:xfrm>
            <a:off x="7855980" y="192135"/>
            <a:ext cx="1018902" cy="1097280"/>
          </a:xfrm>
          <a:prstGeom prst="rect">
            <a:avLst/>
          </a:prstGeom>
          <a:noFill/>
          <a:ln>
            <a:noFill/>
          </a:ln>
        </p:spPr>
      </p:pic>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TotalTime>
  <Words>3149</Words>
  <Application>Microsoft Macintosh PowerPoint</Application>
  <PresentationFormat>On-screen Show (16:9)</PresentationFormat>
  <Paragraphs>338</Paragraphs>
  <Slides>32</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Child Labor is Just Not Fair  Lesson 9B</vt:lpstr>
      <vt:lpstr>Welcome and Warm Up</vt:lpstr>
      <vt:lpstr>PowerPoint Presentation</vt:lpstr>
      <vt:lpstr>This Little Light of Mine</vt:lpstr>
      <vt:lpstr>Pair / Share</vt:lpstr>
      <vt:lpstr>Share Your Thoughts</vt:lpstr>
      <vt:lpstr>Learning Points</vt:lpstr>
      <vt:lpstr>Convention on the Rights of the Child Article 32 – Protection from Child Labor</vt:lpstr>
      <vt:lpstr>Work You Should Not be Doing</vt:lpstr>
      <vt:lpstr>PowerPoint Presentation</vt:lpstr>
      <vt:lpstr>Rupinder’s Story</vt:lpstr>
      <vt:lpstr>PowerPoint Presentation</vt:lpstr>
      <vt:lpstr>PowerPoint Presentation</vt:lpstr>
      <vt:lpstr>Rupinder’s Story</vt:lpstr>
      <vt:lpstr>Child Labor</vt:lpstr>
      <vt:lpstr>Child Labor</vt:lpstr>
      <vt:lpstr>Conclusion </vt:lpstr>
      <vt:lpstr>Work</vt:lpstr>
      <vt:lpstr>Learning Points</vt:lpstr>
      <vt:lpstr>Challenge  </vt:lpstr>
      <vt:lpstr>PowerPoint Presentation</vt:lpstr>
      <vt:lpstr>References</vt:lpstr>
      <vt:lpstr>Resources</vt:lpstr>
      <vt:lpstr>Resources</vt:lpstr>
      <vt:lpstr>Universal Declaration of Human Rights Article 23</vt:lpstr>
      <vt:lpstr>Universal Declaration of Human Rights Article 23</vt:lpstr>
      <vt:lpstr>Convention on the Rights of the Child Article 32 – Protection from Child Labor</vt:lpstr>
      <vt:lpstr>Convention on the Rights of the Child Article 32 – Protection from Child Labor</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14</cp:revision>
  <dcterms:created xsi:type="dcterms:W3CDTF">2020-03-25T22:36:01Z</dcterms:created>
  <dcterms:modified xsi:type="dcterms:W3CDTF">2020-06-10T02:45:47Z</dcterms:modified>
</cp:coreProperties>
</file>