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41"/>
  </p:notesMasterIdLst>
  <p:sldIdLst>
    <p:sldId id="256" r:id="rId2"/>
    <p:sldId id="302" r:id="rId3"/>
    <p:sldId id="301" r:id="rId4"/>
    <p:sldId id="259" r:id="rId5"/>
    <p:sldId id="303" r:id="rId6"/>
    <p:sldId id="304" r:id="rId7"/>
    <p:sldId id="368" r:id="rId8"/>
    <p:sldId id="369" r:id="rId9"/>
    <p:sldId id="263" r:id="rId10"/>
    <p:sldId id="264" r:id="rId11"/>
    <p:sldId id="357" r:id="rId12"/>
    <p:sldId id="358" r:id="rId13"/>
    <p:sldId id="359" r:id="rId14"/>
    <p:sldId id="360" r:id="rId15"/>
    <p:sldId id="361" r:id="rId16"/>
    <p:sldId id="362" r:id="rId17"/>
    <p:sldId id="363" r:id="rId18"/>
    <p:sldId id="272" r:id="rId19"/>
    <p:sldId id="273" r:id="rId20"/>
    <p:sldId id="274" r:id="rId21"/>
    <p:sldId id="275" r:id="rId22"/>
    <p:sldId id="276" r:id="rId23"/>
    <p:sldId id="277" r:id="rId24"/>
    <p:sldId id="278" r:id="rId25"/>
    <p:sldId id="279" r:id="rId26"/>
    <p:sldId id="280" r:id="rId27"/>
    <p:sldId id="284" r:id="rId28"/>
    <p:sldId id="293" r:id="rId29"/>
    <p:sldId id="308" r:id="rId30"/>
    <p:sldId id="377" r:id="rId31"/>
    <p:sldId id="370" r:id="rId32"/>
    <p:sldId id="378" r:id="rId33"/>
    <p:sldId id="379" r:id="rId34"/>
    <p:sldId id="371" r:id="rId35"/>
    <p:sldId id="372" r:id="rId36"/>
    <p:sldId id="373" r:id="rId37"/>
    <p:sldId id="374" r:id="rId38"/>
    <p:sldId id="375" r:id="rId39"/>
    <p:sldId id="376" r:id="rId4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9" roundtripDataSignature="AMtx7miiyWOC7YA+483cCL4WdWRRgSsDu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5A6"/>
    <a:srgbClr val="F2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2DCDD0A-EC65-4C70-81EB-D4D133D56608}">
  <a:tblStyle styleId="{92DCDD0A-EC65-4C70-81EB-D4D133D56608}"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10"/>
    <p:restoredTop sz="80258" autoAdjust="0"/>
  </p:normalViewPr>
  <p:slideViewPr>
    <p:cSldViewPr snapToGrid="0">
      <p:cViewPr varScale="1">
        <p:scale>
          <a:sx n="97" d="100"/>
          <a:sy n="97" d="100"/>
        </p:scale>
        <p:origin x="90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customschemas.google.com/relationships/presentationmetadata" Target="meta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7" name="Google Shape;13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 name="Google Shape;19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a:t>How to Play:</a:t>
            </a:r>
            <a:r>
              <a:rPr lang="en-US"/>
              <a:t> </a:t>
            </a:r>
            <a:endParaRPr/>
          </a:p>
          <a:p>
            <a:pPr marL="0" lvl="0" indent="0" algn="l" rtl="0">
              <a:lnSpc>
                <a:spcPct val="100000"/>
              </a:lnSpc>
              <a:spcBef>
                <a:spcPts val="0"/>
              </a:spcBef>
              <a:spcAft>
                <a:spcPts val="0"/>
              </a:spcAft>
              <a:buSzPts val="1400"/>
              <a:buNone/>
            </a:pPr>
            <a:r>
              <a:rPr lang="en-US"/>
              <a:t>Divide the class into pairs. </a:t>
            </a:r>
            <a:endParaRPr/>
          </a:p>
          <a:p>
            <a:pPr marL="0" lvl="0" indent="0" algn="l" rtl="0">
              <a:lnSpc>
                <a:spcPct val="100000"/>
              </a:lnSpc>
              <a:spcBef>
                <a:spcPts val="0"/>
              </a:spcBef>
              <a:spcAft>
                <a:spcPts val="0"/>
              </a:spcAft>
              <a:buSzPts val="1400"/>
              <a:buNone/>
            </a:pPr>
            <a:r>
              <a:rPr lang="en-US"/>
              <a:t>Each pair is made up of Person A and Person B. </a:t>
            </a:r>
            <a:endParaRPr/>
          </a:p>
          <a:p>
            <a:pPr marL="0" lvl="0" indent="0" algn="l" rtl="0">
              <a:lnSpc>
                <a:spcPct val="100000"/>
              </a:lnSpc>
              <a:spcBef>
                <a:spcPts val="0"/>
              </a:spcBef>
              <a:spcAft>
                <a:spcPts val="0"/>
              </a:spcAft>
              <a:buSzPts val="1400"/>
              <a:buNone/>
            </a:pPr>
            <a:r>
              <a:rPr lang="en-US"/>
              <a:t>Ask a student to give each pair of students three or four pieces of paper.</a:t>
            </a:r>
            <a:endParaRPr/>
          </a:p>
          <a:p>
            <a:pPr marL="0" lvl="0" indent="0" algn="l" rtl="0">
              <a:lnSpc>
                <a:spcPct val="100000"/>
              </a:lnSpc>
              <a:spcBef>
                <a:spcPts val="0"/>
              </a:spcBef>
              <a:spcAft>
                <a:spcPts val="0"/>
              </a:spcAft>
              <a:buSzPts val="1400"/>
              <a:buNone/>
            </a:pPr>
            <a:r>
              <a:rPr lang="en-US"/>
              <a:t>Have all the pairs sit across from each other, forming two lines with the A’s on one side and the B’s on the other side.</a:t>
            </a:r>
            <a:endParaRPr/>
          </a:p>
          <a:p>
            <a:pPr marL="0" lvl="0" indent="0" algn="l" rtl="0">
              <a:lnSpc>
                <a:spcPct val="100000"/>
              </a:lnSpc>
              <a:spcBef>
                <a:spcPts val="0"/>
              </a:spcBef>
              <a:spcAft>
                <a:spcPts val="0"/>
              </a:spcAft>
              <a:buSzPts val="1400"/>
              <a:buNone/>
            </a:pPr>
            <a:r>
              <a:rPr lang="en-US"/>
              <a:t>Have one of the rows facing the screen so they can see the following slides, and the others with their back to the screen.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Say:</a:t>
            </a:r>
            <a:r>
              <a:rPr lang="en-US"/>
              <a:t> I’m going to show one poster at a time. See if you can guess what kind of right is being shown. The person who can see the poster will draw something like it that will help your partner to guess what it is. NO speaking or writing words or using actions or sounds. Just drawing.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As the students play, the students switch sides every other round so they can see one of the individual mini posters.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Every poster uses the following pattern: “The right to __________.” Write this pattern on the board if you wish. When the game is finished (and you have shown all four posters), stand where all the students can see you. Show each poster again and briefly explain the right. As you show and explain, have the students hold up their drawings for that particular right.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Explain:</a:t>
            </a:r>
            <a:r>
              <a:rPr lang="en-US"/>
              <a:t> We need a set of human rights (or rules) to help us all live together in a way that everyone is treated fairly, and societies can progress more efficiently.</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8043668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455765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700661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8514834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1733331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482402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326963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7" name="Google Shape;24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(10 minutes)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Ask: Remember when I used the word PREAMBLE last week? A preamble is a statement that introduces or tells you what a document is about. Preamble.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Hand out copies of the Preamble to each student as you continue talking and moving around. Or ask one of the students to pass them out while you continue talking.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Ask another youth to hand out pencils to each student.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Explain: This is the PREAMBLE or introduction to the Universal Declaration. It explains WHY the writers thought it was necessary to create a set of rules for everyone after World War Two – not just the winners or the losers of the war, but the entire planet. </a:t>
            </a:r>
            <a:endParaRPr/>
          </a:p>
          <a:p>
            <a:pPr marL="0" lvl="0" indent="0" algn="l" rtl="0">
              <a:lnSpc>
                <a:spcPct val="100000"/>
              </a:lnSpc>
              <a:spcBef>
                <a:spcPts val="0"/>
              </a:spcBef>
              <a:spcAft>
                <a:spcPts val="0"/>
              </a:spcAft>
              <a:buSzPts val="1400"/>
              <a:buNone/>
            </a:pPr>
            <a:endParaRPr/>
          </a:p>
          <a:p>
            <a:pPr marL="457200" lvl="0" indent="-317500" algn="l" rtl="0">
              <a:lnSpc>
                <a:spcPct val="100000"/>
              </a:lnSpc>
              <a:spcBef>
                <a:spcPts val="0"/>
              </a:spcBef>
              <a:spcAft>
                <a:spcPts val="0"/>
              </a:spcAft>
              <a:buSzPts val="1400"/>
              <a:buChar char="●"/>
            </a:pPr>
            <a:r>
              <a:rPr lang="en-US"/>
              <a:t>Please write your name at the top of the Preamble. </a:t>
            </a:r>
            <a:endParaRPr/>
          </a:p>
          <a:p>
            <a:pPr marL="457200" lvl="0" indent="-317500" algn="l" rtl="0">
              <a:lnSpc>
                <a:spcPct val="100000"/>
              </a:lnSpc>
              <a:spcBef>
                <a:spcPts val="0"/>
              </a:spcBef>
              <a:spcAft>
                <a:spcPts val="0"/>
              </a:spcAft>
              <a:buSzPts val="1400"/>
              <a:buChar char="●"/>
            </a:pPr>
            <a:r>
              <a:rPr lang="en-US"/>
              <a:t>We’re going to read part of it together.</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i="1"/>
              <a:t>TIP: If the students are uncomfortable reading or writing, the facilitator can read each phrase and then write the key word on the board or flipchart as the youth point them out.</a:t>
            </a:r>
            <a:endParaRPr i="1"/>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Google Shape;256;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Have the students take turns, a different one reading each phrase. Stop at the end of the first phrase and point out the words that are in bold and have another student write them on the board or flipchart.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a:t>
            </a:r>
            <a:r>
              <a:rPr lang="en-US" b="1"/>
              <a:t>inherent</a:t>
            </a:r>
            <a:r>
              <a:rPr lang="en-US"/>
              <a:t> dignity . . . (Say: Stop. Please circle the word “inherent.” Next person please read.)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and the </a:t>
            </a:r>
            <a:r>
              <a:rPr lang="en-US" b="1"/>
              <a:t>equal</a:t>
            </a:r>
            <a:r>
              <a:rPr lang="en-US"/>
              <a:t> and </a:t>
            </a:r>
            <a:r>
              <a:rPr lang="en-US" b="1"/>
              <a:t>inalienable rights</a:t>
            </a:r>
            <a:r>
              <a:rPr lang="en-US"/>
              <a:t> . . . (Say: Stop. Please circle “equal” and “inalienable.” Next person please read.)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of all members of the human family (Stop. Next person please.)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are the foundation of </a:t>
            </a:r>
            <a:r>
              <a:rPr lang="en-US" b="1"/>
              <a:t>FREEDOM, JUSTICE AND PEACE</a:t>
            </a:r>
            <a:r>
              <a:rPr lang="en-US"/>
              <a:t> in the world. (Say: Stop. Please underline the words “freedom, justice and peace.)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Say: Thank you. Even though we don’t use these words very often, they are very important.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INHERENT</a:t>
            </a:r>
            <a:r>
              <a:rPr lang="en-US"/>
              <a:t> means an internal characteristic or feeling that every person is born with. It’s inside you. You are born with it. Most of us have an </a:t>
            </a:r>
            <a:r>
              <a:rPr lang="en-US" b="1"/>
              <a:t>inherent</a:t>
            </a:r>
            <a:r>
              <a:rPr lang="en-US"/>
              <a:t> desire for freedom.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EQUAL</a:t>
            </a:r>
            <a:r>
              <a:rPr lang="en-US"/>
              <a:t> means something that is the same. You have the same rights as everybody else.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INALIENABLE</a:t>
            </a:r>
            <a:r>
              <a:rPr lang="en-US"/>
              <a:t> means something that cannot be taken away. Impossible to take away. Even in countries where you can’t use them, everybody has these rights, because they are inalienable. You still have them.</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7397353ffb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4" name="Google Shape;264;g7397353ffb_0_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Point to one of the youth that you know is comfortable with answering questions. </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Hand her the Talking Stick and ask: ____, what do we call a characteristic that everyone is born with? (Inherent.) </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If she can’t answer, ask: Does anyone else know what we call it?</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 If no one answers, just say: Inherent – Let’s say that together! Inherent. </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My value as a human being is . . . (let the students answer) – INHERENT. Outstanding!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 Everybody together, let’s say INHERENT. </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Quickly point to another student (who is also comfortable) and hand him the Talking Stick and proceed in the same way.</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Thomas, if something cannot be taken away, what do we call it? (Inalienable.) </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Yes, inalienable – let’s say that together! INALIENABLE. </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You may prevent me from using them, but you cannot take away my rights because they are (let the students answer) – inalienable. Very good.</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7397353ff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2" name="Google Shape;272;g7397353ffb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a:solidFill>
                  <a:schemeClr val="dk1"/>
                </a:solidFill>
              </a:rPr>
              <a:t>Explain: So </a:t>
            </a:r>
            <a:r>
              <a:rPr lang="en-US" i="1">
                <a:solidFill>
                  <a:schemeClr val="dk1"/>
                </a:solidFill>
              </a:rPr>
              <a:t>the inherent </a:t>
            </a:r>
            <a:r>
              <a:rPr lang="en-US" b="1" i="1">
                <a:solidFill>
                  <a:schemeClr val="dk1"/>
                </a:solidFill>
              </a:rPr>
              <a:t>dignity</a:t>
            </a:r>
            <a:r>
              <a:rPr lang="en-US">
                <a:solidFill>
                  <a:schemeClr val="dk1"/>
                </a:solidFill>
              </a:rPr>
              <a:t> – or the dignity or respect that we are born with</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 plus the </a:t>
            </a:r>
            <a:r>
              <a:rPr lang="en-US" b="1" i="1">
                <a:solidFill>
                  <a:schemeClr val="dk1"/>
                </a:solidFill>
              </a:rPr>
              <a:t>equal</a:t>
            </a:r>
            <a:r>
              <a:rPr lang="en-US" i="1">
                <a:solidFill>
                  <a:schemeClr val="dk1"/>
                </a:solidFill>
              </a:rPr>
              <a:t> and inalienable </a:t>
            </a:r>
            <a:r>
              <a:rPr lang="en-US" b="1" i="1">
                <a:solidFill>
                  <a:schemeClr val="dk1"/>
                </a:solidFill>
              </a:rPr>
              <a:t>rights</a:t>
            </a:r>
            <a:r>
              <a:rPr lang="en-US">
                <a:solidFill>
                  <a:schemeClr val="dk1"/>
                </a:solidFill>
              </a:rPr>
              <a:t> – the rights that are the same and cannot be taken away</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 </a:t>
            </a:r>
            <a:r>
              <a:rPr lang="en-US" i="1">
                <a:solidFill>
                  <a:schemeClr val="dk1"/>
                </a:solidFill>
              </a:rPr>
              <a:t>of all members of the human family</a:t>
            </a:r>
            <a:r>
              <a:rPr lang="en-US">
                <a:solidFill>
                  <a:schemeClr val="dk1"/>
                </a:solidFill>
              </a:rPr>
              <a:t> – of everybody, including us.</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As you talk, draw 3 </a:t>
            </a:r>
            <a:r>
              <a:rPr lang="en-US" b="1">
                <a:solidFill>
                  <a:schemeClr val="dk1"/>
                </a:solidFill>
              </a:rPr>
              <a:t>horizontal</a:t>
            </a:r>
            <a:r>
              <a:rPr lang="en-US">
                <a:solidFill>
                  <a:schemeClr val="dk1"/>
                </a:solidFill>
              </a:rPr>
              <a:t> boxes on top of each other.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Write the word “</a:t>
            </a:r>
            <a:r>
              <a:rPr lang="en-US" b="1">
                <a:solidFill>
                  <a:schemeClr val="dk1"/>
                </a:solidFill>
              </a:rPr>
              <a:t>dignity</a:t>
            </a:r>
            <a:r>
              <a:rPr lang="en-US">
                <a:solidFill>
                  <a:schemeClr val="dk1"/>
                </a:solidFill>
              </a:rPr>
              <a:t>” in one, and “</a:t>
            </a:r>
            <a:r>
              <a:rPr lang="en-US" b="1">
                <a:solidFill>
                  <a:schemeClr val="dk1"/>
                </a:solidFill>
              </a:rPr>
              <a:t>equality</a:t>
            </a:r>
            <a:r>
              <a:rPr lang="en-US">
                <a:solidFill>
                  <a:schemeClr val="dk1"/>
                </a:solidFill>
              </a:rPr>
              <a:t>” in the next box, and then “</a:t>
            </a:r>
            <a:r>
              <a:rPr lang="en-US" b="1">
                <a:solidFill>
                  <a:schemeClr val="dk1"/>
                </a:solidFill>
              </a:rPr>
              <a:t>rights</a:t>
            </a:r>
            <a:r>
              <a:rPr lang="en-US">
                <a:solidFill>
                  <a:schemeClr val="dk1"/>
                </a:solidFill>
              </a:rPr>
              <a:t>” in the next box as you say the words.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7397353ffb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9" name="Google Shape;279;g7397353ffb_0_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solidFill>
                  <a:schemeClr val="dk1"/>
                </a:solidFill>
              </a:rPr>
              <a:t>Explain: dignity, equality and rights are the foundation . . . </a:t>
            </a:r>
            <a:endParaRPr>
              <a:solidFill>
                <a:schemeClr val="dk1"/>
              </a:solidFill>
            </a:endParaRPr>
          </a:p>
          <a:p>
            <a:pPr marL="0" lvl="0" indent="0" algn="l" rtl="0">
              <a:lnSpc>
                <a:spcPct val="100000"/>
              </a:lnSpc>
              <a:spcBef>
                <a:spcPts val="0"/>
              </a:spcBef>
              <a:spcAft>
                <a:spcPts val="0"/>
              </a:spcAft>
              <a:buSzPts val="1400"/>
              <a:buNone/>
            </a:pPr>
            <a:endParaRPr>
              <a:solidFill>
                <a:schemeClr val="dk1"/>
              </a:solidFill>
            </a:endParaRPr>
          </a:p>
          <a:p>
            <a:pPr marL="0" lvl="0" indent="0" algn="l" rtl="0">
              <a:lnSpc>
                <a:spcPct val="100000"/>
              </a:lnSpc>
              <a:spcBef>
                <a:spcPts val="0"/>
              </a:spcBef>
              <a:spcAft>
                <a:spcPts val="0"/>
              </a:spcAft>
              <a:buSzPts val="1400"/>
              <a:buNone/>
            </a:pPr>
            <a:r>
              <a:rPr lang="en-US">
                <a:solidFill>
                  <a:schemeClr val="dk1"/>
                </a:solidFill>
              </a:rPr>
              <a:t>Write the word “</a:t>
            </a:r>
            <a:r>
              <a:rPr lang="en-US" b="1">
                <a:solidFill>
                  <a:schemeClr val="dk1"/>
                </a:solidFill>
              </a:rPr>
              <a:t>Foundation</a:t>
            </a:r>
            <a:r>
              <a:rPr lang="en-US">
                <a:solidFill>
                  <a:schemeClr val="dk1"/>
                </a:solidFill>
              </a:rPr>
              <a:t>” under the boxes. </a:t>
            </a:r>
            <a:br>
              <a:rPr lang="en-US">
                <a:solidFill>
                  <a:schemeClr val="dk1"/>
                </a:solidFill>
              </a:rPr>
            </a:br>
            <a:endParaRPr>
              <a:solidFill>
                <a:schemeClr val="dk1"/>
              </a:solidFill>
            </a:endParaRPr>
          </a:p>
          <a:p>
            <a:pPr marL="0" lvl="0" indent="0" algn="l" rtl="0">
              <a:lnSpc>
                <a:spcPct val="100000"/>
              </a:lnSpc>
              <a:spcBef>
                <a:spcPts val="0"/>
              </a:spcBef>
              <a:spcAft>
                <a:spcPts val="0"/>
              </a:spcAft>
              <a:buSzPts val="1400"/>
              <a:buNone/>
            </a:pPr>
            <a:r>
              <a:rPr lang="en-US">
                <a:solidFill>
                  <a:schemeClr val="dk1"/>
                </a:solidFill>
              </a:rPr>
              <a:t>Ask: Are the foundation for what? Someone please read the last phrase again. </a:t>
            </a:r>
            <a:endParaRPr>
              <a:solidFill>
                <a:schemeClr val="dk1"/>
              </a:solidFill>
            </a:endParaRPr>
          </a:p>
          <a:p>
            <a:pPr marL="0" lvl="0" indent="0" algn="l" rtl="0">
              <a:lnSpc>
                <a:spcPct val="100000"/>
              </a:lnSpc>
              <a:spcBef>
                <a:spcPts val="0"/>
              </a:spcBef>
              <a:spcAft>
                <a:spcPts val="0"/>
              </a:spcAft>
              <a:buSzPts val="1400"/>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Student: “are the foundation of freedom, justice and peace in the world.”</a:t>
            </a:r>
            <a:endParaRPr>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7397353ffb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g7397353ffb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solidFill>
                  <a:schemeClr val="dk1"/>
                </a:solidFill>
              </a:rPr>
              <a:t>Draw 3 </a:t>
            </a:r>
            <a:r>
              <a:rPr lang="en-US" b="1">
                <a:solidFill>
                  <a:schemeClr val="dk1"/>
                </a:solidFill>
              </a:rPr>
              <a:t>vertical </a:t>
            </a:r>
            <a:r>
              <a:rPr lang="en-US">
                <a:solidFill>
                  <a:schemeClr val="dk1"/>
                </a:solidFill>
              </a:rPr>
              <a:t>boxes or pillars on top of the previous 3 boxes. </a:t>
            </a:r>
            <a:endParaRPr>
              <a:solidFill>
                <a:schemeClr val="dk1"/>
              </a:solidFill>
            </a:endParaRPr>
          </a:p>
          <a:p>
            <a:pPr marL="0" lvl="0" indent="0" algn="l" rtl="0">
              <a:lnSpc>
                <a:spcPct val="100000"/>
              </a:lnSpc>
              <a:spcBef>
                <a:spcPts val="0"/>
              </a:spcBef>
              <a:spcAft>
                <a:spcPts val="0"/>
              </a:spcAft>
              <a:buSzPts val="1400"/>
              <a:buNone/>
            </a:pPr>
            <a:endParaRPr>
              <a:solidFill>
                <a:schemeClr val="dk1"/>
              </a:solidFill>
            </a:endParaRPr>
          </a:p>
          <a:p>
            <a:pPr marL="0" lvl="0" indent="0" algn="l" rtl="0">
              <a:lnSpc>
                <a:spcPct val="100000"/>
              </a:lnSpc>
              <a:spcBef>
                <a:spcPts val="0"/>
              </a:spcBef>
              <a:spcAft>
                <a:spcPts val="0"/>
              </a:spcAft>
              <a:buSzPts val="1400"/>
              <a:buNone/>
            </a:pPr>
            <a:r>
              <a:rPr lang="en-US">
                <a:solidFill>
                  <a:schemeClr val="dk1"/>
                </a:solidFill>
              </a:rPr>
              <a:t>Say: Somebody tell me what we just read. </a:t>
            </a:r>
            <a:endParaRPr>
              <a:solidFill>
                <a:schemeClr val="dk1"/>
              </a:solidFill>
            </a:endParaRPr>
          </a:p>
          <a:p>
            <a:pPr marL="0" lvl="0" indent="0" algn="l" rtl="0">
              <a:lnSpc>
                <a:spcPct val="100000"/>
              </a:lnSpc>
              <a:spcBef>
                <a:spcPts val="0"/>
              </a:spcBef>
              <a:spcAft>
                <a:spcPts val="0"/>
              </a:spcAft>
              <a:buSzPts val="1400"/>
              <a:buNone/>
            </a:pPr>
            <a:endParaRPr>
              <a:solidFill>
                <a:schemeClr val="dk1"/>
              </a:solidFill>
            </a:endParaRPr>
          </a:p>
          <a:p>
            <a:pPr marL="0" lvl="0" indent="0" algn="l" rtl="0">
              <a:lnSpc>
                <a:spcPct val="100000"/>
              </a:lnSpc>
              <a:spcBef>
                <a:spcPts val="0"/>
              </a:spcBef>
              <a:spcAft>
                <a:spcPts val="0"/>
              </a:spcAft>
              <a:buSzPts val="1400"/>
              <a:buNone/>
            </a:pPr>
            <a:r>
              <a:rPr lang="en-US">
                <a:solidFill>
                  <a:schemeClr val="dk1"/>
                </a:solidFill>
              </a:rPr>
              <a:t>• What is it that our foundation of dignity and equality and rights provide for the world? </a:t>
            </a:r>
            <a:endParaRPr>
              <a:solidFill>
                <a:schemeClr val="dk1"/>
              </a:solidFill>
            </a:endParaRPr>
          </a:p>
          <a:p>
            <a:pPr marL="0" lvl="0" indent="0" algn="l" rtl="0">
              <a:lnSpc>
                <a:spcPct val="100000"/>
              </a:lnSpc>
              <a:spcBef>
                <a:spcPts val="0"/>
              </a:spcBef>
              <a:spcAft>
                <a:spcPts val="0"/>
              </a:spcAft>
              <a:buSzPts val="1400"/>
              <a:buNone/>
            </a:pPr>
            <a:r>
              <a:rPr lang="en-US">
                <a:solidFill>
                  <a:schemeClr val="dk1"/>
                </a:solidFill>
              </a:rPr>
              <a:t>Guide the students to answer: The foundation of </a:t>
            </a:r>
            <a:r>
              <a:rPr lang="en-US" b="1">
                <a:solidFill>
                  <a:schemeClr val="dk1"/>
                </a:solidFill>
              </a:rPr>
              <a:t>freedom</a:t>
            </a:r>
            <a:r>
              <a:rPr lang="en-US">
                <a:solidFill>
                  <a:schemeClr val="dk1"/>
                </a:solidFill>
              </a:rPr>
              <a:t>, </a:t>
            </a:r>
            <a:r>
              <a:rPr lang="en-US" b="1">
                <a:solidFill>
                  <a:schemeClr val="dk1"/>
                </a:solidFill>
              </a:rPr>
              <a:t>justice</a:t>
            </a:r>
            <a:r>
              <a:rPr lang="en-US">
                <a:solidFill>
                  <a:schemeClr val="dk1"/>
                </a:solidFill>
              </a:rPr>
              <a:t> and </a:t>
            </a:r>
            <a:r>
              <a:rPr lang="en-US" b="1">
                <a:solidFill>
                  <a:schemeClr val="dk1"/>
                </a:solidFill>
              </a:rPr>
              <a:t>peace</a:t>
            </a:r>
            <a:r>
              <a:rPr lang="en-US">
                <a:solidFill>
                  <a:schemeClr val="dk1"/>
                </a:solidFill>
              </a:rPr>
              <a:t> in the world. </a:t>
            </a:r>
            <a:endParaRPr>
              <a:solidFill>
                <a:schemeClr val="dk1"/>
              </a:solidFill>
            </a:endParaRPr>
          </a:p>
          <a:p>
            <a:pPr marL="0" lvl="0" indent="0" algn="l" rtl="0">
              <a:lnSpc>
                <a:spcPct val="100000"/>
              </a:lnSpc>
              <a:spcBef>
                <a:spcPts val="0"/>
              </a:spcBef>
              <a:spcAft>
                <a:spcPts val="0"/>
              </a:spcAft>
              <a:buSzPts val="1400"/>
              <a:buNone/>
            </a:pPr>
            <a:r>
              <a:rPr lang="en-US">
                <a:solidFill>
                  <a:schemeClr val="dk1"/>
                </a:solidFill>
              </a:rPr>
              <a:t>Say: Yes! (Write the words freedom, justice and peace, as shown.) </a:t>
            </a:r>
            <a:endParaRPr>
              <a:solidFill>
                <a:schemeClr val="dk1"/>
              </a:solidFill>
            </a:endParaRPr>
          </a:p>
          <a:p>
            <a:pPr marL="0" lvl="0" indent="0" algn="l" rtl="0">
              <a:lnSpc>
                <a:spcPct val="100000"/>
              </a:lnSpc>
              <a:spcBef>
                <a:spcPts val="0"/>
              </a:spcBef>
              <a:spcAft>
                <a:spcPts val="0"/>
              </a:spcAft>
              <a:buSzPts val="1400"/>
              <a:buNone/>
            </a:pPr>
            <a:endParaRPr>
              <a:solidFill>
                <a:schemeClr val="dk1"/>
              </a:solidFill>
            </a:endParaRPr>
          </a:p>
          <a:p>
            <a:pPr marL="0" lvl="0" indent="0" algn="l" rtl="0">
              <a:lnSpc>
                <a:spcPct val="100000"/>
              </a:lnSpc>
              <a:spcBef>
                <a:spcPts val="0"/>
              </a:spcBef>
              <a:spcAft>
                <a:spcPts val="0"/>
              </a:spcAft>
              <a:buSzPts val="1400"/>
              <a:buNone/>
            </a:pPr>
            <a:r>
              <a:rPr lang="en-US">
                <a:solidFill>
                  <a:schemeClr val="dk1"/>
                </a:solidFill>
              </a:rPr>
              <a:t>Explain: In other words, everyone should respect the </a:t>
            </a:r>
            <a:r>
              <a:rPr lang="en-US" b="1">
                <a:solidFill>
                  <a:schemeClr val="dk1"/>
                </a:solidFill>
              </a:rPr>
              <a:t>dignity</a:t>
            </a:r>
            <a:r>
              <a:rPr lang="en-US">
                <a:solidFill>
                  <a:schemeClr val="dk1"/>
                </a:solidFill>
              </a:rPr>
              <a:t> that we’re born with and the </a:t>
            </a:r>
            <a:r>
              <a:rPr lang="en-US" b="1">
                <a:solidFill>
                  <a:schemeClr val="dk1"/>
                </a:solidFill>
              </a:rPr>
              <a:t>rights</a:t>
            </a:r>
            <a:r>
              <a:rPr lang="en-US">
                <a:solidFill>
                  <a:schemeClr val="dk1"/>
                </a:solidFill>
              </a:rPr>
              <a:t> that are </a:t>
            </a:r>
            <a:r>
              <a:rPr lang="en-US" b="1">
                <a:solidFill>
                  <a:schemeClr val="dk1"/>
                </a:solidFill>
              </a:rPr>
              <a:t>equal</a:t>
            </a:r>
            <a:r>
              <a:rPr lang="en-US">
                <a:solidFill>
                  <a:schemeClr val="dk1"/>
                </a:solidFill>
              </a:rPr>
              <a:t> and cannot be taken away from us, in order to have </a:t>
            </a:r>
            <a:r>
              <a:rPr lang="en-US" b="1">
                <a:solidFill>
                  <a:schemeClr val="dk1"/>
                </a:solidFill>
              </a:rPr>
              <a:t>freedom</a:t>
            </a:r>
            <a:r>
              <a:rPr lang="en-US">
                <a:solidFill>
                  <a:schemeClr val="dk1"/>
                </a:solidFill>
              </a:rPr>
              <a:t> and </a:t>
            </a:r>
            <a:r>
              <a:rPr lang="en-US" b="1">
                <a:solidFill>
                  <a:schemeClr val="dk1"/>
                </a:solidFill>
              </a:rPr>
              <a:t>justice</a:t>
            </a:r>
            <a:r>
              <a:rPr lang="en-US">
                <a:solidFill>
                  <a:schemeClr val="dk1"/>
                </a:solidFill>
              </a:rPr>
              <a:t> and </a:t>
            </a:r>
            <a:r>
              <a:rPr lang="en-US" b="1">
                <a:solidFill>
                  <a:schemeClr val="dk1"/>
                </a:solidFill>
              </a:rPr>
              <a:t>peace</a:t>
            </a:r>
            <a:r>
              <a:rPr lang="en-US">
                <a:solidFill>
                  <a:schemeClr val="dk1"/>
                </a:solidFill>
              </a:rPr>
              <a:t> in the world. </a:t>
            </a:r>
            <a:endParaRPr>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6" name="Google Shape;296;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t>Ask</a:t>
            </a:r>
            <a:r>
              <a:rPr lang="en-US"/>
              <a:t>:  Which of these benefits would be good for your community? (Let students respond.) </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SzPts val="1100"/>
              <a:buNone/>
            </a:pPr>
            <a:r>
              <a:rPr lang="en-US"/>
              <a:t> 	• Who do you think benefits the most when people and governments grant human rights to everyone?   </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Clr>
                <a:schemeClr val="dk1"/>
              </a:buClr>
              <a:buSzPts val="1100"/>
              <a:buFont typeface="Arial"/>
              <a:buNone/>
            </a:pPr>
            <a:r>
              <a:rPr lang="en-US" b="1"/>
              <a:t>Say</a:t>
            </a:r>
            <a:r>
              <a:rPr lang="en-US"/>
              <a:t>:  Yes! We all do. The entire community benefits, just as all of us did in our race to the top today.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4" name="Google Shape;304;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b="1"/>
              <a:t>Say</a:t>
            </a:r>
            <a:r>
              <a:rPr lang="en-US"/>
              <a:t>:  Let your light keep shining and tell your friends about your new words.  </a:t>
            </a:r>
            <a:endParaRPr/>
          </a:p>
          <a:p>
            <a:pPr marL="0" lvl="0" indent="0" algn="l" rtl="0">
              <a:lnSpc>
                <a:spcPct val="100000"/>
              </a:lnSpc>
              <a:spcBef>
                <a:spcPts val="0"/>
              </a:spcBef>
              <a:spcAft>
                <a:spcPts val="0"/>
              </a:spcAft>
              <a:buClr>
                <a:schemeClr val="dk1"/>
              </a:buClr>
              <a:buSzPts val="1100"/>
              <a:buFont typeface="Arial"/>
              <a:buNone/>
            </a:pPr>
            <a:r>
              <a:rPr lang="en-US" b="1"/>
              <a:t> Point to them as you say:</a:t>
            </a:r>
            <a:r>
              <a:rPr lang="en-US"/>
              <a:t> </a:t>
            </a:r>
            <a:endParaRPr/>
          </a:p>
          <a:p>
            <a:pPr marL="0" lvl="0" indent="0" algn="l" rtl="0">
              <a:lnSpc>
                <a:spcPct val="100000"/>
              </a:lnSpc>
              <a:spcBef>
                <a:spcPts val="0"/>
              </a:spcBef>
              <a:spcAft>
                <a:spcPts val="0"/>
              </a:spcAft>
              <a:buClr>
                <a:schemeClr val="dk1"/>
              </a:buClr>
              <a:buSzPts val="1100"/>
              <a:buFont typeface="Arial"/>
              <a:buNone/>
            </a:pPr>
            <a:r>
              <a:rPr lang="en-US"/>
              <a:t> • Say them with me:  Inalienable, something that cannot be taken away.  </a:t>
            </a:r>
            <a:endParaRPr/>
          </a:p>
          <a:p>
            <a:pPr marL="0" lvl="0" indent="0" algn="l" rtl="0">
              <a:lnSpc>
                <a:spcPct val="100000"/>
              </a:lnSpc>
              <a:spcBef>
                <a:spcPts val="0"/>
              </a:spcBef>
              <a:spcAft>
                <a:spcPts val="0"/>
              </a:spcAft>
              <a:buClr>
                <a:schemeClr val="dk1"/>
              </a:buClr>
              <a:buSzPts val="1100"/>
              <a:buFont typeface="Arial"/>
              <a:buNone/>
            </a:pPr>
            <a:r>
              <a:rPr lang="en-US"/>
              <a:t> • Inherent, a feeling inside you.  </a:t>
            </a:r>
            <a:endParaRPr/>
          </a:p>
          <a:p>
            <a:pPr marL="0" lvl="0" indent="0" algn="l" rtl="0">
              <a:lnSpc>
                <a:spcPct val="100000"/>
              </a:lnSpc>
              <a:spcBef>
                <a:spcPts val="0"/>
              </a:spcBef>
              <a:spcAft>
                <a:spcPts val="0"/>
              </a:spcAft>
              <a:buClr>
                <a:schemeClr val="dk1"/>
              </a:buClr>
              <a:buSzPts val="1100"/>
              <a:buFont typeface="Arial"/>
              <a:buNone/>
            </a:pPr>
            <a:r>
              <a:rPr lang="en-US"/>
              <a:t> • Preamble, the beginning of the Universal Declaration of Human Rights.  </a:t>
            </a:r>
            <a:endParaRPr/>
          </a:p>
          <a:p>
            <a:pPr marL="0" lvl="0" indent="0" algn="l" rtl="0">
              <a:lnSpc>
                <a:spcPct val="100000"/>
              </a:lnSpc>
              <a:spcBef>
                <a:spcPts val="0"/>
              </a:spcBef>
              <a:spcAft>
                <a:spcPts val="0"/>
              </a:spcAft>
              <a:buSzPts val="1100"/>
              <a:buNone/>
            </a:pPr>
            <a:r>
              <a:rPr lang="en-US"/>
              <a:t>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8402b7372d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g8402b7372d_2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 Tell your friends that it talks about Freedom and Justice and Peace.  </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Clr>
                <a:schemeClr val="dk1"/>
              </a:buClr>
              <a:buSzPts val="1100"/>
              <a:buFont typeface="Arial"/>
              <a:buNone/>
            </a:pPr>
            <a:r>
              <a:rPr lang="en-US" b="1"/>
              <a:t>Say</a:t>
            </a:r>
            <a:r>
              <a:rPr lang="en-US"/>
              <a:t>:  I can hardly wait to see you next time! Have a wonderful week! </a:t>
            </a:r>
            <a:endParaRPr/>
          </a:p>
          <a:p>
            <a:pPr marL="0" lvl="0" indent="0" algn="l" rtl="0">
              <a:lnSpc>
                <a:spcPct val="100000"/>
              </a:lnSpc>
              <a:spcBef>
                <a:spcPts val="0"/>
              </a:spcBef>
              <a:spcAft>
                <a:spcPts val="0"/>
              </a:spcAft>
              <a:buSzPts val="1100"/>
              <a:buNone/>
            </a:pPr>
            <a:r>
              <a:rPr lang="en-US"/>
              <a:t>    </a:t>
            </a:r>
            <a:endParaRPr/>
          </a:p>
          <a:p>
            <a:pPr marL="0" lvl="0" indent="0" algn="l" rtl="0">
              <a:lnSpc>
                <a:spcPct val="100000"/>
              </a:lnSpc>
              <a:spcBef>
                <a:spcPts val="0"/>
              </a:spcBef>
              <a:spcAft>
                <a:spcPts val="0"/>
              </a:spcAft>
              <a:buClr>
                <a:schemeClr val="dk1"/>
              </a:buClr>
              <a:buSzPts val="1100"/>
              <a:buFont typeface="Arial"/>
              <a:buNone/>
            </a:pPr>
            <a:r>
              <a:rPr lang="en-US"/>
              <a:t>FACILITATOR TIP: Save the students’ drawings, and use them during future gatherings as you discuss human rights and child rights.  </a:t>
            </a:r>
            <a:endParaRPr/>
          </a:p>
          <a:p>
            <a:pPr marL="0" lvl="0" indent="0" algn="l" rtl="0">
              <a:lnSpc>
                <a:spcPct val="100000"/>
              </a:lnSpc>
              <a:spcBef>
                <a:spcPts val="0"/>
              </a:spcBef>
              <a:spcAft>
                <a:spcPts val="0"/>
              </a:spcAft>
              <a:buClr>
                <a:schemeClr val="dk1"/>
              </a:buClr>
              <a:buSzPts val="1100"/>
              <a:buFont typeface="Arial"/>
              <a:buNone/>
            </a:pPr>
            <a:r>
              <a:rPr lang="en-US"/>
              <a:t>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353" name="Google Shape;353;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3740265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8043668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0114403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40484569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455765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7006616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8514834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1733331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4824024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32696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8" name="Google Shape;15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 name="Google Shape;16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7371741aa8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7371741aa8_0_3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9" name="Google Shape;18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a:t>Say: </a:t>
            </a:r>
            <a:r>
              <a:rPr lang="en-US"/>
              <a:t>Let’s see how many things we can remember in one minute. Just yell the answer if you think you know it.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(If the person gets the right answer, say “Right!” and go on to the next question. If he or she gets it wrong, say “Wrong!” and give the right answer and immediately go on to the next question. Stop as soon as you get to one minute. Don’t ask any more questions than they can answer in one minute.)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 What do the initials UN stand for? (The United Nations) </a:t>
            </a:r>
            <a:endParaRPr/>
          </a:p>
          <a:p>
            <a:pPr marL="0" lvl="0" indent="0" algn="l" rtl="0">
              <a:lnSpc>
                <a:spcPct val="100000"/>
              </a:lnSpc>
              <a:spcBef>
                <a:spcPts val="0"/>
              </a:spcBef>
              <a:spcAft>
                <a:spcPts val="0"/>
              </a:spcAft>
              <a:buSzPts val="1400"/>
              <a:buNone/>
            </a:pPr>
            <a:r>
              <a:rPr lang="en-US"/>
              <a:t>• What organization created a list of rights for people everywhere? (The United Nations) </a:t>
            </a:r>
            <a:endParaRPr/>
          </a:p>
          <a:p>
            <a:pPr marL="0" lvl="0" indent="0" algn="l" rtl="0">
              <a:lnSpc>
                <a:spcPct val="100000"/>
              </a:lnSpc>
              <a:spcBef>
                <a:spcPts val="0"/>
              </a:spcBef>
              <a:spcAft>
                <a:spcPts val="0"/>
              </a:spcAft>
              <a:buSzPts val="1400"/>
              <a:buNone/>
            </a:pPr>
            <a:r>
              <a:rPr lang="en-US"/>
              <a:t>• What did Katje and her friends send to Rosie in America? (A box of tulip bulbs or flower seeds) </a:t>
            </a:r>
            <a:endParaRPr/>
          </a:p>
          <a:p>
            <a:pPr marL="0" lvl="0" indent="0" algn="l" rtl="0">
              <a:lnSpc>
                <a:spcPct val="100000"/>
              </a:lnSpc>
              <a:spcBef>
                <a:spcPts val="0"/>
              </a:spcBef>
              <a:spcAft>
                <a:spcPts val="0"/>
              </a:spcAft>
              <a:buSzPts val="1400"/>
              <a:buNone/>
            </a:pPr>
            <a:r>
              <a:rPr lang="en-US"/>
              <a:t>• What is the name of the document that has a list of human rights? (The Universal Declaration of Human Rights) </a:t>
            </a:r>
            <a:endParaRPr/>
          </a:p>
          <a:p>
            <a:pPr marL="0" lvl="0" indent="0" algn="l" rtl="0">
              <a:lnSpc>
                <a:spcPct val="100000"/>
              </a:lnSpc>
              <a:spcBef>
                <a:spcPts val="0"/>
              </a:spcBef>
              <a:spcAft>
                <a:spcPts val="0"/>
              </a:spcAft>
              <a:buSzPts val="1400"/>
              <a:buNone/>
            </a:pPr>
            <a:r>
              <a:rPr lang="en-US"/>
              <a:t>• What is a right like? (A right is like a rule for everyone that is fair or the right thing to do.)</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10"/>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10"/>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10"/>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1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275792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
        <p:cNvGrpSpPr/>
        <p:nvPr/>
      </p:nvGrpSpPr>
      <p:grpSpPr>
        <a:xfrm>
          <a:off x="0" y="0"/>
          <a:ext cx="0" cy="0"/>
          <a:chOff x="0" y="0"/>
          <a:chExt cx="0" cy="0"/>
        </a:xfrm>
      </p:grpSpPr>
      <p:sp>
        <p:nvSpPr>
          <p:cNvPr id="17" name="Google Shape;17;p11"/>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1"/>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9" name="Google Shape;19;p11"/>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20"/>
        <p:cNvGrpSpPr/>
        <p:nvPr/>
      </p:nvGrpSpPr>
      <p:grpSpPr>
        <a:xfrm>
          <a:off x="0" y="0"/>
          <a:ext cx="0" cy="0"/>
          <a:chOff x="0" y="0"/>
          <a:chExt cx="0" cy="0"/>
        </a:xfrm>
      </p:grpSpPr>
      <p:sp>
        <p:nvSpPr>
          <p:cNvPr id="21" name="Google Shape;21;p12"/>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12"/>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 name="Google Shape;23;p12"/>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4" name="Google Shape;24;p12"/>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30"/>
        <p:cNvGrpSpPr/>
        <p:nvPr/>
      </p:nvGrpSpPr>
      <p:grpSpPr>
        <a:xfrm>
          <a:off x="0" y="0"/>
          <a:ext cx="0" cy="0"/>
          <a:chOff x="0" y="0"/>
          <a:chExt cx="0" cy="0"/>
        </a:xfrm>
      </p:grpSpPr>
      <p:sp>
        <p:nvSpPr>
          <p:cNvPr id="31" name="Google Shape;31;p56"/>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56"/>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56"/>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5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5" name="Google Shape;35;p56"/>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36"/>
        <p:cNvGrpSpPr/>
        <p:nvPr/>
      </p:nvGrpSpPr>
      <p:grpSpPr>
        <a:xfrm>
          <a:off x="0" y="0"/>
          <a:ext cx="0" cy="0"/>
          <a:chOff x="0" y="0"/>
          <a:chExt cx="0" cy="0"/>
        </a:xfrm>
      </p:grpSpPr>
      <p:sp>
        <p:nvSpPr>
          <p:cNvPr id="37" name="Google Shape;37;p57"/>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57"/>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57"/>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 name="Google Shape;40;p5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57"/>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48"/>
        <p:cNvGrpSpPr/>
        <p:nvPr/>
      </p:nvGrpSpPr>
      <p:grpSpPr>
        <a:xfrm>
          <a:off x="0" y="0"/>
          <a:ext cx="0" cy="0"/>
          <a:chOff x="0" y="0"/>
          <a:chExt cx="0" cy="0"/>
        </a:xfrm>
      </p:grpSpPr>
      <p:sp>
        <p:nvSpPr>
          <p:cNvPr id="49" name="Google Shape;49;p59"/>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59"/>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59"/>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5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3" name="Google Shape;53;p59"/>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59"/>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55"/>
        <p:cNvGrpSpPr/>
        <p:nvPr/>
      </p:nvGrpSpPr>
      <p:grpSpPr>
        <a:xfrm>
          <a:off x="0" y="0"/>
          <a:ext cx="0" cy="0"/>
          <a:chOff x="0" y="0"/>
          <a:chExt cx="0" cy="0"/>
        </a:xfrm>
      </p:grpSpPr>
      <p:sp>
        <p:nvSpPr>
          <p:cNvPr id="56" name="Google Shape;56;p60"/>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60"/>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60"/>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6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0" name="Google Shape;60;p60"/>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60"/>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2"/>
        <p:cNvGrpSpPr/>
        <p:nvPr/>
      </p:nvGrpSpPr>
      <p:grpSpPr>
        <a:xfrm>
          <a:off x="0" y="0"/>
          <a:ext cx="0" cy="0"/>
          <a:chOff x="0" y="0"/>
          <a:chExt cx="0" cy="0"/>
        </a:xfrm>
      </p:grpSpPr>
      <p:sp>
        <p:nvSpPr>
          <p:cNvPr id="63" name="Google Shape;63;p61"/>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61"/>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5" name="Google Shape;65;p61"/>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61"/>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7" name="Google Shape;67;p61"/>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6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9"/>
        <p:cNvGrpSpPr/>
        <p:nvPr/>
      </p:nvGrpSpPr>
      <p:grpSpPr>
        <a:xfrm>
          <a:off x="0" y="0"/>
          <a:ext cx="0" cy="0"/>
          <a:chOff x="0" y="0"/>
          <a:chExt cx="0" cy="0"/>
        </a:xfrm>
      </p:grpSpPr>
      <p:sp>
        <p:nvSpPr>
          <p:cNvPr id="80" name="Google Shape;80;p4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3773399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8"/>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SzPts val="1400"/>
              <a:buNone/>
              <a:defRPr sz="40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 name="Google Shape;8;p8"/>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0A5A6"/>
              </a:buClr>
              <a:buSzPts val="2400"/>
              <a:buFont typeface="Noto Sans Symbols"/>
              <a:buChar char="▪"/>
              <a:defRPr sz="2400" b="1" i="0" u="none" strike="noStrike" cap="none">
                <a:solidFill>
                  <a:srgbClr val="00A5A6"/>
                </a:solidFill>
                <a:latin typeface="Arial"/>
                <a:ea typeface="Arial"/>
                <a:cs typeface="Arial"/>
                <a:sym typeface="Arial"/>
              </a:defRPr>
            </a:lvl1pPr>
            <a:lvl2pPr marL="914400" marR="0" lvl="1" indent="-355600" algn="l" rtl="0">
              <a:lnSpc>
                <a:spcPct val="100000"/>
              </a:lnSpc>
              <a:spcBef>
                <a:spcPts val="0"/>
              </a:spcBef>
              <a:spcAft>
                <a:spcPts val="0"/>
              </a:spcAft>
              <a:buClr>
                <a:srgbClr val="00A5A6"/>
              </a:buClr>
              <a:buSzPts val="2000"/>
              <a:buFont typeface="Arial"/>
              <a:buChar char="•"/>
              <a:defRPr sz="2000" b="1" i="0" u="none" strike="noStrike" cap="none">
                <a:solidFill>
                  <a:srgbClr val="00A5A6"/>
                </a:solidFill>
                <a:latin typeface="Arial"/>
                <a:ea typeface="Arial"/>
                <a:cs typeface="Arial"/>
                <a:sym typeface="Arial"/>
              </a:defRPr>
            </a:lvl2pPr>
            <a:lvl3pPr marL="1371600" marR="0" lvl="2"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3pPr>
            <a:lvl4pPr marL="1828800" marR="0" lvl="3"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4pPr>
            <a:lvl5pPr marL="2286000" marR="0" lvl="4"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 name="Google Shape;9;p8"/>
          <p:cNvSpPr/>
          <p:nvPr/>
        </p:nvSpPr>
        <p:spPr>
          <a:xfrm>
            <a:off x="91440" y="57150"/>
            <a:ext cx="8961120" cy="5029200"/>
          </a:xfrm>
          <a:prstGeom prst="frame">
            <a:avLst>
              <a:gd name="adj1" fmla="val 1839"/>
            </a:avLst>
          </a:pr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8" descr="Logo for the Geneva Office for Human Rights Education (3 brown dots over a v with the letters GO-HRE on a white circle)"/>
          <p:cNvPicPr preferRelativeResize="0"/>
          <p:nvPr/>
        </p:nvPicPr>
        <p:blipFill rotWithShape="1">
          <a:blip r:embed="rId12">
            <a:alphaModFix/>
          </a:blip>
          <a:srcRect/>
          <a:stretch/>
        </p:blipFill>
        <p:spPr>
          <a:xfrm>
            <a:off x="8620107" y="4653741"/>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6" r:id="rId6"/>
    <p:sldLayoutId id="2147483657" r:id="rId7"/>
    <p:sldLayoutId id="2147483658" r:id="rId8"/>
    <p:sldLayoutId id="2147483685" r:id="rId9"/>
    <p:sldLayoutId id="2147483686"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8.png"/><Relationship Id="rId7"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hyperlink" Target="https://www.youtube.com/watch?v=W_4vgwnbAfE" TargetMode="Externa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https://www.youtube.com/watch?v=W_4vgwnbAfE"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sv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39" name="Google Shape;139;p7"/>
          <p:cNvPicPr preferRelativeResize="0">
            <a:picLocks noGrp="1"/>
          </p:cNvPicPr>
          <p:nvPr>
            <p:ph type="body" idx="1"/>
          </p:nvPr>
        </p:nvPicPr>
        <p:blipFill rotWithShape="1">
          <a:blip r:embed="rId3">
            <a:alphaModFix/>
          </a:blip>
          <a:srcRect b="8936"/>
          <a:stretch/>
        </p:blipFill>
        <p:spPr>
          <a:xfrm>
            <a:off x="732997" y="351329"/>
            <a:ext cx="3881774" cy="4572000"/>
          </a:xfrm>
          <a:prstGeom prst="rect">
            <a:avLst/>
          </a:prstGeom>
          <a:noFill/>
          <a:ln>
            <a:noFill/>
          </a:ln>
          <a:effectLst>
            <a:outerShdw blurRad="50800" dist="38100" dir="2700000" algn="tl" rotWithShape="0">
              <a:srgbClr val="000000">
                <a:alpha val="40000"/>
              </a:srgbClr>
            </a:outerShdw>
          </a:effectLst>
        </p:spPr>
      </p:pic>
      <p:sp>
        <p:nvSpPr>
          <p:cNvPr id="140" name="Google Shape;140;p7"/>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a:t>
            </a:fld>
            <a:endParaRPr sz="1200" b="1" i="0" u="none" strike="noStrike" cap="none">
              <a:solidFill>
                <a:srgbClr val="0B4860"/>
              </a:solidFill>
              <a:latin typeface="Arial"/>
              <a:ea typeface="Arial"/>
              <a:cs typeface="Arial"/>
              <a:sym typeface="Arial"/>
            </a:endParaRPr>
          </a:p>
        </p:txBody>
      </p:sp>
      <p:pic>
        <p:nvPicPr>
          <p:cNvPr id="141" name="Google Shape;141;p7"/>
          <p:cNvPicPr preferRelativeResize="0">
            <a:picLocks noGrp="1"/>
          </p:cNvPicPr>
          <p:nvPr>
            <p:ph type="body" idx="2"/>
          </p:nvPr>
        </p:nvPicPr>
        <p:blipFill rotWithShape="1">
          <a:blip r:embed="rId4">
            <a:alphaModFix/>
          </a:blip>
          <a:srcRect/>
          <a:stretch/>
        </p:blipFill>
        <p:spPr>
          <a:xfrm>
            <a:off x="5735783" y="386234"/>
            <a:ext cx="2396836" cy="4526430"/>
          </a:xfrm>
          <a:prstGeom prst="rect">
            <a:avLst/>
          </a:prstGeom>
          <a:noFill/>
          <a:ln>
            <a:noFill/>
          </a:ln>
        </p:spPr>
      </p:pic>
      <p:sp>
        <p:nvSpPr>
          <p:cNvPr id="142" name="Google Shape;142;p7"/>
          <p:cNvSpPr txBox="1"/>
          <p:nvPr/>
        </p:nvSpPr>
        <p:spPr>
          <a:xfrm>
            <a:off x="6359238" y="3002986"/>
            <a:ext cx="1149926" cy="523220"/>
          </a:xfrm>
          <a:prstGeom prst="rect">
            <a:avLst/>
          </a:prstGeom>
          <a:solidFill>
            <a:schemeClr val="lt1"/>
          </a:solid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YOUTH</a:t>
            </a:r>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AGES 11-16</a:t>
            </a:r>
            <a:endParaRP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9"/>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Activity</a:t>
            </a:r>
            <a:endParaRPr dirty="0"/>
          </a:p>
        </p:txBody>
      </p:sp>
      <p:sp>
        <p:nvSpPr>
          <p:cNvPr id="200" name="Google Shape;200;p9"/>
          <p:cNvSpPr txBox="1">
            <a:spLocks noGrp="1"/>
          </p:cNvSpPr>
          <p:nvPr>
            <p:ph type="body" idx="1"/>
          </p:nvPr>
        </p:nvSpPr>
        <p:spPr>
          <a:xfrm>
            <a:off x="869149" y="826265"/>
            <a:ext cx="4738126" cy="3827510"/>
          </a:xfrm>
          <a:prstGeom prst="rect">
            <a:avLst/>
          </a:prstGeom>
          <a:noFill/>
          <a:ln>
            <a:noFill/>
          </a:ln>
        </p:spPr>
        <p:txBody>
          <a:bodyPr spcFirstLastPara="1" wrap="square" lIns="91425" tIns="91425" rIns="91425" bIns="91425" anchor="ctr" anchorCtr="0">
            <a:normAutofit/>
          </a:bodyPr>
          <a:lstStyle/>
          <a:p>
            <a:pPr marL="0" lvl="0" indent="0" algn="l" rtl="0">
              <a:spcBef>
                <a:spcPts val="600"/>
              </a:spcBef>
              <a:spcAft>
                <a:spcPts val="0"/>
              </a:spcAft>
              <a:buSzPts val="2400"/>
              <a:buNone/>
            </a:pPr>
            <a:r>
              <a:rPr lang="en-US" sz="2800" dirty="0"/>
              <a:t>My Rights </a:t>
            </a:r>
          </a:p>
          <a:p>
            <a:pPr marL="0" lvl="0" indent="0" algn="l" rtl="0">
              <a:spcBef>
                <a:spcPts val="600"/>
              </a:spcBef>
              <a:spcAft>
                <a:spcPts val="0"/>
              </a:spcAft>
              <a:buSzPts val="2400"/>
              <a:buNone/>
            </a:pPr>
            <a:r>
              <a:rPr lang="en-US" sz="2800" dirty="0"/>
              <a:t>Picture Charades</a:t>
            </a:r>
            <a:br>
              <a:rPr lang="en-US" sz="2800" dirty="0"/>
            </a:br>
            <a:endParaRPr sz="2800" dirty="0"/>
          </a:p>
        </p:txBody>
      </p:sp>
      <p:sp>
        <p:nvSpPr>
          <p:cNvPr id="202" name="Google Shape;202;p9"/>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10</a:t>
            </a:fld>
            <a:endParaRPr sz="900">
              <a:solidFill>
                <a:srgbClr val="00A5A6"/>
              </a:solidFill>
            </a:endParaRPr>
          </a:p>
        </p:txBody>
      </p:sp>
      <p:pic>
        <p:nvPicPr>
          <p:cNvPr id="201" name="Google Shape;201;p9"/>
          <p:cNvPicPr preferRelativeResize="0">
            <a:picLocks noChangeAspect="1"/>
          </p:cNvPicPr>
          <p:nvPr/>
        </p:nvPicPr>
        <p:blipFill>
          <a:blip r:embed="rId3"/>
          <a:srcRect/>
          <a:stretch/>
        </p:blipFill>
        <p:spPr>
          <a:xfrm>
            <a:off x="5495113" y="2003935"/>
            <a:ext cx="2743200" cy="2191081"/>
          </a:xfrm>
          <a:prstGeom prst="rect">
            <a:avLst/>
          </a:prstGeom>
          <a:noFill/>
          <a:ln>
            <a:noFill/>
          </a:ln>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2957764" y="285750"/>
            <a:ext cx="3228472" cy="4572000"/>
          </a:xfrm>
          <a:prstGeom prst="rect">
            <a:avLst/>
          </a:prstGeom>
          <a:noFill/>
          <a:ln>
            <a:noFill/>
          </a:ln>
          <a:effectLst>
            <a:outerShdw blurRad="50800" dist="38100" dir="2700000" algn="tl" rotWithShape="0">
              <a:prstClr val="black">
                <a:alpha val="40000"/>
              </a:prstClr>
            </a:outerShdw>
          </a:effectLst>
        </p:spPr>
      </p:pic>
      <p:pic>
        <p:nvPicPr>
          <p:cNvPr id="8" name="Google Shape;223;g833fd71cff_0_87">
            <a:extLst>
              <a:ext uri="{FF2B5EF4-FFF2-40B4-BE49-F238E27FC236}">
                <a16:creationId xmlns:a16="http://schemas.microsoft.com/office/drawing/2014/main" id="{4331E76A-4D4C-4031-9D51-D8F3E0186894}"/>
              </a:ext>
            </a:extLst>
          </p:cNvPr>
          <p:cNvPicPr preferRelativeResize="0">
            <a:picLocks noChangeAspect="1"/>
          </p:cNvPicPr>
          <p:nvPr/>
        </p:nvPicPr>
        <p:blipFill>
          <a:blip r:embed="rId4"/>
          <a:srcRect/>
          <a:stretch/>
        </p:blipFill>
        <p:spPr>
          <a:xfrm>
            <a:off x="7696976" y="285750"/>
            <a:ext cx="1097280" cy="876432"/>
          </a:xfrm>
          <a:prstGeom prst="rect">
            <a:avLst/>
          </a:prstGeom>
          <a:noFill/>
          <a:ln>
            <a:noFill/>
          </a:ln>
        </p:spPr>
      </p:pic>
    </p:spTree>
    <p:extLst>
      <p:ext uri="{BB962C8B-B14F-4D97-AF65-F5344CB8AC3E}">
        <p14:creationId xmlns:p14="http://schemas.microsoft.com/office/powerpoint/2010/main" val="994627179"/>
      </p:ext>
    </p:extLst>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3008416" y="285750"/>
            <a:ext cx="3127168" cy="4572000"/>
          </a:xfrm>
          <a:prstGeom prst="rect">
            <a:avLst/>
          </a:prstGeom>
          <a:noFill/>
          <a:ln>
            <a:noFill/>
          </a:ln>
          <a:effectLst>
            <a:outerShdw blurRad="50800" dist="38100" dir="2700000" algn="tl" rotWithShape="0">
              <a:prstClr val="black">
                <a:alpha val="40000"/>
              </a:prstClr>
            </a:outerShdw>
          </a:effectLst>
        </p:spPr>
      </p:pic>
      <p:pic>
        <p:nvPicPr>
          <p:cNvPr id="5" name="Google Shape;223;g833fd71cff_0_87">
            <a:extLst>
              <a:ext uri="{FF2B5EF4-FFF2-40B4-BE49-F238E27FC236}">
                <a16:creationId xmlns:a16="http://schemas.microsoft.com/office/drawing/2014/main" id="{42BEC12B-4578-49D4-8327-2E8FCB0D5003}"/>
              </a:ext>
            </a:extLst>
          </p:cNvPr>
          <p:cNvPicPr preferRelativeResize="0">
            <a:picLocks noChangeAspect="1"/>
          </p:cNvPicPr>
          <p:nvPr/>
        </p:nvPicPr>
        <p:blipFill>
          <a:blip r:embed="rId4"/>
          <a:srcRect/>
          <a:stretch/>
        </p:blipFill>
        <p:spPr>
          <a:xfrm>
            <a:off x="7696976" y="285750"/>
            <a:ext cx="1097280" cy="876432"/>
          </a:xfrm>
          <a:prstGeom prst="rect">
            <a:avLst/>
          </a:prstGeom>
          <a:noFill/>
          <a:ln>
            <a:noFill/>
          </a:ln>
        </p:spPr>
      </p:pic>
    </p:spTree>
    <p:extLst>
      <p:ext uri="{BB962C8B-B14F-4D97-AF65-F5344CB8AC3E}">
        <p14:creationId xmlns:p14="http://schemas.microsoft.com/office/powerpoint/2010/main" val="1463509566"/>
      </p:ext>
    </p:extLst>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13</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2834641" y="285750"/>
            <a:ext cx="3474718" cy="4572000"/>
          </a:xfrm>
          <a:prstGeom prst="rect">
            <a:avLst/>
          </a:prstGeom>
          <a:noFill/>
          <a:ln>
            <a:noFill/>
          </a:ln>
          <a:effectLst>
            <a:outerShdw blurRad="50800" dist="38100" dir="2700000" algn="tl" rotWithShape="0">
              <a:prstClr val="black">
                <a:alpha val="40000"/>
              </a:prstClr>
            </a:outerShdw>
          </a:effectLst>
        </p:spPr>
      </p:pic>
      <p:pic>
        <p:nvPicPr>
          <p:cNvPr id="5" name="Google Shape;223;g833fd71cff_0_87">
            <a:extLst>
              <a:ext uri="{FF2B5EF4-FFF2-40B4-BE49-F238E27FC236}">
                <a16:creationId xmlns:a16="http://schemas.microsoft.com/office/drawing/2014/main" id="{7AC7BB08-67FF-4C0C-A93E-B8DECCF8CB20}"/>
              </a:ext>
            </a:extLst>
          </p:cNvPr>
          <p:cNvPicPr preferRelativeResize="0">
            <a:picLocks noChangeAspect="1"/>
          </p:cNvPicPr>
          <p:nvPr/>
        </p:nvPicPr>
        <p:blipFill>
          <a:blip r:embed="rId4"/>
          <a:srcRect/>
          <a:stretch/>
        </p:blipFill>
        <p:spPr>
          <a:xfrm>
            <a:off x="7696976" y="285750"/>
            <a:ext cx="1097280" cy="876432"/>
          </a:xfrm>
          <a:prstGeom prst="rect">
            <a:avLst/>
          </a:prstGeom>
          <a:noFill/>
          <a:ln>
            <a:noFill/>
          </a:ln>
        </p:spPr>
      </p:pic>
    </p:spTree>
    <p:extLst>
      <p:ext uri="{BB962C8B-B14F-4D97-AF65-F5344CB8AC3E}">
        <p14:creationId xmlns:p14="http://schemas.microsoft.com/office/powerpoint/2010/main" val="1500839768"/>
      </p:ext>
    </p:extLst>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14</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3010345" y="285750"/>
            <a:ext cx="3123311" cy="4572000"/>
          </a:xfrm>
          <a:prstGeom prst="rect">
            <a:avLst/>
          </a:prstGeom>
          <a:noFill/>
          <a:ln>
            <a:noFill/>
          </a:ln>
          <a:effectLst>
            <a:outerShdw blurRad="50800" dist="38100" dir="2700000" algn="tl" rotWithShape="0">
              <a:prstClr val="black">
                <a:alpha val="40000"/>
              </a:prstClr>
            </a:outerShdw>
          </a:effectLst>
        </p:spPr>
      </p:pic>
      <p:pic>
        <p:nvPicPr>
          <p:cNvPr id="5" name="Google Shape;223;g833fd71cff_0_87">
            <a:extLst>
              <a:ext uri="{FF2B5EF4-FFF2-40B4-BE49-F238E27FC236}">
                <a16:creationId xmlns:a16="http://schemas.microsoft.com/office/drawing/2014/main" id="{D9389562-ABE1-4A27-A0E8-029B71F13450}"/>
              </a:ext>
            </a:extLst>
          </p:cNvPr>
          <p:cNvPicPr preferRelativeResize="0">
            <a:picLocks noChangeAspect="1"/>
          </p:cNvPicPr>
          <p:nvPr/>
        </p:nvPicPr>
        <p:blipFill>
          <a:blip r:embed="rId4"/>
          <a:srcRect/>
          <a:stretch/>
        </p:blipFill>
        <p:spPr>
          <a:xfrm>
            <a:off x="7696976" y="285750"/>
            <a:ext cx="1097280" cy="876432"/>
          </a:xfrm>
          <a:prstGeom prst="rect">
            <a:avLst/>
          </a:prstGeom>
          <a:noFill/>
          <a:ln>
            <a:noFill/>
          </a:ln>
        </p:spPr>
      </p:pic>
    </p:spTree>
    <p:extLst>
      <p:ext uri="{BB962C8B-B14F-4D97-AF65-F5344CB8AC3E}">
        <p14:creationId xmlns:p14="http://schemas.microsoft.com/office/powerpoint/2010/main" val="2944773459"/>
      </p:ext>
    </p:extLst>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3012455" y="285750"/>
            <a:ext cx="3119090" cy="4572000"/>
          </a:xfrm>
          <a:prstGeom prst="rect">
            <a:avLst/>
          </a:prstGeom>
          <a:noFill/>
          <a:ln>
            <a:noFill/>
          </a:ln>
          <a:effectLst>
            <a:outerShdw blurRad="50800" dist="38100" dir="2700000" algn="tl" rotWithShape="0">
              <a:prstClr val="black">
                <a:alpha val="40000"/>
              </a:prstClr>
            </a:outerShdw>
          </a:effectLst>
        </p:spPr>
      </p:pic>
      <p:pic>
        <p:nvPicPr>
          <p:cNvPr id="5" name="Google Shape;223;g833fd71cff_0_87">
            <a:extLst>
              <a:ext uri="{FF2B5EF4-FFF2-40B4-BE49-F238E27FC236}">
                <a16:creationId xmlns:a16="http://schemas.microsoft.com/office/drawing/2014/main" id="{1D700A52-00FB-4126-8EE5-4D5E641A7544}"/>
              </a:ext>
            </a:extLst>
          </p:cNvPr>
          <p:cNvPicPr preferRelativeResize="0">
            <a:picLocks noChangeAspect="1"/>
          </p:cNvPicPr>
          <p:nvPr/>
        </p:nvPicPr>
        <p:blipFill>
          <a:blip r:embed="rId4"/>
          <a:srcRect/>
          <a:stretch/>
        </p:blipFill>
        <p:spPr>
          <a:xfrm>
            <a:off x="7696976" y="285750"/>
            <a:ext cx="1097280" cy="876432"/>
          </a:xfrm>
          <a:prstGeom prst="rect">
            <a:avLst/>
          </a:prstGeom>
          <a:noFill/>
          <a:ln>
            <a:noFill/>
          </a:ln>
        </p:spPr>
      </p:pic>
    </p:spTree>
    <p:extLst>
      <p:ext uri="{BB962C8B-B14F-4D97-AF65-F5344CB8AC3E}">
        <p14:creationId xmlns:p14="http://schemas.microsoft.com/office/powerpoint/2010/main" val="2683021031"/>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2995332" y="285750"/>
            <a:ext cx="3153336" cy="4572000"/>
          </a:xfrm>
          <a:prstGeom prst="rect">
            <a:avLst/>
          </a:prstGeom>
          <a:noFill/>
          <a:ln>
            <a:noFill/>
          </a:ln>
          <a:effectLst>
            <a:outerShdw blurRad="50800" dist="38100" dir="2700000" algn="tl" rotWithShape="0">
              <a:prstClr val="black">
                <a:alpha val="40000"/>
              </a:prstClr>
            </a:outerShdw>
          </a:effectLst>
        </p:spPr>
      </p:pic>
      <p:pic>
        <p:nvPicPr>
          <p:cNvPr id="5" name="Google Shape;223;g833fd71cff_0_87">
            <a:extLst>
              <a:ext uri="{FF2B5EF4-FFF2-40B4-BE49-F238E27FC236}">
                <a16:creationId xmlns:a16="http://schemas.microsoft.com/office/drawing/2014/main" id="{BC7F4832-0719-493E-8530-C0C6A5A8F905}"/>
              </a:ext>
            </a:extLst>
          </p:cNvPr>
          <p:cNvPicPr preferRelativeResize="0">
            <a:picLocks noChangeAspect="1"/>
          </p:cNvPicPr>
          <p:nvPr/>
        </p:nvPicPr>
        <p:blipFill>
          <a:blip r:embed="rId4"/>
          <a:srcRect/>
          <a:stretch/>
        </p:blipFill>
        <p:spPr>
          <a:xfrm>
            <a:off x="7696976" y="285750"/>
            <a:ext cx="1097280" cy="876432"/>
          </a:xfrm>
          <a:prstGeom prst="rect">
            <a:avLst/>
          </a:prstGeom>
          <a:noFill/>
          <a:ln>
            <a:noFill/>
          </a:ln>
        </p:spPr>
      </p:pic>
    </p:spTree>
    <p:extLst>
      <p:ext uri="{BB962C8B-B14F-4D97-AF65-F5344CB8AC3E}">
        <p14:creationId xmlns:p14="http://schemas.microsoft.com/office/powerpoint/2010/main" val="2313746691"/>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3067211" y="285750"/>
            <a:ext cx="3009579" cy="4572000"/>
          </a:xfrm>
          <a:prstGeom prst="rect">
            <a:avLst/>
          </a:prstGeom>
          <a:noFill/>
          <a:ln>
            <a:noFill/>
          </a:ln>
          <a:effectLst>
            <a:outerShdw blurRad="50800" dist="38100" dir="2700000" algn="tl" rotWithShape="0">
              <a:prstClr val="black">
                <a:alpha val="40000"/>
              </a:prstClr>
            </a:outerShdw>
          </a:effectLst>
        </p:spPr>
      </p:pic>
      <p:pic>
        <p:nvPicPr>
          <p:cNvPr id="5" name="Google Shape;223;g833fd71cff_0_87">
            <a:extLst>
              <a:ext uri="{FF2B5EF4-FFF2-40B4-BE49-F238E27FC236}">
                <a16:creationId xmlns:a16="http://schemas.microsoft.com/office/drawing/2014/main" id="{A0E29EB0-7289-478E-ACDF-E10F59303149}"/>
              </a:ext>
            </a:extLst>
          </p:cNvPr>
          <p:cNvPicPr preferRelativeResize="0">
            <a:picLocks noChangeAspect="1"/>
          </p:cNvPicPr>
          <p:nvPr/>
        </p:nvPicPr>
        <p:blipFill>
          <a:blip r:embed="rId4"/>
          <a:srcRect/>
          <a:stretch/>
        </p:blipFill>
        <p:spPr>
          <a:xfrm>
            <a:off x="7696976" y="285750"/>
            <a:ext cx="1097280" cy="876432"/>
          </a:xfrm>
          <a:prstGeom prst="rect">
            <a:avLst/>
          </a:prstGeom>
          <a:noFill/>
          <a:ln>
            <a:noFill/>
          </a:ln>
        </p:spPr>
      </p:pic>
    </p:spTree>
    <p:extLst>
      <p:ext uri="{BB962C8B-B14F-4D97-AF65-F5344CB8AC3E}">
        <p14:creationId xmlns:p14="http://schemas.microsoft.com/office/powerpoint/2010/main" val="2256937300"/>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14"/>
          <p:cNvSpPr txBox="1">
            <a:spLocks noGrp="1"/>
          </p:cNvSpPr>
          <p:nvPr>
            <p:ph type="title"/>
          </p:nvPr>
        </p:nvSpPr>
        <p:spPr>
          <a:xfrm>
            <a:off x="877475" y="43785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Develop and Discuss</a:t>
            </a:r>
            <a:endParaRPr dirty="0"/>
          </a:p>
        </p:txBody>
      </p:sp>
      <p:sp>
        <p:nvSpPr>
          <p:cNvPr id="251" name="Google Shape;251;p14"/>
          <p:cNvSpPr txBox="1">
            <a:spLocks noGrp="1"/>
          </p:cNvSpPr>
          <p:nvPr>
            <p:ph type="body" idx="1"/>
          </p:nvPr>
        </p:nvSpPr>
        <p:spPr>
          <a:xfrm>
            <a:off x="1388125" y="870333"/>
            <a:ext cx="3238959" cy="2864385"/>
          </a:xfrm>
          <a:prstGeom prst="rect">
            <a:avLst/>
          </a:prstGeom>
          <a:noFill/>
          <a:ln>
            <a:noFill/>
          </a:ln>
        </p:spPr>
        <p:txBody>
          <a:bodyPr spcFirstLastPara="1" wrap="square" lIns="91425" tIns="91425" rIns="91425" bIns="91425" anchor="ctr" anchorCtr="0">
            <a:noAutofit/>
          </a:bodyPr>
          <a:lstStyle/>
          <a:p>
            <a:pPr marL="114300" lvl="0" indent="0" rtl="0">
              <a:lnSpc>
                <a:spcPct val="150000"/>
              </a:lnSpc>
              <a:spcBef>
                <a:spcPts val="600"/>
              </a:spcBef>
              <a:spcAft>
                <a:spcPts val="0"/>
              </a:spcAft>
              <a:buSzPts val="1800"/>
              <a:buNone/>
            </a:pPr>
            <a:r>
              <a:rPr lang="en-US" sz="4000" dirty="0"/>
              <a:t>Preamble</a:t>
            </a:r>
            <a:endParaRPr sz="4000" dirty="0"/>
          </a:p>
        </p:txBody>
      </p:sp>
      <p:pic>
        <p:nvPicPr>
          <p:cNvPr id="252" name="Google Shape;252;p14" descr="A close up of a logo&#10;&#10;Description automatically generated"/>
          <p:cNvPicPr preferRelativeResize="0">
            <a:picLocks noGrp="1"/>
          </p:cNvPicPr>
          <p:nvPr>
            <p:ph type="body" idx="2"/>
          </p:nvPr>
        </p:nvPicPr>
        <p:blipFill rotWithShape="1">
          <a:blip r:embed="rId3">
            <a:alphaModFix/>
          </a:blip>
          <a:srcRect l="20072" t="19383" r="18354" b="19044"/>
          <a:stretch/>
        </p:blipFill>
        <p:spPr>
          <a:xfrm>
            <a:off x="5241233" y="1441563"/>
            <a:ext cx="2619609" cy="2623661"/>
          </a:xfrm>
          <a:prstGeom prst="rect">
            <a:avLst/>
          </a:prstGeom>
          <a:noFill/>
          <a:ln w="9525" cap="flat" cmpd="sng">
            <a:solidFill>
              <a:srgbClr val="0B4860"/>
            </a:solidFill>
            <a:prstDash val="solid"/>
            <a:round/>
            <a:headEnd type="none" w="sm" len="sm"/>
            <a:tailEnd type="none" w="sm" len="sm"/>
          </a:ln>
          <a:effectLst>
            <a:outerShdw blurRad="50800" dist="38100" dir="2700000" algn="tl" rotWithShape="0">
              <a:srgbClr val="000000">
                <a:alpha val="40000"/>
              </a:srgbClr>
            </a:outerShdw>
          </a:effectLst>
        </p:spPr>
      </p:pic>
      <p:sp>
        <p:nvSpPr>
          <p:cNvPr id="250" name="Google Shape;250;p14"/>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18</a:t>
            </a:fld>
            <a:endParaRPr sz="900">
              <a:solidFill>
                <a:srgbClr val="00A5A6"/>
              </a:solidFill>
            </a:endParaRPr>
          </a:p>
        </p:txBody>
      </p:sp>
      <p:pic>
        <p:nvPicPr>
          <p:cNvPr id="253" name="Google Shape;253;p14" descr="Stick figures of three kids running the icon for Develop and Discuss throughout the presentation"/>
          <p:cNvPicPr preferRelativeResize="0"/>
          <p:nvPr/>
        </p:nvPicPr>
        <p:blipFill rotWithShape="1">
          <a:blip r:embed="rId4">
            <a:alphaModFix/>
          </a:blip>
          <a:srcRect/>
          <a:stretch/>
        </p:blipFill>
        <p:spPr>
          <a:xfrm>
            <a:off x="7481559" y="236803"/>
            <a:ext cx="1379953" cy="750756"/>
          </a:xfrm>
          <a:prstGeom prst="rect">
            <a:avLst/>
          </a:prstGeom>
          <a:noFill/>
          <a:ln>
            <a:noFill/>
          </a:ln>
        </p:spPr>
      </p:pic>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15"/>
          <p:cNvSpPr txBox="1">
            <a:spLocks noGrp="1"/>
          </p:cNvSpPr>
          <p:nvPr>
            <p:ph type="body" idx="1"/>
          </p:nvPr>
        </p:nvSpPr>
        <p:spPr>
          <a:xfrm>
            <a:off x="553525" y="1510321"/>
            <a:ext cx="4472100" cy="3108600"/>
          </a:xfrm>
          <a:prstGeom prst="rect">
            <a:avLst/>
          </a:prstGeom>
          <a:noFill/>
          <a:ln>
            <a:noFill/>
          </a:ln>
        </p:spPr>
        <p:txBody>
          <a:bodyPr spcFirstLastPara="1" wrap="square" lIns="91425" tIns="91425" rIns="91425" bIns="91425" anchor="t" anchorCtr="0">
            <a:normAutofit fontScale="92500" lnSpcReduction="10000"/>
          </a:bodyPr>
          <a:lstStyle/>
          <a:p>
            <a:pPr marL="0" lvl="0" indent="0" algn="l" rtl="0">
              <a:lnSpc>
                <a:spcPct val="150000"/>
              </a:lnSpc>
              <a:spcBef>
                <a:spcPts val="600"/>
              </a:spcBef>
              <a:spcAft>
                <a:spcPts val="0"/>
              </a:spcAft>
              <a:buSzPts val="2220"/>
              <a:buNone/>
            </a:pPr>
            <a:r>
              <a:rPr lang="en-US" dirty="0"/>
              <a:t>The inherent dignity and the equal and inalienable rights of all members of the human family are the foundation of FREEDOM, JUSTICE AND PEACE in the world.</a:t>
            </a:r>
            <a:endParaRPr dirty="0"/>
          </a:p>
        </p:txBody>
      </p:sp>
      <p:pic>
        <p:nvPicPr>
          <p:cNvPr id="261" name="Google Shape;261;p15" descr="A close up of a logo&#10;&#10;Description automatically generated"/>
          <p:cNvPicPr preferRelativeResize="0">
            <a:picLocks noGrp="1"/>
          </p:cNvPicPr>
          <p:nvPr>
            <p:ph type="body" idx="2"/>
          </p:nvPr>
        </p:nvPicPr>
        <p:blipFill rotWithShape="1">
          <a:blip r:embed="rId3">
            <a:alphaModFix/>
          </a:blip>
          <a:srcRect l="20072" t="19383" r="18354" b="19044"/>
          <a:stretch/>
        </p:blipFill>
        <p:spPr>
          <a:xfrm>
            <a:off x="5450900" y="1754821"/>
            <a:ext cx="2619600" cy="2619600"/>
          </a:xfrm>
          <a:prstGeom prst="rect">
            <a:avLst/>
          </a:prstGeom>
          <a:noFill/>
          <a:ln w="9525" cap="flat" cmpd="sng">
            <a:solidFill>
              <a:srgbClr val="0B4860"/>
            </a:solidFill>
            <a:prstDash val="solid"/>
            <a:round/>
            <a:headEnd type="none" w="sm" len="sm"/>
            <a:tailEnd type="none" w="sm" len="sm"/>
          </a:ln>
          <a:effectLst>
            <a:outerShdw blurRad="50800" dist="38100" dir="2700000" algn="tl" rotWithShape="0">
              <a:srgbClr val="000000">
                <a:alpha val="40000"/>
              </a:srgbClr>
            </a:outerShdw>
          </a:effectLst>
        </p:spPr>
      </p:pic>
      <p:sp>
        <p:nvSpPr>
          <p:cNvPr id="259" name="Google Shape;259;p15"/>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19</a:t>
            </a:fld>
            <a:endParaRPr sz="900">
              <a:solidFill>
                <a:srgbClr val="00A5A6"/>
              </a:solidFill>
            </a:endParaRPr>
          </a:p>
        </p:txBody>
      </p:sp>
      <p:pic>
        <p:nvPicPr>
          <p:cNvPr id="260" name="Google Shape;260;p15" descr="Stick figures of three kids running the icon for Develop and Discuss throughout the presentation"/>
          <p:cNvPicPr preferRelativeResize="0"/>
          <p:nvPr/>
        </p:nvPicPr>
        <p:blipFill rotWithShape="1">
          <a:blip r:embed="rId4">
            <a:alphaModFix/>
          </a:blip>
          <a:srcRect/>
          <a:stretch/>
        </p:blipFill>
        <p:spPr>
          <a:xfrm>
            <a:off x="7481559" y="236803"/>
            <a:ext cx="1379953" cy="750756"/>
          </a:xfrm>
          <a:prstGeom prst="rect">
            <a:avLst/>
          </a:prstGeom>
          <a:noFill/>
          <a:ln>
            <a:noFill/>
          </a:ln>
        </p:spPr>
      </p:pic>
      <p:sp>
        <p:nvSpPr>
          <p:cNvPr id="6" name="Google Shape;249;p14">
            <a:extLst>
              <a:ext uri="{FF2B5EF4-FFF2-40B4-BE49-F238E27FC236}">
                <a16:creationId xmlns:a16="http://schemas.microsoft.com/office/drawing/2014/main" id="{CDC1E7C4-CA0A-4AE0-8DCD-D02EBFF5D74E}"/>
              </a:ext>
            </a:extLst>
          </p:cNvPr>
          <p:cNvSpPr txBox="1">
            <a:spLocks noGrp="1"/>
          </p:cNvSpPr>
          <p:nvPr>
            <p:ph type="title"/>
          </p:nvPr>
        </p:nvSpPr>
        <p:spPr>
          <a:xfrm>
            <a:off x="553525" y="437850"/>
            <a:ext cx="7666413" cy="914400"/>
          </a:xfrm>
          <a:prstGeom prst="rect">
            <a:avLst/>
          </a:prstGeom>
          <a:noFill/>
          <a:ln>
            <a:noFill/>
          </a:ln>
        </p:spPr>
        <p:txBody>
          <a:bodyPr spcFirstLastPara="1" wrap="square" lIns="91425" tIns="91425" rIns="91425" bIns="91425" anchor="ctr" anchorCtr="0">
            <a:normAutofit fontScale="90000"/>
          </a:bodyPr>
          <a:lstStyle/>
          <a:p>
            <a:pPr marL="0" lvl="0" indent="0" algn="l" rtl="0">
              <a:lnSpc>
                <a:spcPct val="100000"/>
              </a:lnSpc>
              <a:spcBef>
                <a:spcPts val="0"/>
              </a:spcBef>
              <a:spcAft>
                <a:spcPts val="0"/>
              </a:spcAft>
              <a:buSzPts val="3600"/>
              <a:buNone/>
            </a:pPr>
            <a:r>
              <a:rPr lang="en-US" dirty="0"/>
              <a:t>Preamble to the </a:t>
            </a:r>
            <a:br>
              <a:rPr lang="en-US" dirty="0"/>
            </a:br>
            <a:r>
              <a:rPr lang="en-US" sz="2700" dirty="0"/>
              <a:t>Universal Declaration of Human Rights (UDHR)</a:t>
            </a:r>
            <a:endParaRPr dirty="0"/>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4109946793"/>
              </p:ext>
            </p:extLst>
          </p:nvPr>
        </p:nvGraphicFramePr>
        <p:xfrm>
          <a:off x="365760" y="1371598"/>
          <a:ext cx="8412480" cy="3248892"/>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812223">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Class Rules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The Class Rules chart should be simple and written in big letters. Post the chart so the youth can see it.</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812223">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Student Responses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Give the students time to respond. If they can’t remember start by saying the first word and pausing</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812223">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Save Student Drawings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Save the students drawings and use them during future gatherings as you discuss human rights and children’s rights.</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r h="812223">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If Students are Uncomfortable Reading or Writing</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Read each phrase and then write the key word on the board or flipchart as the youth point them out.</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77200117"/>
                  </a:ext>
                </a:extLst>
              </a:tr>
            </a:tbl>
          </a:graphicData>
        </a:graphic>
      </p:graphicFrame>
    </p:spTree>
    <p:extLst>
      <p:ext uri="{BB962C8B-B14F-4D97-AF65-F5344CB8AC3E}">
        <p14:creationId xmlns:p14="http://schemas.microsoft.com/office/powerpoint/2010/main" val="13997886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g7397353ffb_0_25"/>
          <p:cNvSpPr txBox="1">
            <a:spLocks noGrp="1"/>
          </p:cNvSpPr>
          <p:nvPr>
            <p:ph type="body" idx="1"/>
          </p:nvPr>
        </p:nvSpPr>
        <p:spPr>
          <a:xfrm>
            <a:off x="561860" y="517793"/>
            <a:ext cx="4407565" cy="3578357"/>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600"/>
              </a:spcBef>
              <a:spcAft>
                <a:spcPts val="0"/>
              </a:spcAft>
              <a:buSzPts val="2220"/>
              <a:buNone/>
            </a:pPr>
            <a:r>
              <a:rPr lang="en-US" dirty="0"/>
              <a:t>The </a:t>
            </a:r>
            <a:r>
              <a:rPr lang="en-US" u="sng" dirty="0"/>
              <a:t>inherent</a:t>
            </a:r>
            <a:r>
              <a:rPr lang="en-US" dirty="0"/>
              <a:t> dignity and the </a:t>
            </a:r>
            <a:r>
              <a:rPr lang="en-US" u="sng" dirty="0"/>
              <a:t>equal</a:t>
            </a:r>
            <a:r>
              <a:rPr lang="en-US" dirty="0"/>
              <a:t> and </a:t>
            </a:r>
            <a:r>
              <a:rPr lang="en-US" u="sng" dirty="0"/>
              <a:t>inalienable rights</a:t>
            </a:r>
            <a:r>
              <a:rPr lang="en-US" dirty="0"/>
              <a:t> of all members of the human family are the foundation of </a:t>
            </a:r>
            <a:r>
              <a:rPr lang="en-US" u="sng" dirty="0"/>
              <a:t>FREEDOM, JUSTICE AND PEACE</a:t>
            </a:r>
            <a:r>
              <a:rPr lang="en-US" dirty="0"/>
              <a:t> in the world.</a:t>
            </a:r>
            <a:endParaRPr dirty="0"/>
          </a:p>
        </p:txBody>
      </p:sp>
      <p:pic>
        <p:nvPicPr>
          <p:cNvPr id="269" name="Google Shape;269;g7397353ffb_0_25" descr="A close up of a logo&#10;&#10;Description automatically generated"/>
          <p:cNvPicPr preferRelativeResize="0">
            <a:picLocks noGrp="1"/>
          </p:cNvPicPr>
          <p:nvPr>
            <p:ph type="body" idx="2"/>
          </p:nvPr>
        </p:nvPicPr>
        <p:blipFill rotWithShape="1">
          <a:blip r:embed="rId3">
            <a:alphaModFix/>
          </a:blip>
          <a:srcRect l="20072" t="19383" r="18354" b="19044"/>
          <a:stretch/>
        </p:blipFill>
        <p:spPr>
          <a:xfrm>
            <a:off x="5450900" y="1569975"/>
            <a:ext cx="2619600" cy="2619600"/>
          </a:xfrm>
          <a:prstGeom prst="rect">
            <a:avLst/>
          </a:prstGeom>
          <a:noFill/>
          <a:ln w="9525" cap="flat" cmpd="sng">
            <a:solidFill>
              <a:srgbClr val="0B4860"/>
            </a:solidFill>
            <a:prstDash val="solid"/>
            <a:round/>
            <a:headEnd type="none" w="sm" len="sm"/>
            <a:tailEnd type="none" w="sm" len="sm"/>
          </a:ln>
          <a:effectLst>
            <a:outerShdw blurRad="50800" dist="38100" dir="2700000" algn="tl" rotWithShape="0">
              <a:srgbClr val="000000">
                <a:alpha val="40000"/>
              </a:srgbClr>
            </a:outerShdw>
          </a:effectLst>
        </p:spPr>
      </p:pic>
      <p:sp>
        <p:nvSpPr>
          <p:cNvPr id="267" name="Google Shape;267;g7397353ffb_0_25"/>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20</a:t>
            </a:fld>
            <a:endParaRPr sz="900">
              <a:solidFill>
                <a:srgbClr val="00A5A6"/>
              </a:solidFill>
            </a:endParaRPr>
          </a:p>
        </p:txBody>
      </p:sp>
      <p:pic>
        <p:nvPicPr>
          <p:cNvPr id="268" name="Google Shape;268;g7397353ffb_0_25" descr="Stick figures of three kids running the icon for Develop and Discuss throughout the presentation"/>
          <p:cNvPicPr preferRelativeResize="0"/>
          <p:nvPr/>
        </p:nvPicPr>
        <p:blipFill rotWithShape="1">
          <a:blip r:embed="rId4">
            <a:alphaModFix/>
          </a:blip>
          <a:srcRect/>
          <a:stretch/>
        </p:blipFill>
        <p:spPr>
          <a:xfrm>
            <a:off x="7481559" y="236803"/>
            <a:ext cx="1379953" cy="750756"/>
          </a:xfrm>
          <a:prstGeom prst="rect">
            <a:avLst/>
          </a:prstGeom>
          <a:noFill/>
          <a:ln>
            <a:noFill/>
          </a:ln>
        </p:spPr>
      </p:pic>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g7397353ffb_0_3"/>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21</a:t>
            </a:fld>
            <a:endParaRPr sz="900">
              <a:solidFill>
                <a:srgbClr val="00A5A6"/>
              </a:solidFill>
            </a:endParaRPr>
          </a:p>
        </p:txBody>
      </p:sp>
      <p:pic>
        <p:nvPicPr>
          <p:cNvPr id="275" name="Google Shape;275;g7397353ffb_0_3" descr="Stick figures of three kids running the icon for Develop and Discuss throughout the presentation"/>
          <p:cNvPicPr preferRelativeResize="0"/>
          <p:nvPr/>
        </p:nvPicPr>
        <p:blipFill rotWithShape="1">
          <a:blip r:embed="rId3">
            <a:alphaModFix/>
          </a:blip>
          <a:srcRect/>
          <a:stretch/>
        </p:blipFill>
        <p:spPr>
          <a:xfrm>
            <a:off x="7481559" y="236803"/>
            <a:ext cx="1379953" cy="750756"/>
          </a:xfrm>
          <a:prstGeom prst="rect">
            <a:avLst/>
          </a:prstGeom>
          <a:noFill/>
          <a:ln>
            <a:noFill/>
          </a:ln>
        </p:spPr>
      </p:pic>
      <p:graphicFrame>
        <p:nvGraphicFramePr>
          <p:cNvPr id="276" name="Google Shape;276;g7397353ffb_0_3"/>
          <p:cNvGraphicFramePr/>
          <p:nvPr>
            <p:extLst>
              <p:ext uri="{D42A27DB-BD31-4B8C-83A1-F6EECF244321}">
                <p14:modId xmlns:p14="http://schemas.microsoft.com/office/powerpoint/2010/main" val="4235458764"/>
              </p:ext>
            </p:extLst>
          </p:nvPr>
        </p:nvGraphicFramePr>
        <p:xfrm>
          <a:off x="914400" y="1095992"/>
          <a:ext cx="7315200" cy="3670527"/>
        </p:xfrm>
        <a:graphic>
          <a:graphicData uri="http://schemas.openxmlformats.org/drawingml/2006/table">
            <a:tbl>
              <a:tblPr>
                <a:noFill/>
                <a:tableStyleId>{92DCDD0A-EC65-4C70-81EB-D4D133D56608}</a:tableStyleId>
              </a:tblPr>
              <a:tblGrid>
                <a:gridCol w="7315200">
                  <a:extLst>
                    <a:ext uri="{9D8B030D-6E8A-4147-A177-3AD203B41FA5}">
                      <a16:colId xmlns:a16="http://schemas.microsoft.com/office/drawing/2014/main" val="20000"/>
                    </a:ext>
                  </a:extLst>
                </a:gridCol>
              </a:tblGrid>
              <a:tr h="1223509">
                <a:tc>
                  <a:txBody>
                    <a:bodyPr/>
                    <a:lstStyle/>
                    <a:p>
                      <a:pPr marL="0" marR="0" lvl="0" indent="0" algn="ctr" rtl="0">
                        <a:lnSpc>
                          <a:spcPct val="100000"/>
                        </a:lnSpc>
                        <a:spcBef>
                          <a:spcPts val="0"/>
                        </a:spcBef>
                        <a:spcAft>
                          <a:spcPts val="0"/>
                        </a:spcAft>
                        <a:buClr>
                          <a:srgbClr val="000000"/>
                        </a:buClr>
                        <a:buSzPts val="3000"/>
                        <a:buFont typeface="Arial"/>
                        <a:buNone/>
                      </a:pPr>
                      <a:r>
                        <a:rPr lang="en-US" sz="4900" b="1" u="none" strike="noStrike" cap="none">
                          <a:solidFill>
                            <a:srgbClr val="00A5A6"/>
                          </a:solidFill>
                        </a:rPr>
                        <a:t>RIGHTS</a:t>
                      </a:r>
                      <a:endParaRPr sz="4900" b="1" u="none" strike="noStrike" cap="none"/>
                    </a:p>
                  </a:txBody>
                  <a:tcPr marL="174766" marR="174766" marT="174766" marB="174766">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223509">
                <a:tc>
                  <a:txBody>
                    <a:bodyPr/>
                    <a:lstStyle/>
                    <a:p>
                      <a:pPr marL="0" marR="0" lvl="0" indent="0" algn="ctr" rtl="0">
                        <a:lnSpc>
                          <a:spcPct val="100000"/>
                        </a:lnSpc>
                        <a:spcBef>
                          <a:spcPts val="0"/>
                        </a:spcBef>
                        <a:spcAft>
                          <a:spcPts val="0"/>
                        </a:spcAft>
                        <a:buClr>
                          <a:srgbClr val="000000"/>
                        </a:buClr>
                        <a:buSzPts val="3000"/>
                        <a:buFont typeface="Arial"/>
                        <a:buNone/>
                      </a:pPr>
                      <a:r>
                        <a:rPr lang="en-US" sz="4900" b="1" u="none" strike="noStrike" cap="none" dirty="0">
                          <a:solidFill>
                            <a:srgbClr val="00A5A6"/>
                          </a:solidFill>
                        </a:rPr>
                        <a:t>EQUALITY</a:t>
                      </a:r>
                      <a:endParaRPr sz="4900" b="1" u="none" strike="noStrike" cap="none" dirty="0"/>
                    </a:p>
                  </a:txBody>
                  <a:tcPr marL="174766" marR="174766" marT="174766" marB="174766">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223509">
                <a:tc>
                  <a:txBody>
                    <a:bodyPr/>
                    <a:lstStyle/>
                    <a:p>
                      <a:pPr marL="0" marR="0" lvl="0" indent="0" algn="ctr" rtl="0">
                        <a:lnSpc>
                          <a:spcPct val="100000"/>
                        </a:lnSpc>
                        <a:spcBef>
                          <a:spcPts val="0"/>
                        </a:spcBef>
                        <a:spcAft>
                          <a:spcPts val="0"/>
                        </a:spcAft>
                        <a:buClr>
                          <a:srgbClr val="000000"/>
                        </a:buClr>
                        <a:buSzPts val="3000"/>
                        <a:buFont typeface="Arial"/>
                        <a:buNone/>
                      </a:pPr>
                      <a:r>
                        <a:rPr lang="en-US" sz="4900" b="1" u="none" strike="noStrike" cap="none" dirty="0">
                          <a:solidFill>
                            <a:srgbClr val="00A5A6"/>
                          </a:solidFill>
                        </a:rPr>
                        <a:t>DIGNITY</a:t>
                      </a:r>
                      <a:endParaRPr sz="4900" b="1" u="none" strike="noStrike" cap="none" dirty="0"/>
                    </a:p>
                  </a:txBody>
                  <a:tcPr marL="174766" marR="174766" marT="174766" marB="174766">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g7397353ffb_0_13"/>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22</a:t>
            </a:fld>
            <a:endParaRPr sz="900">
              <a:solidFill>
                <a:srgbClr val="00A5A6"/>
              </a:solidFill>
            </a:endParaRPr>
          </a:p>
        </p:txBody>
      </p:sp>
      <p:pic>
        <p:nvPicPr>
          <p:cNvPr id="282" name="Google Shape;282;g7397353ffb_0_13" descr="Stick figures of three kids running the icon for Develop and Discuss throughout the presentation"/>
          <p:cNvPicPr preferRelativeResize="0"/>
          <p:nvPr/>
        </p:nvPicPr>
        <p:blipFill rotWithShape="1">
          <a:blip r:embed="rId3">
            <a:alphaModFix/>
          </a:blip>
          <a:srcRect/>
          <a:stretch/>
        </p:blipFill>
        <p:spPr>
          <a:xfrm>
            <a:off x="7481559" y="236803"/>
            <a:ext cx="1379953" cy="750756"/>
          </a:xfrm>
          <a:prstGeom prst="rect">
            <a:avLst/>
          </a:prstGeom>
          <a:noFill/>
          <a:ln>
            <a:noFill/>
          </a:ln>
        </p:spPr>
      </p:pic>
      <p:graphicFrame>
        <p:nvGraphicFramePr>
          <p:cNvPr id="283" name="Google Shape;283;g7397353ffb_0_13"/>
          <p:cNvGraphicFramePr/>
          <p:nvPr>
            <p:extLst>
              <p:ext uri="{D42A27DB-BD31-4B8C-83A1-F6EECF244321}">
                <p14:modId xmlns:p14="http://schemas.microsoft.com/office/powerpoint/2010/main" val="1780563952"/>
              </p:ext>
            </p:extLst>
          </p:nvPr>
        </p:nvGraphicFramePr>
        <p:xfrm>
          <a:off x="1600200" y="954333"/>
          <a:ext cx="5943600" cy="3976232"/>
        </p:xfrm>
        <a:graphic>
          <a:graphicData uri="http://schemas.openxmlformats.org/drawingml/2006/table">
            <a:tbl>
              <a:tblPr>
                <a:noFill/>
                <a:tableStyleId>{92DCDD0A-EC65-4C70-81EB-D4D133D56608}</a:tableStyleId>
              </a:tblPr>
              <a:tblGrid>
                <a:gridCol w="5943600">
                  <a:extLst>
                    <a:ext uri="{9D8B030D-6E8A-4147-A177-3AD203B41FA5}">
                      <a16:colId xmlns:a16="http://schemas.microsoft.com/office/drawing/2014/main" val="20000"/>
                    </a:ext>
                  </a:extLst>
                </a:gridCol>
              </a:tblGrid>
              <a:tr h="994058">
                <a:tc>
                  <a:txBody>
                    <a:bodyPr/>
                    <a:lstStyle/>
                    <a:p>
                      <a:pPr marL="0" marR="0" lvl="0" indent="0" algn="ctr" rtl="0">
                        <a:lnSpc>
                          <a:spcPct val="100000"/>
                        </a:lnSpc>
                        <a:spcBef>
                          <a:spcPts val="0"/>
                        </a:spcBef>
                        <a:spcAft>
                          <a:spcPts val="0"/>
                        </a:spcAft>
                        <a:buClr>
                          <a:srgbClr val="000000"/>
                        </a:buClr>
                        <a:buSzPts val="3000"/>
                        <a:buFont typeface="Arial"/>
                        <a:buNone/>
                      </a:pPr>
                      <a:r>
                        <a:rPr lang="en-US" sz="4200" b="1" u="none" strike="noStrike" cap="none" dirty="0">
                          <a:solidFill>
                            <a:srgbClr val="00A5A6"/>
                          </a:solidFill>
                        </a:rPr>
                        <a:t>RIGHTS</a:t>
                      </a:r>
                      <a:endParaRPr sz="4200" b="1" u="none" strike="noStrike" cap="none" dirty="0"/>
                    </a:p>
                  </a:txBody>
                  <a:tcPr marL="141994" marR="141994" marT="141994" marB="141994">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994058">
                <a:tc>
                  <a:txBody>
                    <a:bodyPr/>
                    <a:lstStyle/>
                    <a:p>
                      <a:pPr marL="0" marR="0" lvl="0" indent="0" algn="ctr" rtl="0">
                        <a:lnSpc>
                          <a:spcPct val="100000"/>
                        </a:lnSpc>
                        <a:spcBef>
                          <a:spcPts val="0"/>
                        </a:spcBef>
                        <a:spcAft>
                          <a:spcPts val="0"/>
                        </a:spcAft>
                        <a:buClr>
                          <a:srgbClr val="000000"/>
                        </a:buClr>
                        <a:buSzPts val="3000"/>
                        <a:buFont typeface="Arial"/>
                        <a:buNone/>
                      </a:pPr>
                      <a:r>
                        <a:rPr lang="en-US" sz="4200" b="1" u="none" strike="noStrike" cap="none">
                          <a:solidFill>
                            <a:srgbClr val="00A5A6"/>
                          </a:solidFill>
                        </a:rPr>
                        <a:t>EQUALITY</a:t>
                      </a:r>
                      <a:endParaRPr sz="4200" b="1" u="none" strike="noStrike" cap="none"/>
                    </a:p>
                  </a:txBody>
                  <a:tcPr marL="141994" marR="141994" marT="141994" marB="141994">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994058">
                <a:tc>
                  <a:txBody>
                    <a:bodyPr/>
                    <a:lstStyle/>
                    <a:p>
                      <a:pPr marL="0" marR="0" lvl="0" indent="0" algn="ctr" rtl="0">
                        <a:lnSpc>
                          <a:spcPct val="100000"/>
                        </a:lnSpc>
                        <a:spcBef>
                          <a:spcPts val="0"/>
                        </a:spcBef>
                        <a:spcAft>
                          <a:spcPts val="0"/>
                        </a:spcAft>
                        <a:buClr>
                          <a:srgbClr val="000000"/>
                        </a:buClr>
                        <a:buSzPts val="3000"/>
                        <a:buFont typeface="Arial"/>
                        <a:buNone/>
                      </a:pPr>
                      <a:r>
                        <a:rPr lang="en-US" sz="4200" b="1" u="none" strike="noStrike" cap="none" dirty="0">
                          <a:solidFill>
                            <a:srgbClr val="00A5A6"/>
                          </a:solidFill>
                        </a:rPr>
                        <a:t>DIGNITY</a:t>
                      </a:r>
                      <a:endParaRPr sz="4200" b="1" u="none" strike="noStrike" cap="none" dirty="0"/>
                    </a:p>
                  </a:txBody>
                  <a:tcPr marL="141994" marR="141994" marT="141994" marB="141994">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994058">
                <a:tc>
                  <a:txBody>
                    <a:bodyPr/>
                    <a:lstStyle/>
                    <a:p>
                      <a:pPr marL="0" marR="0" lvl="0" indent="0" algn="ctr" rtl="0">
                        <a:lnSpc>
                          <a:spcPct val="100000"/>
                        </a:lnSpc>
                        <a:spcBef>
                          <a:spcPts val="0"/>
                        </a:spcBef>
                        <a:spcAft>
                          <a:spcPts val="0"/>
                        </a:spcAft>
                        <a:buClr>
                          <a:srgbClr val="000000"/>
                        </a:buClr>
                        <a:buSzPts val="3000"/>
                        <a:buFont typeface="Arial"/>
                        <a:buNone/>
                      </a:pPr>
                      <a:r>
                        <a:rPr lang="en-US" sz="4200" b="1" u="none" strike="noStrike" cap="none" dirty="0">
                          <a:solidFill>
                            <a:srgbClr val="00A5A6"/>
                          </a:solidFill>
                        </a:rPr>
                        <a:t>FOUNDATION</a:t>
                      </a:r>
                      <a:endParaRPr sz="4200" b="1" u="none" strike="noStrike" cap="none" dirty="0">
                        <a:solidFill>
                          <a:srgbClr val="00A5A6"/>
                        </a:solidFill>
                      </a:endParaRPr>
                    </a:p>
                  </a:txBody>
                  <a:tcPr marL="141994" marR="141994" marT="141994" marB="141994">
                    <a:lnL w="28575" cap="flat" cmpd="sng">
                      <a:noFill/>
                      <a:prstDash val="solid"/>
                      <a:round/>
                      <a:headEnd type="none" w="sm" len="sm"/>
                      <a:tailEnd type="none" w="sm" len="sm"/>
                    </a:lnL>
                    <a:lnR w="28575" cap="flat" cmpd="sng">
                      <a:noFill/>
                      <a:prstDash val="solid"/>
                      <a:round/>
                      <a:headEnd type="none" w="sm" len="sm"/>
                      <a:tailEnd type="none" w="sm" len="sm"/>
                    </a:lnR>
                    <a:lnT w="28575" cap="flat" cmpd="sng" algn="ctr">
                      <a:solidFill>
                        <a:schemeClr val="tx1"/>
                      </a:solidFill>
                      <a:prstDash val="solid"/>
                      <a:round/>
                      <a:headEnd type="none" w="med" len="med"/>
                      <a:tailEnd type="none" w="med" len="med"/>
                    </a:lnT>
                    <a:lnB w="2857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2036696946"/>
                  </a:ext>
                </a:extLst>
              </a:tr>
            </a:tbl>
          </a:graphicData>
        </a:graphic>
      </p:graphicFrame>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g7397353ffb_0_3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23</a:t>
            </a:fld>
            <a:endParaRPr sz="900">
              <a:solidFill>
                <a:srgbClr val="00A5A6"/>
              </a:solidFill>
            </a:endParaRPr>
          </a:p>
        </p:txBody>
      </p:sp>
      <p:pic>
        <p:nvPicPr>
          <p:cNvPr id="290" name="Google Shape;290;g7397353ffb_0_31" descr="Stick figures of three kids running the icon for Develop and Discuss throughout the presentation"/>
          <p:cNvPicPr preferRelativeResize="0"/>
          <p:nvPr/>
        </p:nvPicPr>
        <p:blipFill rotWithShape="1">
          <a:blip r:embed="rId3">
            <a:alphaModFix/>
          </a:blip>
          <a:srcRect/>
          <a:stretch/>
        </p:blipFill>
        <p:spPr>
          <a:xfrm>
            <a:off x="7481559" y="236803"/>
            <a:ext cx="1379953" cy="750756"/>
          </a:xfrm>
          <a:prstGeom prst="rect">
            <a:avLst/>
          </a:prstGeom>
          <a:noFill/>
          <a:ln>
            <a:noFill/>
          </a:ln>
        </p:spPr>
      </p:pic>
      <p:graphicFrame>
        <p:nvGraphicFramePr>
          <p:cNvPr id="293" name="Google Shape;293;g7397353ffb_0_31"/>
          <p:cNvGraphicFramePr/>
          <p:nvPr>
            <p:extLst>
              <p:ext uri="{D42A27DB-BD31-4B8C-83A1-F6EECF244321}">
                <p14:modId xmlns:p14="http://schemas.microsoft.com/office/powerpoint/2010/main" val="2531895516"/>
              </p:ext>
            </p:extLst>
          </p:nvPr>
        </p:nvGraphicFramePr>
        <p:xfrm>
          <a:off x="2743200" y="255347"/>
          <a:ext cx="3657600" cy="2333202"/>
        </p:xfrm>
        <a:graphic>
          <a:graphicData uri="http://schemas.openxmlformats.org/drawingml/2006/table">
            <a:tbl>
              <a:tblPr>
                <a:noFill/>
                <a:tableStyleId>{92DCDD0A-EC65-4C70-81EB-D4D133D56608}</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tblGrid>
              <a:tr h="2333202">
                <a:tc>
                  <a:txBody>
                    <a:bodyPr/>
                    <a:lstStyle/>
                    <a:p>
                      <a:pPr marL="0" marR="0" lvl="0" indent="0" algn="ctr" rtl="0">
                        <a:lnSpc>
                          <a:spcPct val="100000"/>
                        </a:lnSpc>
                        <a:spcBef>
                          <a:spcPts val="0"/>
                        </a:spcBef>
                        <a:spcAft>
                          <a:spcPts val="0"/>
                        </a:spcAft>
                        <a:buClr>
                          <a:srgbClr val="000000"/>
                        </a:buClr>
                        <a:buSzPts val="1700"/>
                        <a:buFont typeface="Arial"/>
                        <a:buNone/>
                      </a:pPr>
                      <a:r>
                        <a:rPr lang="en-US" sz="1700" b="1" u="none" strike="noStrike" cap="none" dirty="0">
                          <a:solidFill>
                            <a:srgbClr val="00A5A6"/>
                          </a:solidFill>
                        </a:rPr>
                        <a:t>FREEDOM</a:t>
                      </a:r>
                      <a:endParaRPr sz="1700" u="none" strike="noStrike" cap="none" dirty="0"/>
                    </a:p>
                  </a:txBody>
                  <a:tcPr marL="87380" marR="87380" marT="87380" marB="87380" vert="wordArtVert"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700"/>
                        <a:buFont typeface="Arial"/>
                        <a:buNone/>
                      </a:pPr>
                      <a:r>
                        <a:rPr lang="en-US" sz="1700" b="1" u="none" strike="noStrike" cap="none" dirty="0">
                          <a:solidFill>
                            <a:srgbClr val="00A5A6"/>
                          </a:solidFill>
                        </a:rPr>
                        <a:t>JUSTICE</a:t>
                      </a:r>
                      <a:endParaRPr sz="1700" u="none" strike="noStrike" cap="none" dirty="0"/>
                    </a:p>
                  </a:txBody>
                  <a:tcPr marL="87380" marR="87380" marT="87380" marB="87380" vert="wordArtVert"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700"/>
                        <a:buFont typeface="Arial"/>
                        <a:buNone/>
                      </a:pPr>
                      <a:r>
                        <a:rPr lang="en-US" sz="1700" b="1" u="none" strike="noStrike" cap="none" dirty="0">
                          <a:solidFill>
                            <a:srgbClr val="00A5A6"/>
                          </a:solidFill>
                        </a:rPr>
                        <a:t>PEACE</a:t>
                      </a:r>
                      <a:endParaRPr sz="1400" u="none" strike="noStrike" cap="none" dirty="0"/>
                    </a:p>
                  </a:txBody>
                  <a:tcPr marL="87380" marR="87380" marT="87380" marB="87380" vert="wordArtVert"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8" name="Google Shape;283;g7397353ffb_0_13">
            <a:extLst>
              <a:ext uri="{FF2B5EF4-FFF2-40B4-BE49-F238E27FC236}">
                <a16:creationId xmlns:a16="http://schemas.microsoft.com/office/drawing/2014/main" id="{64097FA8-30FA-498C-89A6-4D8E38D1D865}"/>
              </a:ext>
            </a:extLst>
          </p:cNvPr>
          <p:cNvGraphicFramePr/>
          <p:nvPr>
            <p:extLst>
              <p:ext uri="{D42A27DB-BD31-4B8C-83A1-F6EECF244321}">
                <p14:modId xmlns:p14="http://schemas.microsoft.com/office/powerpoint/2010/main" val="297812403"/>
              </p:ext>
            </p:extLst>
          </p:nvPr>
        </p:nvGraphicFramePr>
        <p:xfrm>
          <a:off x="2743200" y="2589706"/>
          <a:ext cx="3657600" cy="2446932"/>
        </p:xfrm>
        <a:graphic>
          <a:graphicData uri="http://schemas.openxmlformats.org/drawingml/2006/table">
            <a:tbl>
              <a:tblPr>
                <a:noFill/>
                <a:tableStyleId>{92DCDD0A-EC65-4C70-81EB-D4D133D56608}</a:tableStyleId>
              </a:tblPr>
              <a:tblGrid>
                <a:gridCol w="3657600">
                  <a:extLst>
                    <a:ext uri="{9D8B030D-6E8A-4147-A177-3AD203B41FA5}">
                      <a16:colId xmlns:a16="http://schemas.microsoft.com/office/drawing/2014/main" val="20000"/>
                    </a:ext>
                  </a:extLst>
                </a:gridCol>
              </a:tblGrid>
              <a:tr h="611733">
                <a:tc>
                  <a:txBody>
                    <a:bodyPr/>
                    <a:lstStyle/>
                    <a:p>
                      <a:pPr marL="0" marR="0" lvl="0" indent="0" algn="ctr" rtl="0">
                        <a:lnSpc>
                          <a:spcPct val="100000"/>
                        </a:lnSpc>
                        <a:spcBef>
                          <a:spcPts val="0"/>
                        </a:spcBef>
                        <a:spcAft>
                          <a:spcPts val="0"/>
                        </a:spcAft>
                        <a:buClr>
                          <a:srgbClr val="000000"/>
                        </a:buClr>
                        <a:buSzPts val="3000"/>
                        <a:buFont typeface="Arial"/>
                        <a:buNone/>
                      </a:pPr>
                      <a:r>
                        <a:rPr lang="en-US" sz="2000" b="1" u="none" strike="noStrike" cap="none" dirty="0">
                          <a:solidFill>
                            <a:srgbClr val="00A5A6"/>
                          </a:solidFill>
                        </a:rPr>
                        <a:t>RIGHTS</a:t>
                      </a:r>
                      <a:endParaRPr sz="2000" b="1" u="none" strike="noStrike" cap="none" dirty="0"/>
                    </a:p>
                  </a:txBody>
                  <a:tcPr marL="87380" marR="87380" marT="87380" marB="8738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11733">
                <a:tc>
                  <a:txBody>
                    <a:bodyPr/>
                    <a:lstStyle/>
                    <a:p>
                      <a:pPr marL="0" marR="0" lvl="0" indent="0" algn="ctr" rtl="0">
                        <a:lnSpc>
                          <a:spcPct val="100000"/>
                        </a:lnSpc>
                        <a:spcBef>
                          <a:spcPts val="0"/>
                        </a:spcBef>
                        <a:spcAft>
                          <a:spcPts val="0"/>
                        </a:spcAft>
                        <a:buClr>
                          <a:srgbClr val="000000"/>
                        </a:buClr>
                        <a:buSzPts val="3000"/>
                        <a:buFont typeface="Arial"/>
                        <a:buNone/>
                      </a:pPr>
                      <a:r>
                        <a:rPr lang="en-US" sz="2000" b="1" u="none" strike="noStrike" cap="none">
                          <a:solidFill>
                            <a:srgbClr val="00A5A6"/>
                          </a:solidFill>
                        </a:rPr>
                        <a:t>EQUALITY</a:t>
                      </a:r>
                      <a:endParaRPr sz="2000" b="1" u="none" strike="noStrike" cap="none"/>
                    </a:p>
                  </a:txBody>
                  <a:tcPr marL="87380" marR="87380" marT="87380" marB="8738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11733">
                <a:tc>
                  <a:txBody>
                    <a:bodyPr/>
                    <a:lstStyle/>
                    <a:p>
                      <a:pPr marL="0" marR="0" lvl="0" indent="0" algn="ctr" rtl="0">
                        <a:lnSpc>
                          <a:spcPct val="100000"/>
                        </a:lnSpc>
                        <a:spcBef>
                          <a:spcPts val="0"/>
                        </a:spcBef>
                        <a:spcAft>
                          <a:spcPts val="0"/>
                        </a:spcAft>
                        <a:buClr>
                          <a:srgbClr val="000000"/>
                        </a:buClr>
                        <a:buSzPts val="3000"/>
                        <a:buFont typeface="Arial"/>
                        <a:buNone/>
                      </a:pPr>
                      <a:r>
                        <a:rPr lang="en-US" sz="2000" b="1" u="none" strike="noStrike" cap="none" dirty="0">
                          <a:solidFill>
                            <a:srgbClr val="00A5A6"/>
                          </a:solidFill>
                        </a:rPr>
                        <a:t>DIGNITY</a:t>
                      </a:r>
                      <a:endParaRPr sz="2000" b="1" u="none" strike="noStrike" cap="none" dirty="0"/>
                    </a:p>
                  </a:txBody>
                  <a:tcPr marL="87380" marR="87380" marT="87380" marB="8738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11733">
                <a:tc>
                  <a:txBody>
                    <a:bodyPr/>
                    <a:lstStyle/>
                    <a:p>
                      <a:pPr marL="0" marR="0" lvl="0" indent="0" algn="ctr" rtl="0">
                        <a:lnSpc>
                          <a:spcPct val="100000"/>
                        </a:lnSpc>
                        <a:spcBef>
                          <a:spcPts val="0"/>
                        </a:spcBef>
                        <a:spcAft>
                          <a:spcPts val="0"/>
                        </a:spcAft>
                        <a:buClr>
                          <a:srgbClr val="000000"/>
                        </a:buClr>
                        <a:buSzPts val="3000"/>
                        <a:buFont typeface="Arial"/>
                        <a:buNone/>
                      </a:pPr>
                      <a:r>
                        <a:rPr lang="en-US" sz="2000" b="1" u="none" strike="noStrike" cap="none" dirty="0">
                          <a:solidFill>
                            <a:srgbClr val="00A5A6"/>
                          </a:solidFill>
                        </a:rPr>
                        <a:t>FOUNDATION</a:t>
                      </a:r>
                      <a:endParaRPr sz="2000" b="1" u="none" strike="noStrike" cap="none" dirty="0">
                        <a:solidFill>
                          <a:srgbClr val="00A5A6"/>
                        </a:solidFill>
                      </a:endParaRPr>
                    </a:p>
                  </a:txBody>
                  <a:tcPr marL="87380" marR="87380" marT="87380" marB="87380">
                    <a:lnL w="28575" cap="flat" cmpd="sng">
                      <a:noFill/>
                      <a:prstDash val="solid"/>
                      <a:round/>
                      <a:headEnd type="none" w="sm" len="sm"/>
                      <a:tailEnd type="none" w="sm" len="sm"/>
                    </a:lnL>
                    <a:lnR w="28575" cap="flat" cmpd="sng">
                      <a:noFill/>
                      <a:prstDash val="solid"/>
                      <a:round/>
                      <a:headEnd type="none" w="sm" len="sm"/>
                      <a:tailEnd type="none" w="sm" len="sm"/>
                    </a:lnR>
                    <a:lnT w="28575" cap="flat" cmpd="sng" algn="ctr">
                      <a:solidFill>
                        <a:schemeClr val="tx1"/>
                      </a:solidFill>
                      <a:prstDash val="solid"/>
                      <a:round/>
                      <a:headEnd type="none" w="med" len="med"/>
                      <a:tailEnd type="none" w="med" len="med"/>
                    </a:lnT>
                    <a:lnB w="2857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2036696946"/>
                  </a:ext>
                </a:extLst>
              </a:tr>
            </a:tbl>
          </a:graphicData>
        </a:graphic>
      </p:graphicFrame>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22"/>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Conclusion</a:t>
            </a:r>
            <a:endParaRPr/>
          </a:p>
        </p:txBody>
      </p:sp>
      <p:sp>
        <p:nvSpPr>
          <p:cNvPr id="299" name="Google Shape;299;p22"/>
          <p:cNvSpPr txBox="1">
            <a:spLocks noGrp="1"/>
          </p:cNvSpPr>
          <p:nvPr>
            <p:ph type="body" idx="1"/>
          </p:nvPr>
        </p:nvSpPr>
        <p:spPr>
          <a:xfrm>
            <a:off x="600648" y="1514530"/>
            <a:ext cx="4807598" cy="3108722"/>
          </a:xfrm>
          <a:prstGeom prst="rect">
            <a:avLst/>
          </a:prstGeom>
          <a:noFill/>
          <a:ln>
            <a:noFill/>
          </a:ln>
        </p:spPr>
        <p:txBody>
          <a:bodyPr spcFirstLastPara="1" wrap="square" lIns="91425" tIns="91425" rIns="91425" bIns="91425" anchor="ctr" anchorCtr="0">
            <a:normAutofit/>
          </a:bodyPr>
          <a:lstStyle/>
          <a:p>
            <a:pPr marL="342900">
              <a:spcBef>
                <a:spcPts val="600"/>
              </a:spcBef>
              <a:buSzPts val="2400"/>
            </a:pPr>
            <a:r>
              <a:rPr lang="en-US" dirty="0"/>
              <a:t>Which of these benefits would be good for your community?</a:t>
            </a:r>
          </a:p>
          <a:p>
            <a:pPr marL="342900">
              <a:spcBef>
                <a:spcPts val="600"/>
              </a:spcBef>
              <a:buSzPts val="2400"/>
            </a:pPr>
            <a:r>
              <a:rPr lang="en-US" dirty="0"/>
              <a:t>Who benefits the most when everyone is granted human rights?</a:t>
            </a:r>
            <a:endParaRPr dirty="0"/>
          </a:p>
        </p:txBody>
      </p:sp>
      <p:pic>
        <p:nvPicPr>
          <p:cNvPr id="300" name="Google Shape;300;p22" descr="Four stick children holding stars"/>
          <p:cNvPicPr preferRelativeResize="0">
            <a:picLocks noGrp="1" noChangeAspect="1"/>
          </p:cNvPicPr>
          <p:nvPr>
            <p:ph type="body" idx="2"/>
          </p:nvPr>
        </p:nvPicPr>
        <p:blipFill rotWithShape="1">
          <a:blip r:embed="rId3">
            <a:alphaModFix/>
          </a:blip>
          <a:srcRect/>
          <a:stretch/>
        </p:blipFill>
        <p:spPr>
          <a:xfrm>
            <a:off x="5800153" y="1975054"/>
            <a:ext cx="2743200" cy="2187675"/>
          </a:xfrm>
          <a:prstGeom prst="rect">
            <a:avLst/>
          </a:prstGeom>
          <a:noFill/>
          <a:ln>
            <a:noFill/>
          </a:ln>
        </p:spPr>
      </p:pic>
      <p:sp>
        <p:nvSpPr>
          <p:cNvPr id="301" name="Google Shape;301;p22"/>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24</a:t>
            </a:fld>
            <a:endParaRPr sz="900">
              <a:solidFill>
                <a:srgbClr val="00A5A6"/>
              </a:solidFill>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9">
                                            <p:txEl>
                                              <p:pRg st="0" end="0"/>
                                            </p:txEl>
                                          </p:spTgt>
                                        </p:tgtEl>
                                        <p:attrNameLst>
                                          <p:attrName>style.visibility</p:attrName>
                                        </p:attrNameLst>
                                      </p:cBhvr>
                                      <p:to>
                                        <p:strVal val="visible"/>
                                      </p:to>
                                    </p:set>
                                    <p:animEffect transition="in" filter="fade">
                                      <p:cBhvr>
                                        <p:cTn id="7" dur="1100"/>
                                        <p:tgtEl>
                                          <p:spTgt spid="2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9">
                                            <p:txEl>
                                              <p:pRg st="1" end="1"/>
                                            </p:txEl>
                                          </p:spTgt>
                                        </p:tgtEl>
                                        <p:attrNameLst>
                                          <p:attrName>style.visibility</p:attrName>
                                        </p:attrNameLst>
                                      </p:cBhvr>
                                      <p:to>
                                        <p:strVal val="visible"/>
                                      </p:to>
                                    </p:set>
                                    <p:animEffect transition="in" filter="fade">
                                      <p:cBhvr>
                                        <p:cTn id="12" dur="1100"/>
                                        <p:tgtEl>
                                          <p:spTgt spid="2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23"/>
          <p:cNvSpPr txBox="1">
            <a:spLocks noGrp="1"/>
          </p:cNvSpPr>
          <p:nvPr>
            <p:ph type="title"/>
          </p:nvPr>
        </p:nvSpPr>
        <p:spPr>
          <a:prstGeom prst="rect">
            <a:avLst/>
          </a:prstGeom>
          <a:noFill/>
          <a:ln>
            <a:noFill/>
          </a:ln>
        </p:spPr>
        <p:txBody>
          <a:bodyPr spcFirstLastPara="1" wrap="square" lIns="91425" tIns="91425" rIns="91425" bIns="91425" anchor="ctr" anchorCtr="0">
            <a:normAutofit fontScale="90000"/>
          </a:bodyPr>
          <a:lstStyle/>
          <a:p>
            <a:pPr marL="0" lvl="0" indent="0" algn="l" rtl="0">
              <a:lnSpc>
                <a:spcPct val="100000"/>
              </a:lnSpc>
              <a:spcBef>
                <a:spcPts val="0"/>
              </a:spcBef>
              <a:spcAft>
                <a:spcPts val="0"/>
              </a:spcAft>
              <a:buSzPts val="3600"/>
              <a:buNone/>
            </a:pPr>
            <a:r>
              <a:rPr lang="en-US" dirty="0">
                <a:extLst>
                  <a: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Challenge:  What do these words mean?</a:t>
            </a:r>
            <a:endParaRPr dirty="0"/>
          </a:p>
        </p:txBody>
      </p:sp>
      <p:sp>
        <p:nvSpPr>
          <p:cNvPr id="309" name="Google Shape;309;p23"/>
          <p:cNvSpPr txBox="1">
            <a:spLocks noGrp="1"/>
          </p:cNvSpPr>
          <p:nvPr>
            <p:ph type="body" idx="1"/>
          </p:nvPr>
        </p:nvSpPr>
        <p:spPr>
          <a:xfrm>
            <a:off x="869149" y="530359"/>
            <a:ext cx="3665914" cy="3927275"/>
          </a:xfrm>
          <a:prstGeom prst="rect">
            <a:avLst/>
          </a:prstGeom>
          <a:noFill/>
          <a:ln>
            <a:noFill/>
          </a:ln>
        </p:spPr>
        <p:txBody>
          <a:bodyPr spcFirstLastPara="1" wrap="square" lIns="91425" tIns="91425" rIns="91425" bIns="91425" anchor="ctr" anchorCtr="0">
            <a:noAutofit/>
          </a:bodyPr>
          <a:lstStyle/>
          <a:p>
            <a:pPr marL="457200" lvl="0" indent="-342900" algn="l" rtl="0">
              <a:lnSpc>
                <a:spcPct val="100000"/>
              </a:lnSpc>
              <a:spcBef>
                <a:spcPts val="600"/>
              </a:spcBef>
              <a:spcAft>
                <a:spcPts val="0"/>
              </a:spcAft>
              <a:buSzPts val="1800"/>
              <a:buChar char="●"/>
            </a:pPr>
            <a:r>
              <a:rPr lang="en-US" sz="2800" dirty="0"/>
              <a:t>Inalienable</a:t>
            </a:r>
            <a:endParaRPr sz="2800" dirty="0"/>
          </a:p>
          <a:p>
            <a:pPr marL="457200" lvl="0" indent="-342900" algn="l" rtl="0">
              <a:lnSpc>
                <a:spcPct val="100000"/>
              </a:lnSpc>
              <a:spcBef>
                <a:spcPts val="0"/>
              </a:spcBef>
              <a:spcAft>
                <a:spcPts val="0"/>
              </a:spcAft>
              <a:buSzPts val="1800"/>
              <a:buChar char="●"/>
            </a:pPr>
            <a:r>
              <a:rPr lang="en-US" sz="2800" dirty="0"/>
              <a:t>Inherent</a:t>
            </a:r>
            <a:endParaRPr sz="2800" dirty="0"/>
          </a:p>
          <a:p>
            <a:pPr marL="457200" lvl="0" indent="-342900" algn="l" rtl="0">
              <a:lnSpc>
                <a:spcPct val="100000"/>
              </a:lnSpc>
              <a:spcBef>
                <a:spcPts val="0"/>
              </a:spcBef>
              <a:spcAft>
                <a:spcPts val="0"/>
              </a:spcAft>
              <a:buSzPts val="1800"/>
              <a:buChar char="●"/>
            </a:pPr>
            <a:r>
              <a:rPr lang="en-US" sz="2800" dirty="0"/>
              <a:t>Preamble</a:t>
            </a:r>
            <a:endParaRPr sz="2800" dirty="0"/>
          </a:p>
        </p:txBody>
      </p:sp>
      <p:pic>
        <p:nvPicPr>
          <p:cNvPr id="307" name="Google Shape;307;p23" descr="A stick person climbing towards the top of a mountain with a flag on top"/>
          <p:cNvPicPr preferRelativeResize="0">
            <a:picLocks noGrp="1" noChangeAspect="1"/>
          </p:cNvPicPr>
          <p:nvPr>
            <p:ph type="body" idx="2"/>
          </p:nvPr>
        </p:nvPicPr>
        <p:blipFill rotWithShape="1">
          <a:blip r:embed="rId3">
            <a:alphaModFix/>
          </a:blip>
          <a:srcRect/>
          <a:stretch/>
        </p:blipFill>
        <p:spPr>
          <a:xfrm>
            <a:off x="5066521" y="1925648"/>
            <a:ext cx="2743200" cy="1955250"/>
          </a:xfrm>
          <a:prstGeom prst="rect">
            <a:avLst/>
          </a:prstGeom>
          <a:noFill/>
          <a:ln>
            <a:noFill/>
          </a:ln>
        </p:spPr>
      </p:pic>
      <p:sp>
        <p:nvSpPr>
          <p:cNvPr id="308" name="Google Shape;308;p23"/>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25</a:t>
            </a:fld>
            <a:endParaRPr sz="900">
              <a:solidFill>
                <a:srgbClr val="00A5A6"/>
              </a:solidFill>
            </a:endParaRPr>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g8402b7372d_2_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extLst>
                  <a: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Challenge</a:t>
            </a:r>
            <a:endParaRPr/>
          </a:p>
        </p:txBody>
      </p:sp>
      <p:sp>
        <p:nvSpPr>
          <p:cNvPr id="316" name="Google Shape;316;g8402b7372d_2_0"/>
          <p:cNvSpPr txBox="1">
            <a:spLocks noGrp="1"/>
          </p:cNvSpPr>
          <p:nvPr>
            <p:ph type="body" idx="1"/>
          </p:nvPr>
        </p:nvSpPr>
        <p:spPr>
          <a:xfrm>
            <a:off x="581220" y="881349"/>
            <a:ext cx="7824030" cy="3838671"/>
          </a:xfrm>
          <a:prstGeom prst="rect">
            <a:avLst/>
          </a:prstGeom>
          <a:noFill/>
          <a:ln>
            <a:noFill/>
          </a:ln>
        </p:spPr>
        <p:txBody>
          <a:bodyPr spcFirstLastPara="1" wrap="square" lIns="91425" tIns="91425" rIns="91425" bIns="91425" anchor="t" anchorCtr="0">
            <a:noAutofit/>
          </a:bodyPr>
          <a:lstStyle/>
          <a:p>
            <a:pPr marL="457200" lvl="0" indent="0" algn="l" rtl="0">
              <a:lnSpc>
                <a:spcPct val="100000"/>
              </a:lnSpc>
              <a:spcBef>
                <a:spcPts val="600"/>
              </a:spcBef>
              <a:spcAft>
                <a:spcPts val="0"/>
              </a:spcAft>
              <a:buNone/>
            </a:pPr>
            <a:endParaRPr sz="2800" dirty="0"/>
          </a:p>
          <a:p>
            <a:pPr marL="457200" lvl="0" indent="0" algn="l" rtl="0">
              <a:lnSpc>
                <a:spcPct val="100000"/>
              </a:lnSpc>
              <a:spcBef>
                <a:spcPts val="600"/>
              </a:spcBef>
              <a:spcAft>
                <a:spcPts val="0"/>
              </a:spcAft>
              <a:buNone/>
            </a:pPr>
            <a:endParaRPr sz="2800" dirty="0"/>
          </a:p>
          <a:p>
            <a:pPr marL="0" lvl="0" indent="0" algn="ctr" rtl="0">
              <a:lnSpc>
                <a:spcPct val="100000"/>
              </a:lnSpc>
              <a:spcBef>
                <a:spcPts val="600"/>
              </a:spcBef>
              <a:spcAft>
                <a:spcPts val="0"/>
              </a:spcAft>
              <a:buNone/>
            </a:pPr>
            <a:r>
              <a:rPr lang="en-US" sz="2800" dirty="0"/>
              <a:t>Tell your friends and family about the importance of freedom, justice and peace. </a:t>
            </a:r>
            <a:endParaRPr sz="2800" dirty="0"/>
          </a:p>
          <a:p>
            <a:pPr marL="0" lvl="0" indent="0" algn="l" rtl="0">
              <a:lnSpc>
                <a:spcPct val="100000"/>
              </a:lnSpc>
              <a:spcBef>
                <a:spcPts val="600"/>
              </a:spcBef>
              <a:spcAft>
                <a:spcPts val="0"/>
              </a:spcAft>
              <a:buSzPts val="2400"/>
              <a:buNone/>
            </a:pPr>
            <a:endParaRPr sz="2800" dirty="0"/>
          </a:p>
        </p:txBody>
      </p:sp>
      <p:pic>
        <p:nvPicPr>
          <p:cNvPr id="317" name="Google Shape;317;g8402b7372d_2_0" descr="A stick person climbing towards the top of a mountain with a flag on top"/>
          <p:cNvPicPr preferRelativeResize="0">
            <a:picLocks noGrp="1" noChangeAspect="1"/>
          </p:cNvPicPr>
          <p:nvPr>
            <p:ph type="body" idx="2"/>
          </p:nvPr>
        </p:nvPicPr>
        <p:blipFill rotWithShape="1">
          <a:blip r:embed="rId3">
            <a:alphaModFix/>
          </a:blip>
          <a:srcRect/>
          <a:stretch/>
        </p:blipFill>
        <p:spPr>
          <a:xfrm>
            <a:off x="7726211" y="311381"/>
            <a:ext cx="1097280" cy="781999"/>
          </a:xfrm>
          <a:prstGeom prst="rect">
            <a:avLst/>
          </a:prstGeom>
          <a:noFill/>
          <a:ln>
            <a:noFill/>
          </a:ln>
        </p:spPr>
      </p:pic>
      <p:sp>
        <p:nvSpPr>
          <p:cNvPr id="315" name="Google Shape;315;g8402b7372d_2_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26</a:t>
            </a:fld>
            <a:endParaRPr sz="900">
              <a:solidFill>
                <a:srgbClr val="00A5A6"/>
              </a:solidFill>
            </a:endParaRPr>
          </a:p>
        </p:txBody>
      </p:sp>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dk1"/>
        </a:solidFill>
        <a:effectLst/>
      </p:bgPr>
    </p:bg>
    <p:spTree>
      <p:nvGrpSpPr>
        <p:cNvPr id="1" name="Shape 354"/>
        <p:cNvGrpSpPr/>
        <p:nvPr/>
      </p:nvGrpSpPr>
      <p:grpSpPr>
        <a:xfrm>
          <a:off x="0" y="0"/>
          <a:ext cx="0" cy="0"/>
          <a:chOff x="0" y="0"/>
          <a:chExt cx="0" cy="0"/>
        </a:xfrm>
      </p:grpSpPr>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1027897527"/>
              </p:ext>
            </p:extLst>
          </p:nvPr>
        </p:nvGraphicFramePr>
        <p:xfrm>
          <a:off x="869148" y="1587964"/>
          <a:ext cx="7772400" cy="2407920"/>
        </p:xfrm>
        <a:graphic>
          <a:graphicData uri="http://schemas.openxmlformats.org/drawingml/2006/table">
            <a:tbl>
              <a:tblPr firstRow="1" bandRow="1">
                <a:tableStyleId>{2D5ABB26-0587-4C30-8999-92F81FD0307C}</a:tableStyleId>
              </a:tblPr>
              <a:tblGrid>
                <a:gridCol w="548640">
                  <a:extLst>
                    <a:ext uri="{9D8B030D-6E8A-4147-A177-3AD203B41FA5}">
                      <a16:colId xmlns:a16="http://schemas.microsoft.com/office/drawing/2014/main" val="2627769037"/>
                    </a:ext>
                  </a:extLst>
                </a:gridCol>
                <a:gridCol w="7223760">
                  <a:extLst>
                    <a:ext uri="{9D8B030D-6E8A-4147-A177-3AD203B41FA5}">
                      <a16:colId xmlns:a16="http://schemas.microsoft.com/office/drawing/2014/main" val="1329378423"/>
                    </a:ext>
                  </a:extLst>
                </a:gridCol>
              </a:tblGrid>
              <a:tr h="517164">
                <a:tc>
                  <a:txBody>
                    <a:bodyPr/>
                    <a:lstStyle/>
                    <a:p>
                      <a:pPr algn="ctr"/>
                      <a:r>
                        <a:rPr lang="en-US" dirty="0"/>
                        <a:t>1</a:t>
                      </a:r>
                    </a:p>
                  </a:txBody>
                  <a:tcPr/>
                </a:tc>
                <a:tc>
                  <a:txBody>
                    <a:bodyPr/>
                    <a:lstStyle/>
                    <a:p>
                      <a:r>
                        <a:rPr lang="en-US" sz="2000" i="1" u="none" strike="noStrike" cap="none" dirty="0">
                          <a:effectLst/>
                          <a:sym typeface="Arial"/>
                        </a:rPr>
                        <a:t>Visit the United Nations Geneva Office on Human Rights Education website to download and print lesson resources </a:t>
                      </a:r>
                      <a:r>
                        <a:rPr lang="en-US" sz="2000" u="none" strike="noStrike" cap="none" dirty="0">
                          <a:effectLst/>
                          <a:sym typeface="Arial"/>
                        </a:rPr>
                        <a:t>at </a:t>
                      </a:r>
                      <a:r>
                        <a:rPr lang="en-US" sz="2000" u="sng" strike="noStrike" cap="none" dirty="0">
                          <a:effectLst/>
                          <a:sym typeface="Arial"/>
                          <a:hlinkClick r:id="rId4"/>
                        </a:rPr>
                        <a:t>www.go-hre.org</a:t>
                      </a:r>
                      <a:r>
                        <a:rPr lang="en-US" sz="2000" u="none" strike="noStrike" cap="none" dirty="0">
                          <a:effectLst/>
                          <a:sym typeface="Arial"/>
                        </a:rPr>
                        <a:t> </a:t>
                      </a:r>
                      <a:endParaRPr lang="en-US" sz="20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17164">
                <a:tc>
                  <a:txBody>
                    <a:bodyPr/>
                    <a:lstStyle/>
                    <a:p>
                      <a:pPr algn="ctr"/>
                      <a:r>
                        <a:rPr lang="en-US" dirty="0"/>
                        <a:t>2</a:t>
                      </a:r>
                    </a:p>
                  </a:txBody>
                  <a:tcPr/>
                </a:tc>
                <a:tc>
                  <a:txBody>
                    <a:bodyPr/>
                    <a:lstStyle/>
                    <a:p>
                      <a:r>
                        <a:rPr lang="en-US" sz="2000" dirty="0"/>
                        <a:t>United Nations Universal Declaration of Human Rights. </a:t>
                      </a:r>
                      <a:r>
                        <a:rPr lang="en-US" sz="2000" dirty="0">
                          <a:hlinkClick r:id="rId5"/>
                        </a:rPr>
                        <a:t>https://www.un.org/en/universal-declaration-human-rights/</a:t>
                      </a:r>
                      <a:endParaRPr lang="en-US" sz="2000" dirty="0"/>
                    </a:p>
                  </a:txBody>
                  <a:tcPr/>
                </a:tc>
                <a:extLst>
                  <a:ext uri="{0D108BD9-81ED-4DB2-BD59-A6C34878D82A}">
                    <a16:rowId xmlns:a16="http://schemas.microsoft.com/office/drawing/2014/main" val="2406759190"/>
                  </a:ext>
                </a:extLst>
              </a:tr>
              <a:tr h="517164">
                <a:tc>
                  <a:txBody>
                    <a:bodyPr/>
                    <a:lstStyle/>
                    <a:p>
                      <a:pPr algn="ctr"/>
                      <a:r>
                        <a:rPr lang="en-US" dirty="0"/>
                        <a:t>3</a:t>
                      </a:r>
                    </a:p>
                  </a:txBody>
                  <a:tcPr/>
                </a:tc>
                <a:tc>
                  <a:txBody>
                    <a:bodyPr/>
                    <a:lstStyle/>
                    <a:p>
                      <a:r>
                        <a:rPr lang="en-US" sz="2000" dirty="0"/>
                        <a:t>United Nations Convention on the Rights of the Child. </a:t>
                      </a:r>
                      <a:r>
                        <a:rPr lang="en-US" sz="2000" dirty="0">
                          <a:hlinkClick r:id="rId6"/>
                        </a:rPr>
                        <a:t>https://www.ohchr.org/en/professionalinterest/pages/crc.aspx</a:t>
                      </a:r>
                      <a:endParaRPr lang="en-US" sz="2000" dirty="0"/>
                    </a:p>
                  </a:txBody>
                  <a:tcPr/>
                </a:tc>
                <a:extLst>
                  <a:ext uri="{0D108BD9-81ED-4DB2-BD59-A6C34878D82A}">
                    <a16:rowId xmlns:a16="http://schemas.microsoft.com/office/drawing/2014/main" val="1686710979"/>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2796267"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2302872586"/>
              </p:ext>
            </p:extLst>
          </p:nvPr>
        </p:nvGraphicFramePr>
        <p:xfrm>
          <a:off x="365760" y="1154512"/>
          <a:ext cx="8412480" cy="329184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6576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44362185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727709782"/>
                  </a:ext>
                </a:extLst>
              </a:tr>
              <a:tr h="36576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6964003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414639228"/>
                  </a:ext>
                </a:extLst>
              </a:tr>
              <a:tr h="36576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Pencils and Paper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576506732"/>
                  </a:ext>
                </a:extLst>
              </a:tr>
              <a:tr h="36576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36159968"/>
                  </a:ext>
                </a:extLst>
              </a:tr>
              <a:tr h="36576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Song: This Little Light of Mine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0242796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Preamble to the Universal Declaration of Human Rights (UDHR) for each youth</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533119009"/>
                  </a:ext>
                </a:extLst>
              </a:tr>
              <a:tr h="365760">
                <a:tc>
                  <a:txBody>
                    <a:bodyPr/>
                    <a:lstStyle/>
                    <a:p>
                      <a:pPr algn="ctr"/>
                      <a:r>
                        <a:rPr lang="en-US" b="1">
                          <a:solidFill>
                            <a:schemeClr val="bg1"/>
                          </a:solidFill>
                          <a:effectLst>
                            <a:outerShdw blurRad="38100" dist="38100" dir="2700000" algn="tl">
                              <a:srgbClr val="000000">
                                <a:alpha val="43137"/>
                              </a:srgbClr>
                            </a:outerShdw>
                          </a:effectLst>
                        </a:rPr>
                        <a:t>9</a:t>
                      </a:r>
                      <a:endParaRPr lang="en-US" b="1" dirty="0">
                        <a:solidFill>
                          <a:schemeClr val="bg1"/>
                        </a:solidFill>
                        <a:effectLst>
                          <a:outerShdw blurRad="38100" dist="38100" dir="2700000" algn="tl">
                            <a:srgbClr val="000000">
                              <a:alpha val="43137"/>
                            </a:srgbClr>
                          </a:outerShdw>
                        </a:effectLst>
                      </a:endParaRP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Mini-poster: My Rights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16712941"/>
                  </a:ext>
                </a:extLst>
              </a:tr>
            </a:tbl>
          </a:graphicData>
        </a:graphic>
      </p:graphicFrame>
    </p:spTree>
    <p:extLst>
      <p:ext uri="{BB962C8B-B14F-4D97-AF65-F5344CB8AC3E}">
        <p14:creationId xmlns:p14="http://schemas.microsoft.com/office/powerpoint/2010/main" val="29001682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rotWithShape="1">
          <a:blip r:embed="rId4"/>
          <a:srcRect t="5556" b="5556"/>
          <a:stretch/>
        </p:blipFill>
        <p:spPr>
          <a:xfrm>
            <a:off x="1828800" y="742950"/>
            <a:ext cx="5486400" cy="3657600"/>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D393A541-7A74-4693-8DD6-4D70229E1BFE}"/>
              </a:ext>
            </a:extLst>
          </p:cNvPr>
          <p:cNvPicPr>
            <a:picLocks noChangeAspect="1"/>
          </p:cNvPicPr>
          <p:nvPr/>
        </p:nvPicPr>
        <p:blipFill>
          <a:blip r:embed="rId5"/>
          <a:stretch>
            <a:fillRect/>
          </a:stretch>
        </p:blipFill>
        <p:spPr>
          <a:xfrm>
            <a:off x="7770468" y="2259980"/>
            <a:ext cx="1075765" cy="914400"/>
          </a:xfrm>
          <a:prstGeom prst="rect">
            <a:avLst/>
          </a:prstGeom>
        </p:spPr>
      </p:pic>
    </p:spTree>
    <p:extLst>
      <p:ext uri="{BB962C8B-B14F-4D97-AF65-F5344CB8AC3E}">
        <p14:creationId xmlns:p14="http://schemas.microsoft.com/office/powerpoint/2010/main" val="1694330393"/>
      </p:ext>
    </p:ext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2852370" y="238285"/>
            <a:ext cx="3439260" cy="4572000"/>
          </a:xfrm>
          <a:prstGeom prst="rect">
            <a:avLst/>
          </a:prstGeom>
          <a:noFill/>
          <a:ln>
            <a:noFill/>
          </a:ln>
          <a:effectLst>
            <a:outerShdw blurRad="50800" dist="38100" dir="2700000" algn="tl" rotWithShape="0">
              <a:prstClr val="black">
                <a:alpha val="40000"/>
              </a:prstClr>
            </a:outerShdw>
          </a:effectLst>
        </p:spPr>
      </p:pic>
      <p:sp>
        <p:nvSpPr>
          <p:cNvPr id="6" name="Google Shape;184;g82d376985f_0_37">
            <a:extLst>
              <a:ext uri="{FF2B5EF4-FFF2-40B4-BE49-F238E27FC236}">
                <a16:creationId xmlns:a16="http://schemas.microsoft.com/office/drawing/2014/main" id="{CF85F2B0-0B9A-436B-AC89-50F784E81D58}"/>
              </a:ext>
            </a:extLst>
          </p:cNvPr>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76B16FCB-D385-4A0F-A0C8-500139D9C5BE}"/>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87955860"/>
      </p:ext>
    </p:ext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sp>
        <p:nvSpPr>
          <p:cNvPr id="5" name="Google Shape;184;g82d376985f_0_37">
            <a:extLst>
              <a:ext uri="{FF2B5EF4-FFF2-40B4-BE49-F238E27FC236}">
                <a16:creationId xmlns:a16="http://schemas.microsoft.com/office/drawing/2014/main" id="{D03C4772-0B9B-4DD8-B677-396EA88D4903}"/>
              </a:ext>
            </a:extLst>
          </p:cNvPr>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pic>
        <p:nvPicPr>
          <p:cNvPr id="6" name="Google Shape;186;g82d376985f_0_37" descr="Circle with books, computer, files, and pictures in it with the words instructor resources around it">
            <a:extLst>
              <a:ext uri="{FF2B5EF4-FFF2-40B4-BE49-F238E27FC236}">
                <a16:creationId xmlns:a16="http://schemas.microsoft.com/office/drawing/2014/main" id="{54C4F25D-BF47-4983-B842-8C2E8811DF6B}"/>
              </a:ext>
            </a:extLst>
          </p:cNvPr>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8" name="Google Shape;336;g73c344c6b8_3_17">
            <a:extLst>
              <a:ext uri="{FF2B5EF4-FFF2-40B4-BE49-F238E27FC236}">
                <a16:creationId xmlns:a16="http://schemas.microsoft.com/office/drawing/2014/main" id="{47470708-CAC6-40D4-9DBC-74A92932EBB2}"/>
              </a:ext>
            </a:extLst>
          </p:cNvPr>
          <p:cNvPicPr preferRelativeResize="0">
            <a:picLocks noChangeAspect="1"/>
          </p:cNvPicPr>
          <p:nvPr/>
        </p:nvPicPr>
        <p:blipFill rotWithShape="1">
          <a:blip r:embed="rId4">
            <a:alphaModFix/>
          </a:blip>
          <a:srcRect/>
          <a:stretch/>
        </p:blipFill>
        <p:spPr>
          <a:xfrm>
            <a:off x="1416722" y="512192"/>
            <a:ext cx="1430393" cy="210312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9" name="Google Shape;337;g73c344c6b8_3_17">
            <a:extLst>
              <a:ext uri="{FF2B5EF4-FFF2-40B4-BE49-F238E27FC236}">
                <a16:creationId xmlns:a16="http://schemas.microsoft.com/office/drawing/2014/main" id="{C615478E-823A-409E-A10A-AB6B1258FF71}"/>
              </a:ext>
            </a:extLst>
          </p:cNvPr>
          <p:cNvPicPr preferRelativeResize="0">
            <a:picLocks noChangeAspect="1"/>
          </p:cNvPicPr>
          <p:nvPr/>
        </p:nvPicPr>
        <p:blipFill rotWithShape="1">
          <a:blip r:embed="rId5">
            <a:alphaModFix/>
          </a:blip>
          <a:srcRect/>
          <a:stretch/>
        </p:blipFill>
        <p:spPr>
          <a:xfrm>
            <a:off x="3019294" y="512192"/>
            <a:ext cx="1432486" cy="210312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0" name="Google Shape;338;g73c344c6b8_3_17">
            <a:extLst>
              <a:ext uri="{FF2B5EF4-FFF2-40B4-BE49-F238E27FC236}">
                <a16:creationId xmlns:a16="http://schemas.microsoft.com/office/drawing/2014/main" id="{77A155F6-F68A-4777-AF00-173B80E6B37C}"/>
              </a:ext>
            </a:extLst>
          </p:cNvPr>
          <p:cNvPicPr preferRelativeResize="0">
            <a:picLocks noChangeAspect="1"/>
          </p:cNvPicPr>
          <p:nvPr/>
        </p:nvPicPr>
        <p:blipFill rotWithShape="1">
          <a:blip r:embed="rId6">
            <a:alphaModFix/>
          </a:blip>
          <a:srcRect/>
          <a:stretch/>
        </p:blipFill>
        <p:spPr>
          <a:xfrm>
            <a:off x="4623959" y="512192"/>
            <a:ext cx="1610805" cy="210312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1" name="Google Shape;339;g73c344c6b8_3_17">
            <a:extLst>
              <a:ext uri="{FF2B5EF4-FFF2-40B4-BE49-F238E27FC236}">
                <a16:creationId xmlns:a16="http://schemas.microsoft.com/office/drawing/2014/main" id="{BD3DA4F1-933E-4FF4-9B83-8FE14AC2853C}"/>
              </a:ext>
            </a:extLst>
          </p:cNvPr>
          <p:cNvPicPr preferRelativeResize="0">
            <a:picLocks noChangeAspect="1"/>
          </p:cNvPicPr>
          <p:nvPr/>
        </p:nvPicPr>
        <p:blipFill rotWithShape="1">
          <a:blip r:embed="rId7">
            <a:alphaModFix/>
          </a:blip>
          <a:srcRect/>
          <a:stretch/>
        </p:blipFill>
        <p:spPr>
          <a:xfrm>
            <a:off x="6406944" y="512192"/>
            <a:ext cx="1430140" cy="210312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2" name="Google Shape;340;g73c344c6b8_3_17">
            <a:extLst>
              <a:ext uri="{FF2B5EF4-FFF2-40B4-BE49-F238E27FC236}">
                <a16:creationId xmlns:a16="http://schemas.microsoft.com/office/drawing/2014/main" id="{E4CA636F-3FD1-48ED-BF23-4C7CE15F33BD}"/>
              </a:ext>
            </a:extLst>
          </p:cNvPr>
          <p:cNvPicPr preferRelativeResize="0">
            <a:picLocks noChangeAspect="1"/>
          </p:cNvPicPr>
          <p:nvPr/>
        </p:nvPicPr>
        <p:blipFill rotWithShape="1">
          <a:blip r:embed="rId8">
            <a:alphaModFix/>
          </a:blip>
          <a:srcRect/>
          <a:stretch/>
        </p:blipFill>
        <p:spPr>
          <a:xfrm>
            <a:off x="1402554" y="2837084"/>
            <a:ext cx="1458729" cy="210312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3" name="Google Shape;341;g73c344c6b8_3_17">
            <a:extLst>
              <a:ext uri="{FF2B5EF4-FFF2-40B4-BE49-F238E27FC236}">
                <a16:creationId xmlns:a16="http://schemas.microsoft.com/office/drawing/2014/main" id="{D91EF594-584D-4752-9A79-B77AE3B048EC}"/>
              </a:ext>
            </a:extLst>
          </p:cNvPr>
          <p:cNvPicPr preferRelativeResize="0">
            <a:picLocks noChangeAspect="1"/>
          </p:cNvPicPr>
          <p:nvPr/>
        </p:nvPicPr>
        <p:blipFill rotWithShape="1">
          <a:blip r:embed="rId9">
            <a:alphaModFix/>
          </a:blip>
          <a:srcRect/>
          <a:stretch/>
        </p:blipFill>
        <p:spPr>
          <a:xfrm>
            <a:off x="2993442" y="2837084"/>
            <a:ext cx="1458338" cy="210312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4" name="Google Shape;342;g73c344c6b8_3_17">
            <a:extLst>
              <a:ext uri="{FF2B5EF4-FFF2-40B4-BE49-F238E27FC236}">
                <a16:creationId xmlns:a16="http://schemas.microsoft.com/office/drawing/2014/main" id="{EF71DE0D-12C4-4E90-AF30-82F4E806A778}"/>
              </a:ext>
            </a:extLst>
          </p:cNvPr>
          <p:cNvPicPr preferRelativeResize="0">
            <a:picLocks noChangeAspect="1"/>
          </p:cNvPicPr>
          <p:nvPr/>
        </p:nvPicPr>
        <p:blipFill rotWithShape="1">
          <a:blip r:embed="rId10">
            <a:alphaModFix/>
          </a:blip>
          <a:srcRect/>
          <a:stretch/>
        </p:blipFill>
        <p:spPr>
          <a:xfrm>
            <a:off x="4747998" y="2837084"/>
            <a:ext cx="1362727" cy="210312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69962323"/>
      </p:ext>
    </p:extLst>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33</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2957764" y="285750"/>
            <a:ext cx="3228472" cy="4572000"/>
          </a:xfrm>
          <a:prstGeom prst="rect">
            <a:avLst/>
          </a:prstGeom>
          <a:noFill/>
          <a:ln>
            <a:noFill/>
          </a:ln>
          <a:effectLst>
            <a:outerShdw blurRad="50800" dist="38100" dir="2700000" algn="tl" rotWithShape="0">
              <a:prstClr val="black">
                <a:alpha val="40000"/>
              </a:prstClr>
            </a:outerShdw>
          </a:effectLst>
        </p:spPr>
      </p:pic>
      <p:sp>
        <p:nvSpPr>
          <p:cNvPr id="6" name="Google Shape;184;g82d376985f_0_37">
            <a:extLst>
              <a:ext uri="{FF2B5EF4-FFF2-40B4-BE49-F238E27FC236}">
                <a16:creationId xmlns:a16="http://schemas.microsoft.com/office/drawing/2014/main" id="{CF85F2B0-0B9A-436B-AC89-50F784E81D58}"/>
              </a:ext>
            </a:extLst>
          </p:cNvPr>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76B16FCB-D385-4A0F-A0C8-500139D9C5BE}"/>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1992671778"/>
      </p:ext>
    </p:extLst>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34</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3008416" y="285750"/>
            <a:ext cx="3127168" cy="4572000"/>
          </a:xfrm>
          <a:prstGeom prst="rect">
            <a:avLst/>
          </a:prstGeom>
          <a:noFill/>
          <a:ln>
            <a:noFill/>
          </a:ln>
          <a:effectLst>
            <a:outerShdw blurRad="50800" dist="38100" dir="2700000" algn="tl" rotWithShape="0">
              <a:prstClr val="black">
                <a:alpha val="40000"/>
              </a:prstClr>
            </a:outerShdw>
          </a:effectLst>
        </p:spPr>
      </p:pic>
      <p:sp>
        <p:nvSpPr>
          <p:cNvPr id="5" name="Google Shape;184;g82d376985f_0_37">
            <a:extLst>
              <a:ext uri="{FF2B5EF4-FFF2-40B4-BE49-F238E27FC236}">
                <a16:creationId xmlns:a16="http://schemas.microsoft.com/office/drawing/2014/main" id="{F5E3A857-084B-48E9-8D32-7EE40CE10D78}"/>
              </a:ext>
            </a:extLst>
          </p:cNvPr>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pic>
        <p:nvPicPr>
          <p:cNvPr id="6" name="Google Shape;186;g82d376985f_0_37" descr="Circle with books, computer, files, and pictures in it with the words instructor resources around it">
            <a:extLst>
              <a:ext uri="{FF2B5EF4-FFF2-40B4-BE49-F238E27FC236}">
                <a16:creationId xmlns:a16="http://schemas.microsoft.com/office/drawing/2014/main" id="{669EDEE1-E6BD-4DC9-AA73-8C5292F1E956}"/>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859775033"/>
      </p:ext>
    </p:extLst>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2834641" y="285750"/>
            <a:ext cx="3474718" cy="4572000"/>
          </a:xfrm>
          <a:prstGeom prst="rect">
            <a:avLst/>
          </a:prstGeom>
          <a:noFill/>
          <a:ln>
            <a:noFill/>
          </a:ln>
          <a:effectLst>
            <a:outerShdw blurRad="50800" dist="38100" dir="2700000" algn="tl" rotWithShape="0">
              <a:prstClr val="black">
                <a:alpha val="40000"/>
              </a:prstClr>
            </a:outerShdw>
          </a:effectLst>
        </p:spPr>
      </p:pic>
      <p:sp>
        <p:nvSpPr>
          <p:cNvPr id="5" name="Google Shape;184;g82d376985f_0_37">
            <a:extLst>
              <a:ext uri="{FF2B5EF4-FFF2-40B4-BE49-F238E27FC236}">
                <a16:creationId xmlns:a16="http://schemas.microsoft.com/office/drawing/2014/main" id="{B863CCEF-C312-44C7-B3AD-E348956FC6D4}"/>
              </a:ext>
            </a:extLst>
          </p:cNvPr>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pic>
        <p:nvPicPr>
          <p:cNvPr id="6" name="Google Shape;186;g82d376985f_0_37" descr="Circle with books, computer, files, and pictures in it with the words instructor resources around it">
            <a:extLst>
              <a:ext uri="{FF2B5EF4-FFF2-40B4-BE49-F238E27FC236}">
                <a16:creationId xmlns:a16="http://schemas.microsoft.com/office/drawing/2014/main" id="{D4EA258E-9FD0-402B-9676-2B363AB41CFA}"/>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846472322"/>
      </p:ext>
    </p:extLst>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3010345" y="285750"/>
            <a:ext cx="3123311" cy="4572000"/>
          </a:xfrm>
          <a:prstGeom prst="rect">
            <a:avLst/>
          </a:prstGeom>
          <a:noFill/>
          <a:ln>
            <a:noFill/>
          </a:ln>
          <a:effectLst>
            <a:outerShdw blurRad="50800" dist="38100" dir="2700000" algn="tl" rotWithShape="0">
              <a:prstClr val="black">
                <a:alpha val="40000"/>
              </a:prstClr>
            </a:outerShdw>
          </a:effectLst>
        </p:spPr>
      </p:pic>
      <p:sp>
        <p:nvSpPr>
          <p:cNvPr id="5" name="Google Shape;184;g82d376985f_0_37">
            <a:extLst>
              <a:ext uri="{FF2B5EF4-FFF2-40B4-BE49-F238E27FC236}">
                <a16:creationId xmlns:a16="http://schemas.microsoft.com/office/drawing/2014/main" id="{96C43576-6FA2-4488-B4F4-7E4F74259A26}"/>
              </a:ext>
            </a:extLst>
          </p:cNvPr>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pic>
        <p:nvPicPr>
          <p:cNvPr id="6" name="Google Shape;186;g82d376985f_0_37" descr="Circle with books, computer, files, and pictures in it with the words instructor resources around it">
            <a:extLst>
              <a:ext uri="{FF2B5EF4-FFF2-40B4-BE49-F238E27FC236}">
                <a16:creationId xmlns:a16="http://schemas.microsoft.com/office/drawing/2014/main" id="{4A5F5279-304A-4867-889D-43101F687BA7}"/>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031094833"/>
      </p:ext>
    </p:extLst>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3012455" y="285750"/>
            <a:ext cx="3119090" cy="4572000"/>
          </a:xfrm>
          <a:prstGeom prst="rect">
            <a:avLst/>
          </a:prstGeom>
          <a:noFill/>
          <a:ln>
            <a:noFill/>
          </a:ln>
          <a:effectLst>
            <a:outerShdw blurRad="50800" dist="38100" dir="2700000" algn="tl" rotWithShape="0">
              <a:prstClr val="black">
                <a:alpha val="40000"/>
              </a:prstClr>
            </a:outerShdw>
          </a:effectLst>
        </p:spPr>
      </p:pic>
      <p:sp>
        <p:nvSpPr>
          <p:cNvPr id="5" name="Google Shape;184;g82d376985f_0_37">
            <a:extLst>
              <a:ext uri="{FF2B5EF4-FFF2-40B4-BE49-F238E27FC236}">
                <a16:creationId xmlns:a16="http://schemas.microsoft.com/office/drawing/2014/main" id="{AA641182-2378-401A-826E-8991409DA65B}"/>
              </a:ext>
            </a:extLst>
          </p:cNvPr>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pic>
        <p:nvPicPr>
          <p:cNvPr id="6" name="Google Shape;186;g82d376985f_0_37" descr="Circle with books, computer, files, and pictures in it with the words instructor resources around it">
            <a:extLst>
              <a:ext uri="{FF2B5EF4-FFF2-40B4-BE49-F238E27FC236}">
                <a16:creationId xmlns:a16="http://schemas.microsoft.com/office/drawing/2014/main" id="{AFCD467A-7662-47C1-9E30-2DB5EC5CFAC1}"/>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122187905"/>
      </p:ext>
    </p:extLst>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2995332" y="285750"/>
            <a:ext cx="3153336" cy="4572000"/>
          </a:xfrm>
          <a:prstGeom prst="rect">
            <a:avLst/>
          </a:prstGeom>
          <a:noFill/>
          <a:ln>
            <a:noFill/>
          </a:ln>
          <a:effectLst>
            <a:outerShdw blurRad="50800" dist="38100" dir="2700000" algn="tl" rotWithShape="0">
              <a:prstClr val="black">
                <a:alpha val="40000"/>
              </a:prstClr>
            </a:outerShdw>
          </a:effectLst>
        </p:spPr>
      </p:pic>
      <p:sp>
        <p:nvSpPr>
          <p:cNvPr id="5" name="Google Shape;184;g82d376985f_0_37">
            <a:extLst>
              <a:ext uri="{FF2B5EF4-FFF2-40B4-BE49-F238E27FC236}">
                <a16:creationId xmlns:a16="http://schemas.microsoft.com/office/drawing/2014/main" id="{F72A24AB-42F9-4FBC-A298-F0E24208E247}"/>
              </a:ext>
            </a:extLst>
          </p:cNvPr>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pic>
        <p:nvPicPr>
          <p:cNvPr id="6" name="Google Shape;186;g82d376985f_0_37" descr="Circle with books, computer, files, and pictures in it with the words instructor resources around it">
            <a:extLst>
              <a:ext uri="{FF2B5EF4-FFF2-40B4-BE49-F238E27FC236}">
                <a16:creationId xmlns:a16="http://schemas.microsoft.com/office/drawing/2014/main" id="{036E9C02-50AC-4503-9782-F2F0B6F6AF68}"/>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1537988776"/>
      </p:ext>
    </p:extLst>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3067211" y="285750"/>
            <a:ext cx="3009579" cy="4572000"/>
          </a:xfrm>
          <a:prstGeom prst="rect">
            <a:avLst/>
          </a:prstGeom>
          <a:noFill/>
          <a:ln>
            <a:noFill/>
          </a:ln>
          <a:effectLst>
            <a:outerShdw blurRad="50800" dist="38100" dir="2700000" algn="tl" rotWithShape="0">
              <a:prstClr val="black">
                <a:alpha val="40000"/>
              </a:prstClr>
            </a:outerShdw>
          </a:effectLst>
        </p:spPr>
      </p:pic>
      <p:sp>
        <p:nvSpPr>
          <p:cNvPr id="5" name="Google Shape;184;g82d376985f_0_37">
            <a:extLst>
              <a:ext uri="{FF2B5EF4-FFF2-40B4-BE49-F238E27FC236}">
                <a16:creationId xmlns:a16="http://schemas.microsoft.com/office/drawing/2014/main" id="{D03C4772-0B9B-4DD8-B677-396EA88D4903}"/>
              </a:ext>
            </a:extLst>
          </p:cNvPr>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pic>
        <p:nvPicPr>
          <p:cNvPr id="6" name="Google Shape;186;g82d376985f_0_37" descr="Circle with books, computer, files, and pictures in it with the words instructor resources around it">
            <a:extLst>
              <a:ext uri="{FF2B5EF4-FFF2-40B4-BE49-F238E27FC236}">
                <a16:creationId xmlns:a16="http://schemas.microsoft.com/office/drawing/2014/main" id="{54C4F25D-BF47-4983-B842-8C2E8811DF6B}"/>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833727432"/>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A5A6"/>
        </a:solidFill>
        <a:effectLst/>
      </p:bgPr>
    </p:bg>
    <p:spTree>
      <p:nvGrpSpPr>
        <p:cNvPr id="1" name="Shape 159"/>
        <p:cNvGrpSpPr/>
        <p:nvPr/>
      </p:nvGrpSpPr>
      <p:grpSpPr>
        <a:xfrm>
          <a:off x="0" y="0"/>
          <a:ext cx="0" cy="0"/>
          <a:chOff x="0" y="0"/>
          <a:chExt cx="0" cy="0"/>
        </a:xfrm>
      </p:grpSpPr>
      <p:sp>
        <p:nvSpPr>
          <p:cNvPr id="160" name="Google Shape;160;p3"/>
          <p:cNvSpPr txBox="1">
            <a:spLocks noGrp="1"/>
          </p:cNvSpPr>
          <p:nvPr>
            <p:ph type="ctrTitle"/>
          </p:nvPr>
        </p:nvSpPr>
        <p:spPr>
          <a:xfrm>
            <a:off x="5091546" y="689868"/>
            <a:ext cx="3924864" cy="376376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a:solidFill>
                  <a:srgbClr val="F2D254"/>
                </a:solidFill>
              </a:rPr>
              <a:t>I Have Rights</a:t>
            </a:r>
            <a:br>
              <a:rPr lang="en-US" sz="2800">
                <a:solidFill>
                  <a:srgbClr val="F2D254"/>
                </a:solidFill>
              </a:rPr>
            </a:br>
            <a:br>
              <a:rPr lang="en-US" sz="2800">
                <a:solidFill>
                  <a:srgbClr val="F2D254"/>
                </a:solidFill>
              </a:rPr>
            </a:br>
            <a:r>
              <a:rPr lang="en-US" sz="2800">
                <a:solidFill>
                  <a:srgbClr val="F2D254"/>
                </a:solidFill>
              </a:rPr>
              <a:t>Lesson 2B</a:t>
            </a:r>
            <a:endParaRPr>
              <a:solidFill>
                <a:srgbClr val="F2D254"/>
              </a:solidFill>
            </a:endParaRPr>
          </a:p>
        </p:txBody>
      </p:sp>
      <p:pic>
        <p:nvPicPr>
          <p:cNvPr id="161" name="Google Shape;161;p3" descr="Logo for the Geneva Office for Human Rights Education (3 brown dots over a v with the letters GO-HRE on a white circle)"/>
          <p:cNvPicPr preferRelativeResize="0"/>
          <p:nvPr/>
        </p:nvPicPr>
        <p:blipFill rotWithShape="1">
          <a:blip r:embed="rId3">
            <a:alphaModFix/>
          </a:blip>
          <a:srcRect/>
          <a:stretch/>
        </p:blipFill>
        <p:spPr>
          <a:xfrm>
            <a:off x="8386942" y="114136"/>
            <a:ext cx="618853" cy="618853"/>
          </a:xfrm>
          <a:prstGeom prst="rect">
            <a:avLst/>
          </a:prstGeom>
          <a:noFill/>
          <a:ln>
            <a:noFill/>
          </a:ln>
        </p:spPr>
      </p:pic>
      <p:pic>
        <p:nvPicPr>
          <p:cNvPr id="162" name="Google Shape;162;p3" descr="A close up of a toy&#10;&#10;Description automatically generated"/>
          <p:cNvPicPr preferRelativeResize="0"/>
          <p:nvPr/>
        </p:nvPicPr>
        <p:blipFill rotWithShape="1">
          <a:blip r:embed="rId4">
            <a:alphaModFix/>
          </a:blip>
          <a:srcRect/>
          <a:stretch/>
        </p:blipFill>
        <p:spPr>
          <a:xfrm>
            <a:off x="491856" y="971550"/>
            <a:ext cx="4448203" cy="3200400"/>
          </a:xfrm>
          <a:custGeom>
            <a:avLst/>
            <a:gdLst/>
            <a:ahLst/>
            <a:cxnLst/>
            <a:rect l="l" t="t" r="r" b="b"/>
            <a:pathLst>
              <a:path w="4448203" h="3200400" fill="none" extrusionOk="0">
                <a:moveTo>
                  <a:pt x="0" y="0"/>
                </a:moveTo>
                <a:cubicBezTo>
                  <a:pt x="197630" y="-6546"/>
                  <a:pt x="344419" y="13960"/>
                  <a:pt x="502011" y="0"/>
                </a:cubicBezTo>
                <a:cubicBezTo>
                  <a:pt x="659603" y="-13960"/>
                  <a:pt x="1050414" y="15734"/>
                  <a:pt x="1226433" y="0"/>
                </a:cubicBezTo>
                <a:cubicBezTo>
                  <a:pt x="1402452" y="-15734"/>
                  <a:pt x="1635325" y="-26168"/>
                  <a:pt x="1772927" y="0"/>
                </a:cubicBezTo>
                <a:cubicBezTo>
                  <a:pt x="1910529" y="26168"/>
                  <a:pt x="2142716" y="8953"/>
                  <a:pt x="2319420" y="0"/>
                </a:cubicBezTo>
                <a:cubicBezTo>
                  <a:pt x="2496124" y="-8953"/>
                  <a:pt x="2594330" y="-15094"/>
                  <a:pt x="2821432" y="0"/>
                </a:cubicBezTo>
                <a:cubicBezTo>
                  <a:pt x="3048534" y="15094"/>
                  <a:pt x="3211555" y="1261"/>
                  <a:pt x="3412407" y="0"/>
                </a:cubicBezTo>
                <a:cubicBezTo>
                  <a:pt x="3613259" y="-1261"/>
                  <a:pt x="3954475" y="21536"/>
                  <a:pt x="4448203" y="0"/>
                </a:cubicBezTo>
                <a:cubicBezTo>
                  <a:pt x="4435984" y="220955"/>
                  <a:pt x="4462888" y="452154"/>
                  <a:pt x="4448203" y="672084"/>
                </a:cubicBezTo>
                <a:cubicBezTo>
                  <a:pt x="4433518" y="892014"/>
                  <a:pt x="4444609" y="1000082"/>
                  <a:pt x="4448203" y="1312164"/>
                </a:cubicBezTo>
                <a:cubicBezTo>
                  <a:pt x="4451797" y="1624246"/>
                  <a:pt x="4431942" y="1676094"/>
                  <a:pt x="4448203" y="1888236"/>
                </a:cubicBezTo>
                <a:cubicBezTo>
                  <a:pt x="4464464" y="2100378"/>
                  <a:pt x="4456398" y="2417800"/>
                  <a:pt x="4448203" y="2592324"/>
                </a:cubicBezTo>
                <a:cubicBezTo>
                  <a:pt x="4440008" y="2766848"/>
                  <a:pt x="4424222" y="2982514"/>
                  <a:pt x="4448203" y="3200400"/>
                </a:cubicBezTo>
                <a:cubicBezTo>
                  <a:pt x="4248504" y="3214183"/>
                  <a:pt x="4174528" y="3186311"/>
                  <a:pt x="3901709" y="3200400"/>
                </a:cubicBezTo>
                <a:cubicBezTo>
                  <a:pt x="3628890" y="3214489"/>
                  <a:pt x="3460789" y="3188676"/>
                  <a:pt x="3266252" y="3200400"/>
                </a:cubicBezTo>
                <a:cubicBezTo>
                  <a:pt x="3071715" y="3212124"/>
                  <a:pt x="2807836" y="3174193"/>
                  <a:pt x="2586312" y="3200400"/>
                </a:cubicBezTo>
                <a:cubicBezTo>
                  <a:pt x="2364788" y="3226607"/>
                  <a:pt x="2201952" y="3219874"/>
                  <a:pt x="2084301" y="3200400"/>
                </a:cubicBezTo>
                <a:cubicBezTo>
                  <a:pt x="1966650" y="3180926"/>
                  <a:pt x="1669929" y="3213447"/>
                  <a:pt x="1537807" y="3200400"/>
                </a:cubicBezTo>
                <a:cubicBezTo>
                  <a:pt x="1405685" y="3187353"/>
                  <a:pt x="1198788" y="3199574"/>
                  <a:pt x="1035796" y="3200400"/>
                </a:cubicBezTo>
                <a:cubicBezTo>
                  <a:pt x="872804" y="3201226"/>
                  <a:pt x="384520" y="3186364"/>
                  <a:pt x="0" y="3200400"/>
                </a:cubicBezTo>
                <a:cubicBezTo>
                  <a:pt x="2467" y="2973057"/>
                  <a:pt x="-3737" y="2927104"/>
                  <a:pt x="0" y="2656332"/>
                </a:cubicBezTo>
                <a:cubicBezTo>
                  <a:pt x="3737" y="2385560"/>
                  <a:pt x="20964" y="2335504"/>
                  <a:pt x="0" y="2112264"/>
                </a:cubicBezTo>
                <a:cubicBezTo>
                  <a:pt x="-20964" y="1889024"/>
                  <a:pt x="-25333" y="1743838"/>
                  <a:pt x="0" y="1536192"/>
                </a:cubicBezTo>
                <a:cubicBezTo>
                  <a:pt x="25333" y="1328546"/>
                  <a:pt x="4913" y="1254555"/>
                  <a:pt x="0" y="992124"/>
                </a:cubicBezTo>
                <a:cubicBezTo>
                  <a:pt x="-4913" y="729693"/>
                  <a:pt x="-48692" y="378109"/>
                  <a:pt x="0" y="0"/>
                </a:cubicBezTo>
                <a:close/>
              </a:path>
              <a:path w="4448203" h="3200400" extrusionOk="0">
                <a:moveTo>
                  <a:pt x="0" y="0"/>
                </a:moveTo>
                <a:cubicBezTo>
                  <a:pt x="216653" y="-1843"/>
                  <a:pt x="401654" y="1781"/>
                  <a:pt x="635458" y="0"/>
                </a:cubicBezTo>
                <a:cubicBezTo>
                  <a:pt x="869262" y="-1781"/>
                  <a:pt x="993947" y="12563"/>
                  <a:pt x="1181951" y="0"/>
                </a:cubicBezTo>
                <a:cubicBezTo>
                  <a:pt x="1369955" y="-12563"/>
                  <a:pt x="1621553" y="6792"/>
                  <a:pt x="1817409" y="0"/>
                </a:cubicBezTo>
                <a:cubicBezTo>
                  <a:pt x="2013265" y="-6792"/>
                  <a:pt x="2160692" y="-22416"/>
                  <a:pt x="2452866" y="0"/>
                </a:cubicBezTo>
                <a:cubicBezTo>
                  <a:pt x="2745040" y="22416"/>
                  <a:pt x="2741845" y="23523"/>
                  <a:pt x="2999360" y="0"/>
                </a:cubicBezTo>
                <a:cubicBezTo>
                  <a:pt x="3256875" y="-23523"/>
                  <a:pt x="3391553" y="-231"/>
                  <a:pt x="3590335" y="0"/>
                </a:cubicBezTo>
                <a:cubicBezTo>
                  <a:pt x="3789117" y="231"/>
                  <a:pt x="4207238" y="8044"/>
                  <a:pt x="4448203" y="0"/>
                </a:cubicBezTo>
                <a:cubicBezTo>
                  <a:pt x="4439094" y="221712"/>
                  <a:pt x="4436797" y="351444"/>
                  <a:pt x="4448203" y="544068"/>
                </a:cubicBezTo>
                <a:cubicBezTo>
                  <a:pt x="4459609" y="736692"/>
                  <a:pt x="4450389" y="954894"/>
                  <a:pt x="4448203" y="1088136"/>
                </a:cubicBezTo>
                <a:cubicBezTo>
                  <a:pt x="4446017" y="1221378"/>
                  <a:pt x="4434818" y="1528934"/>
                  <a:pt x="4448203" y="1760220"/>
                </a:cubicBezTo>
                <a:cubicBezTo>
                  <a:pt x="4461588" y="1991506"/>
                  <a:pt x="4441965" y="2072633"/>
                  <a:pt x="4448203" y="2368296"/>
                </a:cubicBezTo>
                <a:cubicBezTo>
                  <a:pt x="4454441" y="2663959"/>
                  <a:pt x="4458097" y="2826103"/>
                  <a:pt x="4448203" y="3200400"/>
                </a:cubicBezTo>
                <a:cubicBezTo>
                  <a:pt x="4198140" y="3200717"/>
                  <a:pt x="4093829" y="3201966"/>
                  <a:pt x="3901709" y="3200400"/>
                </a:cubicBezTo>
                <a:cubicBezTo>
                  <a:pt x="3709589" y="3198834"/>
                  <a:pt x="3607299" y="3221679"/>
                  <a:pt x="3355216" y="3200400"/>
                </a:cubicBezTo>
                <a:cubicBezTo>
                  <a:pt x="3103133" y="3179121"/>
                  <a:pt x="2961014" y="3195311"/>
                  <a:pt x="2764240" y="3200400"/>
                </a:cubicBezTo>
                <a:cubicBezTo>
                  <a:pt x="2567466" y="3205489"/>
                  <a:pt x="2430477" y="3184580"/>
                  <a:pt x="2173265" y="3200400"/>
                </a:cubicBezTo>
                <a:cubicBezTo>
                  <a:pt x="1916053" y="3216220"/>
                  <a:pt x="1825052" y="3202366"/>
                  <a:pt x="1582289" y="3200400"/>
                </a:cubicBezTo>
                <a:cubicBezTo>
                  <a:pt x="1339526" y="3198434"/>
                  <a:pt x="1089308" y="3190528"/>
                  <a:pt x="902350" y="3200400"/>
                </a:cubicBezTo>
                <a:cubicBezTo>
                  <a:pt x="715392" y="3210272"/>
                  <a:pt x="312393" y="3243603"/>
                  <a:pt x="0" y="3200400"/>
                </a:cubicBezTo>
                <a:cubicBezTo>
                  <a:pt x="-24481" y="2901608"/>
                  <a:pt x="29615" y="2789250"/>
                  <a:pt x="0" y="2496312"/>
                </a:cubicBezTo>
                <a:cubicBezTo>
                  <a:pt x="-29615" y="2203374"/>
                  <a:pt x="29367" y="2079291"/>
                  <a:pt x="0" y="1856232"/>
                </a:cubicBezTo>
                <a:cubicBezTo>
                  <a:pt x="-29367" y="1633173"/>
                  <a:pt x="-13719" y="1410678"/>
                  <a:pt x="0" y="1280160"/>
                </a:cubicBezTo>
                <a:cubicBezTo>
                  <a:pt x="13719" y="1149642"/>
                  <a:pt x="-2892" y="807450"/>
                  <a:pt x="0" y="576072"/>
                </a:cubicBezTo>
                <a:cubicBezTo>
                  <a:pt x="2892" y="344694"/>
                  <a:pt x="-22884" y="223515"/>
                  <a:pt x="0" y="0"/>
                </a:cubicBezTo>
                <a:close/>
              </a:path>
            </a:pathLst>
          </a:custGeom>
          <a:noFill/>
          <a:ln w="12700" cap="flat" cmpd="sng">
            <a:solidFill>
              <a:srgbClr val="F2D254"/>
            </a:solidFill>
            <a:prstDash val="solid"/>
            <a:round/>
            <a:headEnd type="none" w="sm" len="sm"/>
            <a:tailEnd type="none" w="sm" len="sm"/>
          </a:ln>
        </p:spPr>
      </p:pic>
      <p:sp>
        <p:nvSpPr>
          <p:cNvPr id="5" name="Google Shape;87;g7372b59db7_0_507">
            <a:extLst>
              <a:ext uri="{FF2B5EF4-FFF2-40B4-BE49-F238E27FC236}">
                <a16:creationId xmlns:a16="http://schemas.microsoft.com/office/drawing/2014/main" id="{E4E2A3E8-ECAC-4DD6-AFE2-C7260FE1A0A7}"/>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algn="ctr"/>
            <a:r>
              <a:rPr lang="en-US" sz="2400" dirty="0">
                <a:solidFill>
                  <a:srgbClr val="F2D254"/>
                </a:solidFill>
              </a:rPr>
              <a:t>Human </a:t>
            </a:r>
            <a:r>
              <a:rPr lang="en-US" sz="2400">
                <a:solidFill>
                  <a:srgbClr val="F2D254"/>
                </a:solidFill>
              </a:rPr>
              <a:t>Rights are </a:t>
            </a:r>
            <a:r>
              <a:rPr lang="en-US" sz="2400" dirty="0">
                <a:solidFill>
                  <a:srgbClr val="F2D254"/>
                </a:solidFill>
              </a:rPr>
              <a:t>Inherent, Equal </a:t>
            </a:r>
            <a:r>
              <a:rPr lang="en-US" sz="2400">
                <a:solidFill>
                  <a:srgbClr val="F2D254"/>
                </a:solidFill>
              </a:rPr>
              <a:t>and Inalienable</a:t>
            </a:r>
            <a:endParaRPr lang="en-US" sz="2400" dirty="0">
              <a:solidFill>
                <a:srgbClr val="F2D254"/>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1"/>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Learning Points</a:t>
            </a:r>
            <a:endParaRPr/>
          </a:p>
        </p:txBody>
      </p:sp>
      <p:sp>
        <p:nvSpPr>
          <p:cNvPr id="168" name="Google Shape;168;p11"/>
          <p:cNvSpPr txBox="1">
            <a:spLocks noGrp="1"/>
          </p:cNvSpPr>
          <p:nvPr>
            <p:ph type="body" idx="1"/>
          </p:nvPr>
        </p:nvSpPr>
        <p:spPr>
          <a:xfrm>
            <a:off x="877462" y="1524000"/>
            <a:ext cx="7040249" cy="3108722"/>
          </a:xfrm>
          <a:prstGeom prst="rect">
            <a:avLst/>
          </a:prstGeom>
          <a:noFill/>
          <a:ln>
            <a:noFill/>
          </a:ln>
        </p:spPr>
        <p:txBody>
          <a:bodyPr spcFirstLastPara="1" wrap="square" lIns="91425" tIns="91425" rIns="91425" bIns="91425" anchor="ctr" anchorCtr="0">
            <a:normAutofit/>
          </a:bodyPr>
          <a:lstStyle/>
          <a:p>
            <a:pPr lvl="0" indent="-457200" algn="l" rtl="0">
              <a:lnSpc>
                <a:spcPct val="100000"/>
              </a:lnSpc>
              <a:spcBef>
                <a:spcPts val="600"/>
              </a:spcBef>
              <a:spcAft>
                <a:spcPts val="0"/>
              </a:spcAft>
              <a:buSzPts val="2400"/>
              <a:buFont typeface="+mj-lt"/>
              <a:buAutoNum type="arabicPeriod"/>
            </a:pPr>
            <a:r>
              <a:rPr lang="en-US" dirty="0"/>
              <a:t>When human rights are upheld, everyone benefits. </a:t>
            </a:r>
            <a:endParaRPr dirty="0"/>
          </a:p>
          <a:p>
            <a:pPr lvl="0" indent="-457200" algn="l" rtl="0">
              <a:lnSpc>
                <a:spcPct val="100000"/>
              </a:lnSpc>
              <a:spcBef>
                <a:spcPts val="600"/>
              </a:spcBef>
              <a:spcAft>
                <a:spcPts val="0"/>
              </a:spcAft>
              <a:buSzPts val="2400"/>
              <a:buFont typeface="+mj-lt"/>
              <a:buAutoNum type="arabicPeriod"/>
            </a:pPr>
            <a:r>
              <a:rPr lang="en-US" dirty="0"/>
              <a:t>The United Nations (UN) world community has created a list of human rights and children’s rights. </a:t>
            </a:r>
            <a:endParaRPr dirty="0"/>
          </a:p>
          <a:p>
            <a:pPr lvl="0" indent="-457200" algn="l" rtl="0">
              <a:lnSpc>
                <a:spcPct val="100000"/>
              </a:lnSpc>
              <a:spcBef>
                <a:spcPts val="600"/>
              </a:spcBef>
              <a:spcAft>
                <a:spcPts val="0"/>
              </a:spcAft>
              <a:buSzPts val="2400"/>
              <a:buFont typeface="+mj-lt"/>
              <a:buAutoNum type="arabicPeriod"/>
            </a:pPr>
            <a:r>
              <a:rPr lang="en-US" dirty="0"/>
              <a:t>We should be able to exercise the rights agreed to by the UN.</a:t>
            </a:r>
            <a:endParaRPr dirty="0"/>
          </a:p>
        </p:txBody>
      </p:sp>
      <p:pic>
        <p:nvPicPr>
          <p:cNvPr id="169" name="Google Shape;169;p11" descr="Five stick figure children holding star"/>
          <p:cNvPicPr preferRelativeResize="0">
            <a:picLocks noGrp="1" noChangeAspect="1"/>
          </p:cNvPicPr>
          <p:nvPr>
            <p:ph type="body" idx="2"/>
          </p:nvPr>
        </p:nvPicPr>
        <p:blipFill rotWithShape="1">
          <a:blip r:embed="rId3">
            <a:alphaModFix/>
          </a:blip>
          <a:stretch/>
        </p:blipFill>
        <p:spPr>
          <a:xfrm>
            <a:off x="7805886" y="259738"/>
            <a:ext cx="1097280" cy="816428"/>
          </a:xfrm>
          <a:prstGeom prst="rect">
            <a:avLst/>
          </a:prstGeom>
          <a:noFill/>
          <a:ln>
            <a:noFill/>
          </a:ln>
        </p:spPr>
      </p:pic>
      <p:sp>
        <p:nvSpPr>
          <p:cNvPr id="170" name="Google Shape;170;p11"/>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5</a:t>
            </a:fld>
            <a:endParaRPr sz="900">
              <a:solidFill>
                <a:srgbClr val="00A5A6"/>
              </a:solidFill>
            </a:endParaRPr>
          </a:p>
        </p:txBody>
      </p:sp>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7371741aa8_0_391"/>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182" name="Google Shape;182;g7371741aa8_0_391"/>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83" name="Google Shape;183;g7371741aa8_0_39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6</a:t>
            </a:fld>
            <a:endParaRPr/>
          </a:p>
        </p:txBody>
      </p:sp>
      <p:pic>
        <p:nvPicPr>
          <p:cNvPr id="184" name="Google Shape;184;g7371741aa8_0_391" descr="Orange and yellow smiley sun the logo for welcome and warm up in the lessons"/>
          <p:cNvPicPr preferRelativeResize="0"/>
          <p:nvPr/>
        </p:nvPicPr>
        <p:blipFill rotWithShape="1">
          <a:blip r:embed="rId3">
            <a:alphaModFix/>
          </a:blip>
          <a:srcRect/>
          <a:stretch/>
        </p:blipFill>
        <p:spPr>
          <a:xfrm>
            <a:off x="7937525" y="1954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445744" y="194086"/>
            <a:ext cx="4087258" cy="4798474"/>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6"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338975"/>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This Little Light of Mine</a:t>
            </a:r>
            <a:endParaRPr dirty="0"/>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CE70CE1E-0BEA-4D39-AF73-8EB4A9D81DF6}"/>
              </a:ext>
            </a:extLst>
          </p:cNvPr>
          <p:cNvSpPr/>
          <p:nvPr/>
        </p:nvSpPr>
        <p:spPr>
          <a:xfrm>
            <a:off x="7885705" y="386989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6"/>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Review</a:t>
            </a:r>
            <a:endParaRPr/>
          </a:p>
        </p:txBody>
      </p:sp>
      <p:sp>
        <p:nvSpPr>
          <p:cNvPr id="192" name="Google Shape;192;p6"/>
          <p:cNvSpPr txBox="1">
            <a:spLocks noGrp="1"/>
          </p:cNvSpPr>
          <p:nvPr>
            <p:ph type="body" idx="1"/>
          </p:nvPr>
        </p:nvSpPr>
        <p:spPr>
          <a:xfrm>
            <a:off x="877463" y="1524000"/>
            <a:ext cx="4472168" cy="2029826"/>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2000"/>
              <a:buNone/>
            </a:pPr>
            <a:r>
              <a:rPr lang="en-US" sz="3600" b="0" dirty="0"/>
              <a:t>Lightning Round!</a:t>
            </a:r>
            <a:endParaRPr sz="4000" dirty="0"/>
          </a:p>
        </p:txBody>
      </p:sp>
      <p:sp>
        <p:nvSpPr>
          <p:cNvPr id="194" name="Google Shape;194;p6"/>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9</a:t>
            </a:fld>
            <a:endParaRPr sz="900">
              <a:solidFill>
                <a:srgbClr val="00A5A6"/>
              </a:solidFill>
            </a:endParaRPr>
          </a:p>
        </p:txBody>
      </p:sp>
      <p:pic>
        <p:nvPicPr>
          <p:cNvPr id="193" name="Google Shape;193;p6" descr="Green checkmark in a box the icon used to indicate a review throughout the presentation"/>
          <p:cNvPicPr preferRelativeResize="0">
            <a:picLocks noChangeAspect="1"/>
          </p:cNvPicPr>
          <p:nvPr/>
        </p:nvPicPr>
        <p:blipFill rotWithShape="1">
          <a:blip r:embed="rId3">
            <a:alphaModFix/>
          </a:blip>
          <a:srcRect l="13592" t="13485" r="15709" b="10028"/>
          <a:stretch/>
        </p:blipFill>
        <p:spPr>
          <a:xfrm>
            <a:off x="7767722" y="250092"/>
            <a:ext cx="1014258" cy="1097280"/>
          </a:xfrm>
          <a:prstGeom prst="rect">
            <a:avLst/>
          </a:prstGeom>
          <a:noFill/>
          <a:ln>
            <a:noFill/>
          </a:ln>
        </p:spPr>
      </p:pic>
      <p:pic>
        <p:nvPicPr>
          <p:cNvPr id="5" name="Graphic 4" descr="Lightning bolt">
            <a:extLst>
              <a:ext uri="{FF2B5EF4-FFF2-40B4-BE49-F238E27FC236}">
                <a16:creationId xmlns:a16="http://schemas.microsoft.com/office/drawing/2014/main" id="{93A5433E-DBF1-45B8-B0CD-C7D4F0149D1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49631" y="1725026"/>
            <a:ext cx="1828800" cy="1828800"/>
          </a:xfrm>
          <a:prstGeom prst="rect">
            <a:avLst/>
          </a:prstGeom>
          <a:effectLst>
            <a:outerShdw blurRad="50800" dist="38100" dir="2700000" algn="tl" rotWithShape="0">
              <a:prstClr val="black">
                <a:alpha val="40000"/>
              </a:prstClr>
            </a:outerShdw>
          </a:effectLst>
        </p:spPr>
      </p:pic>
      <p:pic>
        <p:nvPicPr>
          <p:cNvPr id="9" name="Graphic 8" descr="Stopwatch">
            <a:extLst>
              <a:ext uri="{FF2B5EF4-FFF2-40B4-BE49-F238E27FC236}">
                <a16:creationId xmlns:a16="http://schemas.microsoft.com/office/drawing/2014/main" id="{3CC63319-AE86-4164-A289-08891205204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53200" y="2639426"/>
            <a:ext cx="1828800" cy="1828800"/>
          </a:xfrm>
          <a:prstGeom prst="rect">
            <a:avLst/>
          </a:prstGeom>
          <a:effectLst>
            <a:outerShdw blurRad="50800" dist="38100" dir="2700000" algn="tl" rotWithShape="0">
              <a:prstClr val="black">
                <a:alpha val="40000"/>
              </a:prstClr>
            </a:outerShdw>
          </a:effectLst>
        </p:spPr>
      </p:pic>
    </p:spTree>
  </p:cSld>
  <p:clrMapOvr>
    <a:masterClrMapping/>
  </p:clrMapOvr>
  <p:transition>
    <p:fade thruBlk="1"/>
  </p:transition>
</p:sld>
</file>

<file path=ppt/theme/theme1.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TotalTime>
  <Words>3022</Words>
  <Application>Microsoft Macintosh PowerPoint</Application>
  <PresentationFormat>On-screen Show (16:9)</PresentationFormat>
  <Paragraphs>324</Paragraphs>
  <Slides>39</Slides>
  <Notes>39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Arial</vt:lpstr>
      <vt:lpstr>Noto Sans Symbols</vt:lpstr>
      <vt:lpstr>Open Sans ExtraBold</vt:lpstr>
      <vt:lpstr>Work Sans</vt:lpstr>
      <vt:lpstr>1_Jacquenetta template</vt:lpstr>
      <vt:lpstr>PowerPoint Presentation</vt:lpstr>
      <vt:lpstr>PowerPoint Presentation</vt:lpstr>
      <vt:lpstr>PowerPoint Presentation</vt:lpstr>
      <vt:lpstr>I Have Rights  Lesson 2B</vt:lpstr>
      <vt:lpstr>Learning Points</vt:lpstr>
      <vt:lpstr>Welcome and Warm Up</vt:lpstr>
      <vt:lpstr>PowerPoint Presentation</vt:lpstr>
      <vt:lpstr>This Little Light of Mine</vt:lpstr>
      <vt:lpstr>Review</vt:lpstr>
      <vt:lpstr>Activity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Develop and Discuss</vt:lpstr>
      <vt:lpstr>Preamble to the  Universal Declaration of Human Rights (UDHR)</vt:lpstr>
      <vt:lpstr>PowerPoint Presentation</vt:lpstr>
      <vt:lpstr>PowerPoint Presentation</vt:lpstr>
      <vt:lpstr>PowerPoint Presentation</vt:lpstr>
      <vt:lpstr>PowerPoint Presentation</vt:lpstr>
      <vt:lpstr>Conclusion</vt:lpstr>
      <vt:lpstr>Challenge:  What do these words mean?</vt:lpstr>
      <vt:lpstr>Challenge</vt:lpstr>
      <vt:lpstr>PowerPoint Presentation</vt:lpstr>
      <vt:lpstr>References</vt:lpstr>
      <vt:lpstr>Resources</vt:lpstr>
      <vt:lpstr>Resources</vt:lpstr>
      <vt:lpstr>Resources</vt:lpstr>
      <vt:lpstr>Resources</vt:lpstr>
      <vt:lpstr>Resources</vt:lpstr>
      <vt:lpstr>Resources</vt:lpstr>
      <vt:lpstr>Resources</vt:lpstr>
      <vt:lpstr>Resources</vt:lpstr>
      <vt:lpstr>Resources</vt:lpstr>
      <vt:lpstr>Resources</vt:lpstr>
      <vt:lpstr>Resources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Randall Haws</dc:creator>
  <cp:lastModifiedBy>Cynthia Neider</cp:lastModifiedBy>
  <cp:revision>17</cp:revision>
  <dcterms:created xsi:type="dcterms:W3CDTF">2020-03-25T22:36:01Z</dcterms:created>
  <dcterms:modified xsi:type="dcterms:W3CDTF">2020-08-13T01:55:44Z</dcterms:modified>
</cp:coreProperties>
</file>