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34"/>
  </p:notesMasterIdLst>
  <p:sldIdLst>
    <p:sldId id="256" r:id="rId2"/>
    <p:sldId id="302" r:id="rId3"/>
    <p:sldId id="301" r:id="rId4"/>
    <p:sldId id="259" r:id="rId5"/>
    <p:sldId id="304" r:id="rId6"/>
    <p:sldId id="368" r:id="rId7"/>
    <p:sldId id="369" r:id="rId8"/>
    <p:sldId id="383" r:id="rId9"/>
    <p:sldId id="30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3" r:id="rId29"/>
    <p:sldId id="293" r:id="rId30"/>
    <p:sldId id="308" r:id="rId31"/>
    <p:sldId id="372" r:id="rId32"/>
    <p:sldId id="384" r:id="rId3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hXRYVhz8CHrOd6Ywap1A0LflX++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5A6"/>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69"/>
    <p:restoredTop sz="94984" autoAdjust="0"/>
  </p:normalViewPr>
  <p:slideViewPr>
    <p:cSldViewPr snapToGrid="0">
      <p:cViewPr varScale="1">
        <p:scale>
          <a:sx n="112" d="100"/>
          <a:sy n="112" d="100"/>
        </p:scale>
        <p:origin x="184" y="6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45"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37" name="Google Shape;13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t>Say:</a:t>
            </a:r>
            <a:r>
              <a:rPr lang="en-US"/>
              <a:t> Last week we played a game about different ways to say “Hello” in different languages.</a:t>
            </a:r>
            <a:endParaRPr/>
          </a:p>
          <a:p>
            <a:pPr marL="0" lvl="0" indent="0" algn="l" rtl="0">
              <a:lnSpc>
                <a:spcPct val="100000"/>
              </a:lnSpc>
              <a:spcBef>
                <a:spcPts val="0"/>
              </a:spcBef>
              <a:spcAft>
                <a:spcPts val="0"/>
              </a:spcAft>
              <a:buSzPts val="1400"/>
              <a:buNone/>
            </a:pPr>
            <a:r>
              <a:rPr lang="en-US"/>
              <a:t>Another difference or distinction is what gender you are, whether you are a girl or a boy. </a:t>
            </a:r>
            <a:endParaRPr/>
          </a:p>
          <a:p>
            <a:pPr marL="0" lvl="0" indent="0" algn="l" rtl="0">
              <a:lnSpc>
                <a:spcPct val="100000"/>
              </a:lnSpc>
              <a:spcBef>
                <a:spcPts val="0"/>
              </a:spcBef>
              <a:spcAft>
                <a:spcPts val="0"/>
              </a:spcAft>
              <a:buSzPts val="1400"/>
              <a:buNone/>
            </a:pPr>
            <a:r>
              <a:rPr lang="en-US"/>
              <a:t>I’m going to tell you a story about a young woman named Zara. She was talking to her friend about her family one day. This is what she said:</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I’m going to tell you a story called “My Mother Doesn’t Work” about a young woman named Zara. Zara was talking to her friend about her family and a typical day for her mother and father: There were 16 kids in our family, but only nine of us are still alive. </a:t>
            </a:r>
            <a:endParaRPr/>
          </a:p>
        </p:txBody>
      </p:sp>
      <p:sp>
        <p:nvSpPr>
          <p:cNvPr id="210" name="Google Shape;21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a:t>
            </a:r>
            <a:r>
              <a:rPr lang="en-US">
                <a:solidFill>
                  <a:schemeClr val="dk1"/>
                </a:solidFill>
              </a:rPr>
              <a:t>My mother gets up at four in the morning, fetches water and wood, makes the fire and cooks breakfast. </a:t>
            </a:r>
            <a:endParaRPr/>
          </a:p>
        </p:txBody>
      </p:sp>
      <p:sp>
        <p:nvSpPr>
          <p:cNvPr id="223" name="Google Shape;22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8348d2ce2c_1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a:t>
            </a:r>
            <a:r>
              <a:rPr lang="en-US">
                <a:solidFill>
                  <a:schemeClr val="dk1"/>
                </a:solidFill>
              </a:rPr>
              <a:t>Then she goes to the river and washes clothes.</a:t>
            </a:r>
            <a:endParaRPr>
              <a:solidFill>
                <a:schemeClr val="dk1"/>
              </a:solidFill>
            </a:endParaRPr>
          </a:p>
        </p:txBody>
      </p:sp>
      <p:sp>
        <p:nvSpPr>
          <p:cNvPr id="235" name="Google Shape;235;g8348d2ce2c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8348d2ce2c_1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a:t>
            </a:r>
            <a:r>
              <a:rPr lang="en-US">
                <a:solidFill>
                  <a:schemeClr val="dk1"/>
                </a:solidFill>
              </a:rPr>
              <a:t> My father works in the field, about three kilometers away from home. He leaves the house by six in the morning. </a:t>
            </a:r>
            <a:endParaRPr>
              <a:solidFill>
                <a:schemeClr val="dk1"/>
              </a:solidFill>
            </a:endParaRPr>
          </a:p>
        </p:txBody>
      </p:sp>
      <p:sp>
        <p:nvSpPr>
          <p:cNvPr id="247" name="Google Shape;247;g8348d2ce2c_1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8348d2ce2c_1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a:t>
            </a:r>
            <a:r>
              <a:rPr lang="en-US">
                <a:solidFill>
                  <a:schemeClr val="dk1"/>
                </a:solidFill>
              </a:rPr>
              <a:t> After washing the clothes, my mother goes to town where she grinds our corn and buys what we need in the market.</a:t>
            </a:r>
            <a:endParaRPr>
              <a:solidFill>
                <a:schemeClr val="dk1"/>
              </a:solidFill>
            </a:endParaRPr>
          </a:p>
          <a:p>
            <a:pPr marL="0" lvl="0" indent="0" algn="l" rtl="0">
              <a:lnSpc>
                <a:spcPct val="100000"/>
              </a:lnSpc>
              <a:spcBef>
                <a:spcPts val="0"/>
              </a:spcBef>
              <a:spcAft>
                <a:spcPts val="0"/>
              </a:spcAft>
              <a:buSzPts val="1400"/>
              <a:buNone/>
            </a:pPr>
            <a:r>
              <a:rPr lang="en-US">
                <a:solidFill>
                  <a:schemeClr val="dk1"/>
                </a:solidFill>
              </a:rPr>
              <a:t> </a:t>
            </a:r>
            <a:endParaRPr>
              <a:solidFill>
                <a:schemeClr val="dk1"/>
              </a:solidFill>
            </a:endParaRPr>
          </a:p>
        </p:txBody>
      </p:sp>
      <p:sp>
        <p:nvSpPr>
          <p:cNvPr id="259" name="Google Shape;259;g8348d2ce2c_1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8348d2ce2c_1_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a:t>
            </a:r>
            <a:r>
              <a:rPr lang="en-US">
                <a:solidFill>
                  <a:schemeClr val="dk1"/>
                </a:solidFill>
              </a:rPr>
              <a:t>  When she gets back, she cooks the midday meal. At noon, my mother carries my father’s lunch to him</a:t>
            </a:r>
            <a:endParaRPr>
              <a:solidFill>
                <a:schemeClr val="dk1"/>
              </a:solidFill>
            </a:endParaRPr>
          </a:p>
        </p:txBody>
      </p:sp>
      <p:sp>
        <p:nvSpPr>
          <p:cNvPr id="271" name="Google Shape;271;g8348d2ce2c_1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8348d2ce2c_1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a:t>
            </a:r>
            <a:r>
              <a:rPr lang="en-US">
                <a:solidFill>
                  <a:schemeClr val="dk1"/>
                </a:solidFill>
              </a:rPr>
              <a:t>   After she takes lunch to my father, my mother goes back home to take care of the chickens and pigs while she looks after my younger brothers and sisters. </a:t>
            </a:r>
            <a:endParaRPr>
              <a:solidFill>
                <a:schemeClr val="dk1"/>
              </a:solidFill>
            </a:endParaRPr>
          </a:p>
        </p:txBody>
      </p:sp>
      <p:sp>
        <p:nvSpPr>
          <p:cNvPr id="283" name="Google Shape;283;g8348d2ce2c_1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8348d2ce2c_1_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a:t>
            </a:r>
            <a:r>
              <a:rPr lang="en-US">
                <a:solidFill>
                  <a:schemeClr val="dk1"/>
                </a:solidFill>
              </a:rPr>
              <a:t>   My mother prepares supper so that it is ready when all of us get home around six o’clock. After supper, it takes a while to get everything cleaned up, but my mother usually gets to bed about nine o’clock. My father is already asleep by then. When Zara finishes, her friend asks Zara if her mother has a job. Zara says, “No, my mother doesn’t work.” (Adapted from First Steps: A Manual for Starting Human Rights Education, Amnesty International 2001. Peer Education Edition, p. 63.)</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p:txBody>
      </p:sp>
      <p:sp>
        <p:nvSpPr>
          <p:cNvPr id="295" name="Google Shape;295;g8348d2ce2c_1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7" name="Google Shape;30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8348d2ce2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5" name="Google Shape;315;g8348d2ce2c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Explain: A woman often has a longer work day with less opportunity to rest. (Zara’s mother is the first one up in the morning and the last one in bed at night.)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8348d2ce2c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2" name="Google Shape;322;g8348d2ce2c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Explain: A woman often has a longer work day with less opportunity to rest. (Zara’s mother is the first one up in the morning and the last one in bed at night.)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73cc3bc470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9" name="Google Shape;329;g73cc3bc470_1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Now we are going to do an activity about “Who Works.” </a:t>
            </a:r>
            <a:endParaRPr/>
          </a:p>
          <a:p>
            <a:pPr marL="0" lvl="0" indent="0" algn="l" rtl="0">
              <a:lnSpc>
                <a:spcPct val="100000"/>
              </a:lnSpc>
              <a:spcBef>
                <a:spcPts val="0"/>
              </a:spcBef>
              <a:spcAft>
                <a:spcPts val="0"/>
              </a:spcAft>
              <a:buSzPts val="1400"/>
              <a:buNone/>
            </a:pPr>
            <a:r>
              <a:rPr lang="en-US">
                <a:solidFill>
                  <a:schemeClr val="dk1"/>
                </a:solidFill>
              </a:rPr>
              <a:t>Hand out a pencil and piece of paper to each pair. Ask each pair to make a list of all the work that has to be done in and around their homes and write it on the paper. Or they can draw a picture representing the task.</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7" name="Google Shape;33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Hand out a pencil and piece of paper to each pair. Ask each pair to make a list of all the work that has to be done in and around their homes and write it on the paper. Or they can draw a picture representing the task. If they are having a hard time coming up with ideas, ask a couple of questions to get them thinking, such as: • Who makes the meals in your house? • Do men and youth help around the house? If so, what jobs do they do? • How long does housework take each day? • Do women have work to do outside the home?</a:t>
            </a: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83a051a044_4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0" name="Google Shape;350;g83a051a044_4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a:t>After five minutes, ask each pair to share one item from their list and ask one of them to write it under the appropriate column on the chart. Continue until there are no more suggestions. </a:t>
            </a:r>
            <a:endParaRPr/>
          </a:p>
          <a:p>
            <a:pPr marL="0" lvl="0" indent="0" algn="l" rtl="0">
              <a:lnSpc>
                <a:spcPct val="100000"/>
              </a:lnSpc>
              <a:spcBef>
                <a:spcPts val="0"/>
              </a:spcBef>
              <a:spcAft>
                <a:spcPts val="0"/>
              </a:spcAft>
              <a:buClr>
                <a:schemeClr val="dk1"/>
              </a:buClr>
              <a:buSzPts val="1100"/>
              <a:buFont typeface="Arial"/>
              <a:buNone/>
            </a:pPr>
            <a:r>
              <a:rPr lang="en-US"/>
              <a:t> Look at the chart and ask: What do you notice? </a:t>
            </a:r>
            <a:endParaRPr/>
          </a:p>
          <a:p>
            <a:pPr marL="0" lvl="0" indent="0" algn="l" rtl="0">
              <a:lnSpc>
                <a:spcPct val="100000"/>
              </a:lnSpc>
              <a:spcBef>
                <a:spcPts val="0"/>
              </a:spcBef>
              <a:spcAft>
                <a:spcPts val="0"/>
              </a:spcAft>
              <a:buClr>
                <a:schemeClr val="dk1"/>
              </a:buClr>
              <a:buSzPts val="1100"/>
              <a:buFont typeface="Arial"/>
              <a:buNone/>
            </a:pPr>
            <a:r>
              <a:rPr lang="en-US"/>
              <a:t> • Did we discover anything surprising? </a:t>
            </a:r>
            <a:endParaRPr/>
          </a:p>
          <a:p>
            <a:pPr marL="0" lvl="0" indent="0" algn="l" rtl="0">
              <a:lnSpc>
                <a:spcPct val="100000"/>
              </a:lnSpc>
              <a:spcBef>
                <a:spcPts val="0"/>
              </a:spcBef>
              <a:spcAft>
                <a:spcPts val="0"/>
              </a:spcAft>
              <a:buClr>
                <a:schemeClr val="dk1"/>
              </a:buClr>
              <a:buSzPts val="1100"/>
              <a:buFont typeface="Arial"/>
              <a:buNone/>
            </a:pPr>
            <a:r>
              <a:rPr lang="en-US"/>
              <a:t> • Did our discoveries change the way you think about the work that men and women do? </a:t>
            </a:r>
            <a:endParaRPr/>
          </a:p>
          <a:p>
            <a:pPr marL="0" lvl="0" indent="0" algn="l" rtl="0">
              <a:lnSpc>
                <a:spcPct val="100000"/>
              </a:lnSpc>
              <a:spcBef>
                <a:spcPts val="0"/>
              </a:spcBef>
              <a:spcAft>
                <a:spcPts val="0"/>
              </a:spcAft>
              <a:buClr>
                <a:schemeClr val="dk1"/>
              </a:buClr>
              <a:buSzPts val="1100"/>
              <a:buFont typeface="Arial"/>
              <a:buNone/>
            </a:pPr>
            <a:r>
              <a:rPr lang="en-US"/>
              <a:t> • Did you discover any tasks which could be done only by men? </a:t>
            </a:r>
            <a:endParaRPr/>
          </a:p>
          <a:p>
            <a:pPr marL="0" lvl="0" indent="0" algn="l" rtl="0">
              <a:lnSpc>
                <a:spcPct val="100000"/>
              </a:lnSpc>
              <a:spcBef>
                <a:spcPts val="0"/>
              </a:spcBef>
              <a:spcAft>
                <a:spcPts val="0"/>
              </a:spcAft>
              <a:buClr>
                <a:schemeClr val="dk1"/>
              </a:buClr>
              <a:buSzPts val="1100"/>
              <a:buFont typeface="Arial"/>
              <a:buNone/>
            </a:pPr>
            <a:r>
              <a:rPr lang="en-US"/>
              <a:t> • Did you discover any tasks which could be done only by women?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4" name="Google Shape;364;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400" b="1"/>
              <a:t>CONCLUSION  (5 minutes) </a:t>
            </a:r>
            <a:r>
              <a:rPr lang="en-US"/>
              <a:t>   </a:t>
            </a:r>
            <a:endParaRPr/>
          </a:p>
          <a:p>
            <a:pPr marL="0" lvl="0" indent="0" algn="l" rtl="0">
              <a:lnSpc>
                <a:spcPct val="100000"/>
              </a:lnSpc>
              <a:spcBef>
                <a:spcPts val="0"/>
              </a:spcBef>
              <a:spcAft>
                <a:spcPts val="0"/>
              </a:spcAft>
              <a:buSzPts val="1400"/>
              <a:buNone/>
            </a:pPr>
            <a:r>
              <a:rPr lang="en-US" b="1"/>
              <a:t>Say</a:t>
            </a:r>
            <a:r>
              <a:rPr lang="en-US"/>
              <a:t>: Sometimes we discriminate without meaning to because we don’t think about it.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Clr>
                <a:schemeClr val="dk1"/>
              </a:buClr>
              <a:buSzPts val="1100"/>
              <a:buFont typeface="Arial"/>
              <a:buNone/>
            </a:pPr>
            <a:r>
              <a:rPr lang="en-US" b="1"/>
              <a:t>Ask</a:t>
            </a:r>
            <a:r>
              <a:rPr lang="en-US"/>
              <a:t>: What is discrimination? (Discrimination is not treating each other with equal value or with dignity or the same rights.) </a:t>
            </a:r>
            <a:endParaRPr/>
          </a:p>
          <a:p>
            <a:pPr marL="0" lvl="0" indent="0" algn="l" rtl="0">
              <a:lnSpc>
                <a:spcPct val="100000"/>
              </a:lnSpc>
              <a:spcBef>
                <a:spcPts val="0"/>
              </a:spcBef>
              <a:spcAft>
                <a:spcPts val="0"/>
              </a:spcAft>
              <a:buClr>
                <a:schemeClr val="dk1"/>
              </a:buClr>
              <a:buSzPts val="1100"/>
              <a:buFont typeface="Arial"/>
              <a:buNone/>
            </a:pPr>
            <a:r>
              <a:rPr lang="en-US"/>
              <a:t> • Should we value people less because of the language they speak, or their gender, or their religion, race, country or political opinion? </a:t>
            </a:r>
            <a:endParaRPr/>
          </a:p>
          <a:p>
            <a:pPr marL="0" lvl="0" indent="0" algn="l" rtl="0">
              <a:lnSpc>
                <a:spcPct val="100000"/>
              </a:lnSpc>
              <a:spcBef>
                <a:spcPts val="0"/>
              </a:spcBef>
              <a:spcAft>
                <a:spcPts val="0"/>
              </a:spcAft>
              <a:buClr>
                <a:schemeClr val="dk1"/>
              </a:buClr>
              <a:buSzPts val="1100"/>
              <a:buFont typeface="Arial"/>
              <a:buNone/>
            </a:pPr>
            <a:r>
              <a:rPr lang="en-US"/>
              <a:t> • Does anyone have any questions about anything in the Universal Declaration of Human Rights that you may have been thinking about over the past few days? </a:t>
            </a:r>
            <a:endParaRPr/>
          </a:p>
          <a:p>
            <a:pPr marL="0" lvl="0" indent="0" algn="l" rtl="0">
              <a:lnSpc>
                <a:spcPct val="100000"/>
              </a:lnSpc>
              <a:spcBef>
                <a:spcPts val="0"/>
              </a:spcBef>
              <a:spcAft>
                <a:spcPts val="0"/>
              </a:spcAft>
              <a:buClr>
                <a:schemeClr val="dk1"/>
              </a:buClr>
              <a:buSzPts val="1100"/>
              <a:buFont typeface="Arial"/>
              <a:buNone/>
            </a:pPr>
            <a:r>
              <a:rPr lang="en-US"/>
              <a:t> • I’d like somebody to tell me one thing you remember about the Preamble to the Universal Declaration of Human Rights.  (Take all answers.)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Clr>
                <a:schemeClr val="dk1"/>
              </a:buClr>
              <a:buSzPts val="1100"/>
              <a:buFont typeface="Arial"/>
              <a:buNone/>
            </a:pPr>
            <a:r>
              <a:rPr lang="en-US"/>
              <a:t>Answer any questions.  </a:t>
            </a:r>
            <a:endParaRPr/>
          </a:p>
          <a:p>
            <a:pPr marL="0" lvl="0" indent="0" algn="l" rtl="0">
              <a:lnSpc>
                <a:spcPct val="100000"/>
              </a:lnSpc>
              <a:spcBef>
                <a:spcPts val="0"/>
              </a:spcBef>
              <a:spcAft>
                <a:spcPts val="0"/>
              </a:spcAft>
              <a:buClr>
                <a:schemeClr val="dk1"/>
              </a:buClr>
              <a:buSzPts val="1100"/>
              <a:buFont typeface="Arial"/>
              <a:buNone/>
            </a:pPr>
            <a:r>
              <a:rPr lang="en-US"/>
              <a:t> </a:t>
            </a:r>
            <a:endParaRPr/>
          </a:p>
          <a:p>
            <a:pPr marL="0" lvl="0" indent="0" algn="l" rtl="0">
              <a:lnSpc>
                <a:spcPct val="100000"/>
              </a:lnSpc>
              <a:spcBef>
                <a:spcPts val="0"/>
              </a:spcBef>
              <a:spcAft>
                <a:spcPts val="0"/>
              </a:spcAft>
              <a:buClr>
                <a:schemeClr val="dk1"/>
              </a:buClr>
              <a:buSzPts val="1100"/>
              <a:buFont typeface="Arial"/>
              <a:buNone/>
            </a:pPr>
            <a:r>
              <a:rPr lang="en-US" sz="1200"/>
              <a:t> </a:t>
            </a:r>
            <a:endParaRPr sz="1200"/>
          </a:p>
          <a:p>
            <a:pPr marL="0" lvl="0" indent="0" algn="l" rtl="0">
              <a:lnSpc>
                <a:spcPct val="100000"/>
              </a:lnSpc>
              <a:spcBef>
                <a:spcPts val="0"/>
              </a:spcBef>
              <a:spcAft>
                <a:spcPts val="0"/>
              </a:spcAft>
              <a:buSzPts val="1100"/>
              <a:buNone/>
            </a:pPr>
            <a:r>
              <a:rPr lang="en-US" sz="1200" b="1" i="1"/>
              <a:t>GREAT TEACHING TIP</a:t>
            </a:r>
            <a:endParaRPr sz="1200"/>
          </a:p>
          <a:p>
            <a:pPr marL="0" lvl="0" indent="0" algn="l" rtl="0">
              <a:lnSpc>
                <a:spcPct val="100000"/>
              </a:lnSpc>
              <a:spcBef>
                <a:spcPts val="0"/>
              </a:spcBef>
              <a:spcAft>
                <a:spcPts val="0"/>
              </a:spcAft>
              <a:buClr>
                <a:schemeClr val="dk1"/>
              </a:buClr>
              <a:buSzPts val="1100"/>
              <a:buFont typeface="Arial"/>
              <a:buNone/>
            </a:pPr>
            <a:r>
              <a:rPr lang="en-US"/>
              <a:t>How to generate a little more discussion: When someone asks a question, you can answer the question by saying, “What do the rest of you think about that? Does anyone have any comments about that?”  </a:t>
            </a:r>
            <a:endParaRPr/>
          </a:p>
          <a:p>
            <a:pPr marL="0" lvl="0" indent="0" algn="l" rtl="0">
              <a:lnSpc>
                <a:spcPct val="100000"/>
              </a:lnSpc>
              <a:spcBef>
                <a:spcPts val="0"/>
              </a:spcBef>
              <a:spcAft>
                <a:spcPts val="0"/>
              </a:spcAft>
              <a:buClr>
                <a:schemeClr val="dk1"/>
              </a:buClr>
              <a:buSzPts val="1100"/>
              <a:buFont typeface="Arial"/>
              <a:buNone/>
            </a:pPr>
            <a:r>
              <a:rPr lang="en-US"/>
              <a:t>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1" name="Google Shape;381;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a:t>Say</a:t>
            </a:r>
            <a:r>
              <a:rPr lang="en-US"/>
              <a:t>: As you go through the week, reflect on what has been discussed today.   </a:t>
            </a:r>
            <a:endParaRPr/>
          </a:p>
          <a:p>
            <a:pPr marL="0" lvl="0" indent="0" algn="l" rtl="0">
              <a:lnSpc>
                <a:spcPct val="100000"/>
              </a:lnSpc>
              <a:spcBef>
                <a:spcPts val="0"/>
              </a:spcBef>
              <a:spcAft>
                <a:spcPts val="0"/>
              </a:spcAft>
              <a:buClr>
                <a:schemeClr val="dk1"/>
              </a:buClr>
              <a:buSzPts val="1100"/>
              <a:buFont typeface="Arial"/>
              <a:buNone/>
            </a:pPr>
            <a:r>
              <a:rPr lang="en-US"/>
              <a:t> • Share the story of Zara’s mother and talk about it with a friend or your family. </a:t>
            </a:r>
            <a:endParaRPr/>
          </a:p>
          <a:p>
            <a:pPr marL="0" lvl="0" indent="0" algn="l" rtl="0">
              <a:lnSpc>
                <a:spcPct val="100000"/>
              </a:lnSpc>
              <a:spcBef>
                <a:spcPts val="0"/>
              </a:spcBef>
              <a:spcAft>
                <a:spcPts val="0"/>
              </a:spcAft>
              <a:buClr>
                <a:schemeClr val="dk1"/>
              </a:buClr>
              <a:buSzPts val="1100"/>
              <a:buFont typeface="Arial"/>
              <a:buNone/>
            </a:pPr>
            <a:r>
              <a:rPr lang="en-US"/>
              <a:t> • Be aware of the tasks others are performing around you.  Can they really only be done by men or women, children or adults, rich or poor or religious group only?   </a:t>
            </a:r>
            <a:endParaRPr/>
          </a:p>
          <a:p>
            <a:pPr marL="0" lvl="0" indent="0" algn="l" rtl="0">
              <a:lnSpc>
                <a:spcPct val="100000"/>
              </a:lnSpc>
              <a:spcBef>
                <a:spcPts val="0"/>
              </a:spcBef>
              <a:spcAft>
                <a:spcPts val="0"/>
              </a:spcAft>
              <a:buSzPts val="1100"/>
              <a:buNone/>
            </a:pPr>
            <a:r>
              <a:rPr lang="en-US"/>
              <a:t>• Ask yourself, "Is there a way I might help to make a change?"  And do it!    </a:t>
            </a:r>
            <a:endParaRPr/>
          </a:p>
          <a:p>
            <a:pPr marL="0" lvl="0" indent="0" algn="l" rtl="0">
              <a:lnSpc>
                <a:spcPct val="100000"/>
              </a:lnSpc>
              <a:spcBef>
                <a:spcPts val="0"/>
              </a:spcBef>
              <a:spcAft>
                <a:spcPts val="0"/>
              </a:spcAft>
              <a:buSzPts val="1100"/>
              <a:buNone/>
            </a:pPr>
            <a:r>
              <a:rPr lang="en-US"/>
              <a:t>• Remember to invite your friends to join us.  See you next time!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Clr>
                <a:schemeClr val="dk1"/>
              </a:buClr>
              <a:buSzPts val="1100"/>
              <a:buFont typeface="Arial"/>
              <a:buNone/>
            </a:pPr>
            <a:r>
              <a:rPr lang="en-US"/>
              <a:t>Remind the youth of the time for your next gathering. </a:t>
            </a:r>
            <a:endParaRPr/>
          </a:p>
          <a:p>
            <a:pPr marL="0" lvl="0" indent="0" algn="l" rtl="0">
              <a:lnSpc>
                <a:spcPct val="100000"/>
              </a:lnSpc>
              <a:spcBef>
                <a:spcPts val="0"/>
              </a:spcBef>
              <a:spcAft>
                <a:spcPts val="0"/>
              </a:spcAft>
              <a:buClr>
                <a:schemeClr val="dk1"/>
              </a:buClr>
              <a:buSzPts val="1100"/>
              <a:buFont typeface="Arial"/>
              <a:buNone/>
            </a:pPr>
            <a:r>
              <a:rPr lang="en-US"/>
              <a:t> </a:t>
            </a:r>
            <a:endParaRPr/>
          </a:p>
          <a:p>
            <a:pPr marL="0" lvl="0" indent="0" algn="l" rtl="0">
              <a:lnSpc>
                <a:spcPct val="100000"/>
              </a:lnSpc>
              <a:spcBef>
                <a:spcPts val="0"/>
              </a:spcBef>
              <a:spcAft>
                <a:spcPts val="0"/>
              </a:spcAft>
              <a:buClr>
                <a:schemeClr val="dk1"/>
              </a:buClr>
              <a:buSzPts val="1100"/>
              <a:buFont typeface="Arial"/>
              <a:buNone/>
            </a:pPr>
            <a:r>
              <a:rPr lang="en-US"/>
              <a:t>   </a:t>
            </a:r>
            <a:endParaRPr sz="1200" b="1"/>
          </a:p>
          <a:p>
            <a:pPr marL="0" lvl="0" indent="0" algn="l" rtl="0">
              <a:lnSpc>
                <a:spcPct val="100000"/>
              </a:lnSpc>
              <a:spcBef>
                <a:spcPts val="0"/>
              </a:spcBef>
              <a:spcAft>
                <a:spcPts val="0"/>
              </a:spcAft>
              <a:buClr>
                <a:schemeClr val="dk1"/>
              </a:buClr>
              <a:buSzPts val="1100"/>
              <a:buFont typeface="Arial"/>
              <a:buNone/>
            </a:pPr>
            <a:r>
              <a:rPr lang="en-US" sz="1200" b="1"/>
              <a:t> POSSIBLE VARIATIONS </a:t>
            </a:r>
            <a:endParaRPr sz="1200" b="1"/>
          </a:p>
          <a:p>
            <a:pPr marL="0" lvl="0" indent="0" algn="l" rtl="0">
              <a:lnSpc>
                <a:spcPct val="100000"/>
              </a:lnSpc>
              <a:spcBef>
                <a:spcPts val="0"/>
              </a:spcBef>
              <a:spcAft>
                <a:spcPts val="0"/>
              </a:spcAft>
              <a:buClr>
                <a:schemeClr val="dk1"/>
              </a:buClr>
              <a:buSzPts val="1100"/>
              <a:buFont typeface="Arial"/>
              <a:buNone/>
            </a:pPr>
            <a:r>
              <a:rPr lang="en-US"/>
              <a:t> This lesson could also be used to examine differences apart from gender, such as ethnicity, social class, religion, etc. </a:t>
            </a:r>
            <a:endParaRPr/>
          </a:p>
          <a:p>
            <a:pPr marL="0" lvl="0" indent="0" algn="l" rtl="0">
              <a:lnSpc>
                <a:spcPct val="100000"/>
              </a:lnSpc>
              <a:spcBef>
                <a:spcPts val="0"/>
              </a:spcBef>
              <a:spcAft>
                <a:spcPts val="0"/>
              </a:spcAft>
              <a:buClr>
                <a:schemeClr val="dk1"/>
              </a:buClr>
              <a:buSzPts val="1100"/>
              <a:buFont typeface="Arial"/>
              <a:buNone/>
            </a:pPr>
            <a:r>
              <a:rPr lang="en-US"/>
              <a:t> • Remember to collect the mini posters and Class Rules. </a:t>
            </a:r>
            <a:endParaRPr/>
          </a:p>
          <a:p>
            <a:pPr marL="0" lvl="0" indent="0" algn="l" rtl="0">
              <a:lnSpc>
                <a:spcPct val="100000"/>
              </a:lnSpc>
              <a:spcBef>
                <a:spcPts val="0"/>
              </a:spcBef>
              <a:spcAft>
                <a:spcPts val="0"/>
              </a:spcAft>
              <a:buClr>
                <a:schemeClr val="dk1"/>
              </a:buClr>
              <a:buSzPts val="1100"/>
              <a:buFont typeface="Arial"/>
              <a:buNone/>
            </a:pPr>
            <a:r>
              <a:rPr lang="en-US"/>
              <a:t> </a:t>
            </a:r>
            <a:endParaRPr/>
          </a:p>
          <a:p>
            <a:pPr marL="0" lvl="0" indent="0" algn="l" rtl="0">
              <a:lnSpc>
                <a:spcPct val="100000"/>
              </a:lnSpc>
              <a:spcBef>
                <a:spcPts val="0"/>
              </a:spcBef>
              <a:spcAft>
                <a:spcPts val="0"/>
              </a:spcAft>
              <a:buClr>
                <a:schemeClr val="dk1"/>
              </a:buClr>
              <a:buSzPts val="1100"/>
              <a:buFont typeface="Arial"/>
              <a:buNone/>
            </a:pPr>
            <a:r>
              <a:rPr lang="en-US"/>
              <a:t>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398" name="Google Shape;398;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660005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563750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Say</a:t>
            </a:r>
            <a:r>
              <a:rPr lang="en-US" dirty="0"/>
              <a:t>: Let’s talk about the mini-posters that we looked at last week.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Ask:</a:t>
            </a:r>
            <a:r>
              <a:rPr lang="en-US" dirty="0"/>
              <a:t> Which mini poster talks about not treating another person with dignity or respect? (Protection Against Discrimination) </a:t>
            </a:r>
          </a:p>
          <a:p>
            <a:pPr marL="0" lvl="0" indent="0" algn="l" rtl="0">
              <a:lnSpc>
                <a:spcPct val="100000"/>
              </a:lnSpc>
              <a:spcBef>
                <a:spcPts val="0"/>
              </a:spcBef>
              <a:spcAft>
                <a:spcPts val="0"/>
              </a:spcAft>
              <a:buSzPts val="1400"/>
              <a:buNone/>
            </a:pPr>
            <a:r>
              <a:rPr lang="en-US" dirty="0"/>
              <a:t>• What kind of discrimination might make the little boy in the poster feel sad? (His skin color, his age, his nationality) </a:t>
            </a:r>
          </a:p>
          <a:p>
            <a:pPr marL="0" lvl="0" indent="0" algn="l" rtl="0">
              <a:lnSpc>
                <a:spcPct val="100000"/>
              </a:lnSpc>
              <a:spcBef>
                <a:spcPts val="0"/>
              </a:spcBef>
              <a:spcAft>
                <a:spcPts val="0"/>
              </a:spcAft>
              <a:buSzPts val="1400"/>
              <a:buNone/>
            </a:pPr>
            <a:r>
              <a:rPr lang="en-US" dirty="0"/>
              <a:t>• Would anyone like to share a favorite human right that they discussed with their family?</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011440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10"/>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10"/>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10"/>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1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887177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11"/>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1"/>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11"/>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12"/>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2"/>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12"/>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12"/>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56"/>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56"/>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56"/>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5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56"/>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57"/>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57"/>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57"/>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5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57"/>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59"/>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59"/>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59"/>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5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59"/>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59"/>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60"/>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60"/>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60"/>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6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60"/>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60"/>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61"/>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61"/>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61"/>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61"/>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61"/>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6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9"/>
        <p:cNvGrpSpPr/>
        <p:nvPr/>
      </p:nvGrpSpPr>
      <p:grpSpPr>
        <a:xfrm>
          <a:off x="0" y="0"/>
          <a:ext cx="0" cy="0"/>
          <a:chOff x="0" y="0"/>
          <a:chExt cx="0" cy="0"/>
        </a:xfrm>
      </p:grpSpPr>
      <p:sp>
        <p:nvSpPr>
          <p:cNvPr id="80" name="Google Shape;80;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2579890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8"/>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8"/>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8"/>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8" descr="Logo for the Geneva Office for Human Rights Education (3 brown dots over a v with the letters GO-HRE on a white circle)"/>
          <p:cNvPicPr preferRelativeResize="0"/>
          <p:nvPr/>
        </p:nvPicPr>
        <p:blipFill rotWithShape="1">
          <a:blip r:embed="rId12">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6" r:id="rId6"/>
    <p:sldLayoutId id="2147483657" r:id="rId7"/>
    <p:sldLayoutId id="2147483658" r:id="rId8"/>
    <p:sldLayoutId id="2147483684" r:id="rId9"/>
    <p:sldLayoutId id="2147483685"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6"/>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140" name="Google Shape;140;p6"/>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141" name="Google Shape;141;p6"/>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142" name="Google Shape;142;p6"/>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9"/>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My Mother Doesn’t Work</a:t>
            </a:r>
            <a:endParaRPr dirty="0"/>
          </a:p>
        </p:txBody>
      </p:sp>
      <p:sp>
        <p:nvSpPr>
          <p:cNvPr id="205" name="Google Shape;205;p9"/>
          <p:cNvSpPr txBox="1">
            <a:spLocks noGrp="1"/>
          </p:cNvSpPr>
          <p:nvPr>
            <p:ph type="body" idx="1"/>
          </p:nvPr>
        </p:nvSpPr>
        <p:spPr>
          <a:xfrm>
            <a:off x="1097280" y="1234984"/>
            <a:ext cx="3840480" cy="2696936"/>
          </a:xfrm>
          <a:prstGeom prst="rect">
            <a:avLst/>
          </a:prstGeom>
          <a:noFill/>
          <a:ln>
            <a:noFill/>
          </a:ln>
        </p:spPr>
        <p:txBody>
          <a:bodyPr spcFirstLastPara="1" wrap="square" lIns="91425" tIns="91425" rIns="91425" bIns="91425" anchor="ctr" anchorCtr="0">
            <a:normAutofit/>
          </a:bodyPr>
          <a:lstStyle/>
          <a:p>
            <a:pPr marL="0" lvl="0" indent="0" algn="l" rtl="0">
              <a:spcBef>
                <a:spcPts val="600"/>
              </a:spcBef>
              <a:spcAft>
                <a:spcPts val="0"/>
              </a:spcAft>
              <a:buSzPts val="2400"/>
              <a:buNone/>
            </a:pPr>
            <a:r>
              <a:rPr lang="en-US" sz="2800" dirty="0"/>
              <a:t>It’s a story about a young woman named Zara and her mother.</a:t>
            </a:r>
            <a:br>
              <a:rPr lang="en-US" sz="2800" dirty="0"/>
            </a:br>
            <a:endParaRPr sz="2800" dirty="0"/>
          </a:p>
        </p:txBody>
      </p:sp>
      <p:sp>
        <p:nvSpPr>
          <p:cNvPr id="207" name="Google Shape;207;p9"/>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10</a:t>
            </a:fld>
            <a:endParaRPr sz="900">
              <a:solidFill>
                <a:srgbClr val="00A5A6"/>
              </a:solidFill>
            </a:endParaRPr>
          </a:p>
        </p:txBody>
      </p:sp>
      <p:grpSp>
        <p:nvGrpSpPr>
          <p:cNvPr id="8" name="Google Shape;214;p20" descr="Icon of a book indicating a story that will be told here">
            <a:extLst>
              <a:ext uri="{FF2B5EF4-FFF2-40B4-BE49-F238E27FC236}">
                <a16:creationId xmlns:a16="http://schemas.microsoft.com/office/drawing/2014/main" id="{4205A874-CBA5-4023-BBC6-2EEE56AB7F37}"/>
              </a:ext>
            </a:extLst>
          </p:cNvPr>
          <p:cNvGrpSpPr/>
          <p:nvPr/>
        </p:nvGrpSpPr>
        <p:grpSpPr>
          <a:xfrm>
            <a:off x="8136455" y="296542"/>
            <a:ext cx="731520" cy="457200"/>
            <a:chOff x="1926350" y="995225"/>
            <a:chExt cx="428650" cy="356600"/>
          </a:xfrm>
        </p:grpSpPr>
        <p:sp>
          <p:nvSpPr>
            <p:cNvPr id="9" name="Google Shape;215;p20">
              <a:extLst>
                <a:ext uri="{FF2B5EF4-FFF2-40B4-BE49-F238E27FC236}">
                  <a16:creationId xmlns:a16="http://schemas.microsoft.com/office/drawing/2014/main" id="{B2EB201F-FF2C-498A-B1D6-6398C189F6A2}"/>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216;p20">
              <a:extLst>
                <a:ext uri="{FF2B5EF4-FFF2-40B4-BE49-F238E27FC236}">
                  <a16:creationId xmlns:a16="http://schemas.microsoft.com/office/drawing/2014/main" id="{BD045BE6-AE7D-4D3A-8359-92CF38CEBEAB}"/>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217;p20">
              <a:extLst>
                <a:ext uri="{FF2B5EF4-FFF2-40B4-BE49-F238E27FC236}">
                  <a16:creationId xmlns:a16="http://schemas.microsoft.com/office/drawing/2014/main" id="{ECB0E7CA-766F-4246-9B4D-1D92E985A7F3}"/>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218;p20">
              <a:extLst>
                <a:ext uri="{FF2B5EF4-FFF2-40B4-BE49-F238E27FC236}">
                  <a16:creationId xmlns:a16="http://schemas.microsoft.com/office/drawing/2014/main" id="{5D0A0223-643C-45FF-999C-C7E3700F67CC}"/>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13" name="Google Shape;219;p20">
            <a:extLst>
              <a:ext uri="{FF2B5EF4-FFF2-40B4-BE49-F238E27FC236}">
                <a16:creationId xmlns:a16="http://schemas.microsoft.com/office/drawing/2014/main" id="{76317376-22F9-4BEA-894B-910FC5613346}"/>
              </a:ext>
            </a:extLst>
          </p:cNvPr>
          <p:cNvPicPr preferRelativeResize="0"/>
          <p:nvPr/>
        </p:nvPicPr>
        <p:blipFill rotWithShape="1">
          <a:blip r:embed="rId3">
            <a:alphaModFix/>
          </a:blip>
          <a:srcRect l="9007" t="3116" r="46454" b="5203"/>
          <a:stretch/>
        </p:blipFill>
        <p:spPr>
          <a:xfrm>
            <a:off x="5863590" y="1234984"/>
            <a:ext cx="1645920" cy="2891790"/>
          </a:xfrm>
          <a:prstGeom prst="rect">
            <a:avLst/>
          </a:prstGeom>
          <a:noFill/>
          <a:ln>
            <a:noFill/>
          </a:ln>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en-US"/>
              <a:t>“My Mother Doesn’t Work”</a:t>
            </a:r>
            <a:endParaRPr/>
          </a:p>
        </p:txBody>
      </p:sp>
      <p:sp>
        <p:nvSpPr>
          <p:cNvPr id="213" name="Google Shape;213;p2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11</a:t>
            </a:fld>
            <a:endParaRPr>
              <a:solidFill>
                <a:srgbClr val="00A5A6"/>
              </a:solidFill>
            </a:endParaRPr>
          </a:p>
        </p:txBody>
      </p:sp>
      <p:grpSp>
        <p:nvGrpSpPr>
          <p:cNvPr id="214" name="Google Shape;214;p20" descr="Icon of a book indicating a story that will be told here"/>
          <p:cNvGrpSpPr/>
          <p:nvPr/>
        </p:nvGrpSpPr>
        <p:grpSpPr>
          <a:xfrm>
            <a:off x="8136455" y="296542"/>
            <a:ext cx="731520" cy="457200"/>
            <a:chOff x="1926350" y="995225"/>
            <a:chExt cx="428650" cy="356600"/>
          </a:xfrm>
        </p:grpSpPr>
        <p:sp>
          <p:nvSpPr>
            <p:cNvPr id="215" name="Google Shape;215;p20"/>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20"/>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7" name="Google Shape;217;p20"/>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20"/>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19" name="Google Shape;219;p20"/>
          <p:cNvPicPr preferRelativeResize="0"/>
          <p:nvPr/>
        </p:nvPicPr>
        <p:blipFill rotWithShape="1">
          <a:blip r:embed="rId3">
            <a:alphaModFix/>
          </a:blip>
          <a:srcRect l="8810" t="6778" r="48656" b="3046"/>
          <a:stretch/>
        </p:blipFill>
        <p:spPr>
          <a:xfrm>
            <a:off x="1874520" y="1571605"/>
            <a:ext cx="1543050" cy="2920385"/>
          </a:xfrm>
          <a:prstGeom prst="rect">
            <a:avLst/>
          </a:prstGeom>
          <a:noFill/>
          <a:ln>
            <a:noFill/>
          </a:ln>
        </p:spPr>
      </p:pic>
      <p:pic>
        <p:nvPicPr>
          <p:cNvPr id="220" name="Google Shape;220;p20"/>
          <p:cNvPicPr preferRelativeResize="0"/>
          <p:nvPr/>
        </p:nvPicPr>
        <p:blipFill rotWithShape="1">
          <a:blip r:embed="rId4">
            <a:alphaModFix/>
          </a:blip>
          <a:srcRect/>
          <a:stretch/>
        </p:blipFill>
        <p:spPr>
          <a:xfrm>
            <a:off x="4249325" y="1369985"/>
            <a:ext cx="3591656" cy="3122005"/>
          </a:xfrm>
          <a:prstGeom prst="rect">
            <a:avLst/>
          </a:prstGeom>
          <a:noFill/>
          <a:ln>
            <a:noFill/>
          </a:ln>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12</a:t>
            </a:fld>
            <a:endParaRPr>
              <a:solidFill>
                <a:srgbClr val="00A5A6"/>
              </a:solidFill>
            </a:endParaRPr>
          </a:p>
        </p:txBody>
      </p:sp>
      <p:grpSp>
        <p:nvGrpSpPr>
          <p:cNvPr id="226" name="Google Shape;226;p21" descr="Icon of a book indicating a story that will be told here"/>
          <p:cNvGrpSpPr/>
          <p:nvPr/>
        </p:nvGrpSpPr>
        <p:grpSpPr>
          <a:xfrm>
            <a:off x="8136455" y="296542"/>
            <a:ext cx="731520" cy="457200"/>
            <a:chOff x="1926350" y="995225"/>
            <a:chExt cx="428650" cy="356600"/>
          </a:xfrm>
        </p:grpSpPr>
        <p:sp>
          <p:nvSpPr>
            <p:cNvPr id="227" name="Google Shape;227;p21"/>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p21"/>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9" name="Google Shape;229;p21"/>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21"/>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31" name="Google Shape;231;p21"/>
          <p:cNvPicPr preferRelativeResize="0"/>
          <p:nvPr/>
        </p:nvPicPr>
        <p:blipFill rotWithShape="1">
          <a:blip r:embed="rId3">
            <a:alphaModFix/>
          </a:blip>
          <a:srcRect/>
          <a:stretch/>
        </p:blipFill>
        <p:spPr>
          <a:xfrm>
            <a:off x="429725" y="894027"/>
            <a:ext cx="4180900" cy="3759475"/>
          </a:xfrm>
          <a:prstGeom prst="rect">
            <a:avLst/>
          </a:prstGeom>
          <a:noFill/>
          <a:ln>
            <a:noFill/>
          </a:ln>
        </p:spPr>
      </p:pic>
      <p:pic>
        <p:nvPicPr>
          <p:cNvPr id="232" name="Google Shape;232;p21"/>
          <p:cNvPicPr preferRelativeResize="0"/>
          <p:nvPr/>
        </p:nvPicPr>
        <p:blipFill rotWithShape="1">
          <a:blip r:embed="rId4">
            <a:alphaModFix/>
          </a:blip>
          <a:srcRect/>
          <a:stretch/>
        </p:blipFill>
        <p:spPr>
          <a:xfrm>
            <a:off x="4610625" y="898450"/>
            <a:ext cx="4161200" cy="3750628"/>
          </a:xfrm>
          <a:prstGeom prst="rect">
            <a:avLst/>
          </a:prstGeom>
          <a:noFill/>
          <a:ln>
            <a:noFill/>
          </a:ln>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8348d2ce2c_1_9"/>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13</a:t>
            </a:fld>
            <a:endParaRPr>
              <a:solidFill>
                <a:srgbClr val="00A5A6"/>
              </a:solidFill>
            </a:endParaRPr>
          </a:p>
        </p:txBody>
      </p:sp>
      <p:grpSp>
        <p:nvGrpSpPr>
          <p:cNvPr id="238" name="Google Shape;238;g8348d2ce2c_1_9" descr="Icon of a book indicating a story that will be told here"/>
          <p:cNvGrpSpPr/>
          <p:nvPr/>
        </p:nvGrpSpPr>
        <p:grpSpPr>
          <a:xfrm>
            <a:off x="8136518" y="244279"/>
            <a:ext cx="731534" cy="457197"/>
            <a:chOff x="1926350" y="995225"/>
            <a:chExt cx="428650" cy="356600"/>
          </a:xfrm>
        </p:grpSpPr>
        <p:sp>
          <p:nvSpPr>
            <p:cNvPr id="239" name="Google Shape;239;g8348d2ce2c_1_9"/>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g8348d2ce2c_1_9"/>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g8348d2ce2c_1_9"/>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g8348d2ce2c_1_9"/>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43" name="Google Shape;243;g8348d2ce2c_1_9"/>
          <p:cNvPicPr preferRelativeResize="0"/>
          <p:nvPr/>
        </p:nvPicPr>
        <p:blipFill rotWithShape="1">
          <a:blip r:embed="rId3">
            <a:alphaModFix/>
          </a:blip>
          <a:srcRect/>
          <a:stretch/>
        </p:blipFill>
        <p:spPr>
          <a:xfrm>
            <a:off x="336300" y="753725"/>
            <a:ext cx="4290221" cy="3845225"/>
          </a:xfrm>
          <a:prstGeom prst="rect">
            <a:avLst/>
          </a:prstGeom>
          <a:noFill/>
          <a:ln>
            <a:noFill/>
          </a:ln>
        </p:spPr>
      </p:pic>
      <p:pic>
        <p:nvPicPr>
          <p:cNvPr id="244" name="Google Shape;244;g8348d2ce2c_1_9"/>
          <p:cNvPicPr preferRelativeResize="0"/>
          <p:nvPr/>
        </p:nvPicPr>
        <p:blipFill rotWithShape="1">
          <a:blip r:embed="rId4">
            <a:alphaModFix/>
          </a:blip>
          <a:srcRect/>
          <a:stretch/>
        </p:blipFill>
        <p:spPr>
          <a:xfrm>
            <a:off x="4626525" y="753725"/>
            <a:ext cx="4252366" cy="3845225"/>
          </a:xfrm>
          <a:prstGeom prst="rect">
            <a:avLst/>
          </a:prstGeom>
          <a:noFill/>
          <a:ln>
            <a:noFill/>
          </a:ln>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g8348d2ce2c_1_2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14</a:t>
            </a:fld>
            <a:endParaRPr>
              <a:solidFill>
                <a:srgbClr val="00A5A6"/>
              </a:solidFill>
            </a:endParaRPr>
          </a:p>
        </p:txBody>
      </p:sp>
      <p:grpSp>
        <p:nvGrpSpPr>
          <p:cNvPr id="250" name="Google Shape;250;g8348d2ce2c_1_21" descr="Icon of a book indicating a story that will be told here"/>
          <p:cNvGrpSpPr/>
          <p:nvPr/>
        </p:nvGrpSpPr>
        <p:grpSpPr>
          <a:xfrm>
            <a:off x="8136518" y="244279"/>
            <a:ext cx="731534" cy="457197"/>
            <a:chOff x="1926350" y="995225"/>
            <a:chExt cx="428650" cy="356600"/>
          </a:xfrm>
        </p:grpSpPr>
        <p:sp>
          <p:nvSpPr>
            <p:cNvPr id="251" name="Google Shape;251;g8348d2ce2c_1_21"/>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2" name="Google Shape;252;g8348d2ce2c_1_21"/>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g8348d2ce2c_1_21"/>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4" name="Google Shape;254;g8348d2ce2c_1_21"/>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55" name="Google Shape;255;g8348d2ce2c_1_21"/>
          <p:cNvPicPr preferRelativeResize="0"/>
          <p:nvPr/>
        </p:nvPicPr>
        <p:blipFill rotWithShape="1">
          <a:blip r:embed="rId3">
            <a:alphaModFix/>
          </a:blip>
          <a:srcRect/>
          <a:stretch/>
        </p:blipFill>
        <p:spPr>
          <a:xfrm>
            <a:off x="380702" y="753725"/>
            <a:ext cx="4276254" cy="3845225"/>
          </a:xfrm>
          <a:prstGeom prst="rect">
            <a:avLst/>
          </a:prstGeom>
          <a:noFill/>
          <a:ln>
            <a:noFill/>
          </a:ln>
        </p:spPr>
      </p:pic>
      <p:pic>
        <p:nvPicPr>
          <p:cNvPr id="256" name="Google Shape;256;g8348d2ce2c_1_21"/>
          <p:cNvPicPr preferRelativeResize="0"/>
          <p:nvPr/>
        </p:nvPicPr>
        <p:blipFill rotWithShape="1">
          <a:blip r:embed="rId4">
            <a:alphaModFix/>
          </a:blip>
          <a:srcRect/>
          <a:stretch/>
        </p:blipFill>
        <p:spPr>
          <a:xfrm>
            <a:off x="4656952" y="753727"/>
            <a:ext cx="4276250" cy="3845222"/>
          </a:xfrm>
          <a:prstGeom prst="rect">
            <a:avLst/>
          </a:prstGeom>
          <a:noFill/>
          <a:ln>
            <a:noFill/>
          </a:ln>
        </p:spPr>
      </p:pic>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g8348d2ce2c_1_33"/>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15</a:t>
            </a:fld>
            <a:endParaRPr>
              <a:solidFill>
                <a:srgbClr val="00A5A6"/>
              </a:solidFill>
            </a:endParaRPr>
          </a:p>
        </p:txBody>
      </p:sp>
      <p:grpSp>
        <p:nvGrpSpPr>
          <p:cNvPr id="262" name="Google Shape;262;g8348d2ce2c_1_33" descr="Icon of a book indicating a story that will be told here"/>
          <p:cNvGrpSpPr/>
          <p:nvPr/>
        </p:nvGrpSpPr>
        <p:grpSpPr>
          <a:xfrm>
            <a:off x="8136518" y="244279"/>
            <a:ext cx="731534" cy="457197"/>
            <a:chOff x="1926350" y="995225"/>
            <a:chExt cx="428650" cy="356600"/>
          </a:xfrm>
        </p:grpSpPr>
        <p:sp>
          <p:nvSpPr>
            <p:cNvPr id="263" name="Google Shape;263;g8348d2ce2c_1_33"/>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g8348d2ce2c_1_33"/>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5" name="Google Shape;265;g8348d2ce2c_1_33"/>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g8348d2ce2c_1_33"/>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67" name="Google Shape;267;g8348d2ce2c_1_33"/>
          <p:cNvPicPr preferRelativeResize="0"/>
          <p:nvPr/>
        </p:nvPicPr>
        <p:blipFill rotWithShape="1">
          <a:blip r:embed="rId3">
            <a:alphaModFix/>
          </a:blip>
          <a:srcRect/>
          <a:stretch/>
        </p:blipFill>
        <p:spPr>
          <a:xfrm>
            <a:off x="351100" y="753725"/>
            <a:ext cx="4264911" cy="3845225"/>
          </a:xfrm>
          <a:prstGeom prst="rect">
            <a:avLst/>
          </a:prstGeom>
          <a:noFill/>
          <a:ln>
            <a:noFill/>
          </a:ln>
        </p:spPr>
      </p:pic>
      <p:pic>
        <p:nvPicPr>
          <p:cNvPr id="268" name="Google Shape;268;g8348d2ce2c_1_33"/>
          <p:cNvPicPr preferRelativeResize="0"/>
          <p:nvPr/>
        </p:nvPicPr>
        <p:blipFill rotWithShape="1">
          <a:blip r:embed="rId4">
            <a:alphaModFix/>
          </a:blip>
          <a:srcRect/>
          <a:stretch/>
        </p:blipFill>
        <p:spPr>
          <a:xfrm>
            <a:off x="4616000" y="753727"/>
            <a:ext cx="4264900" cy="3844097"/>
          </a:xfrm>
          <a:prstGeom prst="rect">
            <a:avLst/>
          </a:prstGeom>
          <a:noFill/>
          <a:ln>
            <a:noFill/>
          </a:ln>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g8348d2ce2c_1_45"/>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16</a:t>
            </a:fld>
            <a:endParaRPr>
              <a:solidFill>
                <a:srgbClr val="00A5A6"/>
              </a:solidFill>
            </a:endParaRPr>
          </a:p>
        </p:txBody>
      </p:sp>
      <p:grpSp>
        <p:nvGrpSpPr>
          <p:cNvPr id="274" name="Google Shape;274;g8348d2ce2c_1_45" descr="Icon of a book indicating a story that will be told here"/>
          <p:cNvGrpSpPr/>
          <p:nvPr/>
        </p:nvGrpSpPr>
        <p:grpSpPr>
          <a:xfrm>
            <a:off x="8136518" y="252988"/>
            <a:ext cx="731534" cy="457197"/>
            <a:chOff x="1926350" y="995225"/>
            <a:chExt cx="428650" cy="356600"/>
          </a:xfrm>
        </p:grpSpPr>
        <p:sp>
          <p:nvSpPr>
            <p:cNvPr id="275" name="Google Shape;275;g8348d2ce2c_1_45"/>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Google Shape;276;g8348d2ce2c_1_45"/>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g8348d2ce2c_1_45"/>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g8348d2ce2c_1_45"/>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79" name="Google Shape;279;g8348d2ce2c_1_45"/>
          <p:cNvPicPr preferRelativeResize="0"/>
          <p:nvPr/>
        </p:nvPicPr>
        <p:blipFill rotWithShape="1">
          <a:blip r:embed="rId3">
            <a:alphaModFix/>
          </a:blip>
          <a:srcRect/>
          <a:stretch/>
        </p:blipFill>
        <p:spPr>
          <a:xfrm>
            <a:off x="300800" y="790725"/>
            <a:ext cx="4226350" cy="3807121"/>
          </a:xfrm>
          <a:prstGeom prst="rect">
            <a:avLst/>
          </a:prstGeom>
          <a:noFill/>
          <a:ln>
            <a:noFill/>
          </a:ln>
        </p:spPr>
      </p:pic>
      <p:pic>
        <p:nvPicPr>
          <p:cNvPr id="280" name="Google Shape;280;g8348d2ce2c_1_45"/>
          <p:cNvPicPr preferRelativeResize="0"/>
          <p:nvPr/>
        </p:nvPicPr>
        <p:blipFill rotWithShape="1">
          <a:blip r:embed="rId4">
            <a:alphaModFix/>
          </a:blip>
          <a:srcRect/>
          <a:stretch/>
        </p:blipFill>
        <p:spPr>
          <a:xfrm>
            <a:off x="4569450" y="790725"/>
            <a:ext cx="4226338" cy="3808225"/>
          </a:xfrm>
          <a:prstGeom prst="rect">
            <a:avLst/>
          </a:prstGeom>
          <a:noFill/>
          <a:ln>
            <a:noFill/>
          </a:ln>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8348d2ce2c_1_5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17</a:t>
            </a:fld>
            <a:endParaRPr>
              <a:solidFill>
                <a:srgbClr val="00A5A6"/>
              </a:solidFill>
            </a:endParaRPr>
          </a:p>
        </p:txBody>
      </p:sp>
      <p:grpSp>
        <p:nvGrpSpPr>
          <p:cNvPr id="286" name="Google Shape;286;g8348d2ce2c_1_57" descr="Icon of a book indicating a story that will be told here"/>
          <p:cNvGrpSpPr/>
          <p:nvPr/>
        </p:nvGrpSpPr>
        <p:grpSpPr>
          <a:xfrm>
            <a:off x="8136518" y="235570"/>
            <a:ext cx="731534" cy="457197"/>
            <a:chOff x="1926350" y="995225"/>
            <a:chExt cx="428650" cy="356600"/>
          </a:xfrm>
        </p:grpSpPr>
        <p:sp>
          <p:nvSpPr>
            <p:cNvPr id="287" name="Google Shape;287;g8348d2ce2c_1_57"/>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g8348d2ce2c_1_57"/>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9" name="Google Shape;289;g8348d2ce2c_1_57"/>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g8348d2ce2c_1_57"/>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91" name="Google Shape;291;g8348d2ce2c_1_57"/>
          <p:cNvPicPr preferRelativeResize="0"/>
          <p:nvPr/>
        </p:nvPicPr>
        <p:blipFill rotWithShape="1">
          <a:blip r:embed="rId3">
            <a:alphaModFix/>
          </a:blip>
          <a:srcRect/>
          <a:stretch/>
        </p:blipFill>
        <p:spPr>
          <a:xfrm>
            <a:off x="357875" y="753725"/>
            <a:ext cx="4278811" cy="3845225"/>
          </a:xfrm>
          <a:prstGeom prst="rect">
            <a:avLst/>
          </a:prstGeom>
          <a:noFill/>
          <a:ln>
            <a:noFill/>
          </a:ln>
        </p:spPr>
      </p:pic>
      <p:pic>
        <p:nvPicPr>
          <p:cNvPr id="292" name="Google Shape;292;g8348d2ce2c_1_57"/>
          <p:cNvPicPr preferRelativeResize="0"/>
          <p:nvPr/>
        </p:nvPicPr>
        <p:blipFill rotWithShape="1">
          <a:blip r:embed="rId4">
            <a:alphaModFix/>
          </a:blip>
          <a:srcRect/>
          <a:stretch/>
        </p:blipFill>
        <p:spPr>
          <a:xfrm>
            <a:off x="4636675" y="753725"/>
            <a:ext cx="4231375" cy="3824077"/>
          </a:xfrm>
          <a:prstGeom prst="rect">
            <a:avLst/>
          </a:prstGeom>
          <a:noFill/>
          <a:ln>
            <a:noFill/>
          </a:ln>
        </p:spPr>
      </p:pic>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g8348d2ce2c_1_69"/>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18</a:t>
            </a:fld>
            <a:endParaRPr>
              <a:solidFill>
                <a:srgbClr val="00A5A6"/>
              </a:solidFill>
            </a:endParaRPr>
          </a:p>
        </p:txBody>
      </p:sp>
      <p:grpSp>
        <p:nvGrpSpPr>
          <p:cNvPr id="298" name="Google Shape;298;g8348d2ce2c_1_69" descr="Icon of a book indicating a story that will be told here"/>
          <p:cNvGrpSpPr/>
          <p:nvPr/>
        </p:nvGrpSpPr>
        <p:grpSpPr>
          <a:xfrm>
            <a:off x="8136518" y="235570"/>
            <a:ext cx="731534" cy="457197"/>
            <a:chOff x="1926350" y="995225"/>
            <a:chExt cx="428650" cy="356600"/>
          </a:xfrm>
        </p:grpSpPr>
        <p:sp>
          <p:nvSpPr>
            <p:cNvPr id="299" name="Google Shape;299;g8348d2ce2c_1_69"/>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0" name="Google Shape;300;g8348d2ce2c_1_69"/>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1" name="Google Shape;301;g8348d2ce2c_1_69"/>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g8348d2ce2c_1_69"/>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303" name="Google Shape;303;g8348d2ce2c_1_69"/>
          <p:cNvPicPr preferRelativeResize="0"/>
          <p:nvPr/>
        </p:nvPicPr>
        <p:blipFill rotWithShape="1">
          <a:blip r:embed="rId3">
            <a:alphaModFix/>
          </a:blip>
          <a:srcRect/>
          <a:stretch/>
        </p:blipFill>
        <p:spPr>
          <a:xfrm>
            <a:off x="306050" y="753725"/>
            <a:ext cx="4330208" cy="3845225"/>
          </a:xfrm>
          <a:prstGeom prst="rect">
            <a:avLst/>
          </a:prstGeom>
          <a:noFill/>
          <a:ln>
            <a:noFill/>
          </a:ln>
        </p:spPr>
      </p:pic>
      <p:pic>
        <p:nvPicPr>
          <p:cNvPr id="304" name="Google Shape;304;g8348d2ce2c_1_69"/>
          <p:cNvPicPr preferRelativeResize="0"/>
          <p:nvPr/>
        </p:nvPicPr>
        <p:blipFill rotWithShape="1">
          <a:blip r:embed="rId4">
            <a:alphaModFix/>
          </a:blip>
          <a:srcRect/>
          <a:stretch/>
        </p:blipFill>
        <p:spPr>
          <a:xfrm>
            <a:off x="4636250" y="753725"/>
            <a:ext cx="4304356" cy="3845225"/>
          </a:xfrm>
          <a:prstGeom prst="rect">
            <a:avLst/>
          </a:prstGeom>
          <a:noFill/>
          <a:ln>
            <a:noFill/>
          </a:ln>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14"/>
          <p:cNvSpPr txBox="1">
            <a:spLocks noGrp="1"/>
          </p:cNvSpPr>
          <p:nvPr>
            <p:ph type="title"/>
          </p:nvPr>
        </p:nvSpPr>
        <p:spPr>
          <a:xfrm>
            <a:off x="869150" y="530350"/>
            <a:ext cx="7797600"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sz="3500"/>
              <a:t>Develop and Discuss</a:t>
            </a:r>
            <a:endParaRPr sz="3500"/>
          </a:p>
        </p:txBody>
      </p:sp>
      <p:sp>
        <p:nvSpPr>
          <p:cNvPr id="310" name="Google Shape;310;p14"/>
          <p:cNvSpPr txBox="1">
            <a:spLocks noGrp="1"/>
          </p:cNvSpPr>
          <p:nvPr>
            <p:ph type="body" idx="1"/>
          </p:nvPr>
        </p:nvSpPr>
        <p:spPr>
          <a:prstGeom prst="rect">
            <a:avLst/>
          </a:prstGeom>
          <a:noFill/>
          <a:ln>
            <a:noFill/>
          </a:ln>
        </p:spPr>
        <p:txBody>
          <a:bodyPr spcFirstLastPara="1" wrap="square" lIns="91425" tIns="91425" rIns="91425" bIns="91425" anchor="ctr" anchorCtr="0">
            <a:normAutofit lnSpcReduction="10000"/>
          </a:bodyPr>
          <a:lstStyle/>
          <a:p>
            <a:pPr marL="457200" lvl="0" indent="-361950" algn="l" rtl="0">
              <a:spcBef>
                <a:spcPts val="0"/>
              </a:spcBef>
              <a:spcAft>
                <a:spcPts val="0"/>
              </a:spcAft>
              <a:buSzPts val="2100"/>
              <a:buChar char="●"/>
            </a:pPr>
            <a:r>
              <a:rPr lang="en-US" sz="2700" dirty="0"/>
              <a:t>Does Zara’s mother work?</a:t>
            </a:r>
            <a:endParaRPr sz="2700" dirty="0"/>
          </a:p>
          <a:p>
            <a:pPr marL="0" lvl="0" indent="0" algn="l" rtl="0">
              <a:spcBef>
                <a:spcPts val="0"/>
              </a:spcBef>
              <a:spcAft>
                <a:spcPts val="0"/>
              </a:spcAft>
              <a:buNone/>
            </a:pPr>
            <a:endParaRPr sz="2700" dirty="0"/>
          </a:p>
          <a:p>
            <a:pPr marL="457200" lvl="0" indent="-361950" algn="l" rtl="0">
              <a:lnSpc>
                <a:spcPct val="100000"/>
              </a:lnSpc>
              <a:spcBef>
                <a:spcPts val="600"/>
              </a:spcBef>
              <a:spcAft>
                <a:spcPts val="0"/>
              </a:spcAft>
              <a:buSzPts val="2100"/>
              <a:buChar char="●"/>
            </a:pPr>
            <a:r>
              <a:rPr lang="en-US" sz="2700" dirty="0"/>
              <a:t>What are some of the jobs Zara’s mother does every day?</a:t>
            </a:r>
            <a:endParaRPr sz="2700" dirty="0"/>
          </a:p>
        </p:txBody>
      </p:sp>
      <p:pic>
        <p:nvPicPr>
          <p:cNvPr id="312" name="Google Shape;312;p14" descr="Stick figures of three kids running the icon for Develop and Discuss throughout the presentation"/>
          <p:cNvPicPr preferRelativeResize="0">
            <a:picLocks noGrp="1"/>
          </p:cNvPicPr>
          <p:nvPr>
            <p:ph type="body" idx="2"/>
          </p:nvPr>
        </p:nvPicPr>
        <p:blipFill rotWithShape="1">
          <a:blip r:embed="rId3">
            <a:alphaModFix/>
          </a:blip>
          <a:stretch/>
        </p:blipFill>
        <p:spPr>
          <a:xfrm>
            <a:off x="4878388" y="2083214"/>
            <a:ext cx="3657600" cy="1989897"/>
          </a:xfrm>
          <a:prstGeom prst="rect">
            <a:avLst/>
          </a:prstGeom>
          <a:noFill/>
          <a:ln>
            <a:noFill/>
          </a:ln>
        </p:spPr>
      </p:pic>
      <p:sp>
        <p:nvSpPr>
          <p:cNvPr id="311" name="Google Shape;311;p14"/>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19</a:t>
            </a:fld>
            <a:endParaRPr sz="900">
              <a:solidFill>
                <a:srgbClr val="00A5A6"/>
              </a:solidFill>
            </a:endParaRPr>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2077979250"/>
              </p:ext>
            </p:extLst>
          </p:nvPr>
        </p:nvGraphicFramePr>
        <p:xfrm>
          <a:off x="365760" y="1516880"/>
          <a:ext cx="8412480" cy="2926080"/>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73152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Mini Posters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Place the Mini-posters from the previous lesson where everyone can see them.</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73152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Story Preparation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Prepare story “My Mother Doesn’t Work”</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73152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Generate More Discussion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When someone asks a question, as the class “What do the rest of you think about that?”</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73152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Possible Variations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This lesson could also be used to examine differences other than gender, such as ethnicity, social class, religion, etc.</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1046660"/>
                  </a:ext>
                </a:extLst>
              </a:tr>
            </a:tbl>
          </a:graphicData>
        </a:graphic>
      </p:graphicFrame>
    </p:spTree>
    <p:extLst>
      <p:ext uri="{BB962C8B-B14F-4D97-AF65-F5344CB8AC3E}">
        <p14:creationId xmlns:p14="http://schemas.microsoft.com/office/powerpoint/2010/main" val="1399788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8348d2ce2c_0_2"/>
          <p:cNvSpPr txBox="1">
            <a:spLocks noGrp="1"/>
          </p:cNvSpPr>
          <p:nvPr>
            <p:ph type="body" idx="1"/>
          </p:nvPr>
        </p:nvSpPr>
        <p:spPr>
          <a:xfrm>
            <a:off x="715650" y="1330960"/>
            <a:ext cx="7712700" cy="3108600"/>
          </a:xfrm>
          <a:prstGeom prst="rect">
            <a:avLst/>
          </a:prstGeom>
          <a:noFill/>
          <a:ln>
            <a:noFill/>
          </a:ln>
        </p:spPr>
        <p:txBody>
          <a:bodyPr spcFirstLastPara="1" wrap="square" lIns="91425" tIns="91425" rIns="91425" bIns="91425" anchor="ctr" anchorCtr="0">
            <a:noAutofit/>
          </a:bodyPr>
          <a:lstStyle/>
          <a:p>
            <a:pPr marL="520700" indent="-457200">
              <a:spcBef>
                <a:spcPts val="600"/>
              </a:spcBef>
              <a:buSzPts val="2600"/>
            </a:pPr>
            <a:r>
              <a:rPr lang="en-US" sz="3200" dirty="0"/>
              <a:t>Do some people think that household work is not real “work”?</a:t>
            </a:r>
            <a:endParaRPr sz="3200" dirty="0"/>
          </a:p>
          <a:p>
            <a:pPr indent="-457200">
              <a:spcBef>
                <a:spcPts val="600"/>
              </a:spcBef>
              <a:buSzPts val="2400"/>
            </a:pPr>
            <a:endParaRPr sz="3200" dirty="0"/>
          </a:p>
          <a:p>
            <a:pPr marL="520700" indent="-457200">
              <a:spcBef>
                <a:spcPts val="600"/>
              </a:spcBef>
              <a:buSzPts val="2600"/>
            </a:pPr>
            <a:r>
              <a:rPr lang="en-US" sz="3200" dirty="0"/>
              <a:t>Why do some people think this way?</a:t>
            </a:r>
            <a:endParaRPr sz="3200" dirty="0"/>
          </a:p>
        </p:txBody>
      </p:sp>
      <p:pic>
        <p:nvPicPr>
          <p:cNvPr id="319" name="Google Shape;319;g8348d2ce2c_0_2" descr="Stick figures of three kids running the icon for Develop and Discuss throughout the presentation"/>
          <p:cNvPicPr preferRelativeResize="0">
            <a:picLocks noGrp="1"/>
          </p:cNvPicPr>
          <p:nvPr>
            <p:ph type="body" idx="2"/>
          </p:nvPr>
        </p:nvPicPr>
        <p:blipFill rotWithShape="1">
          <a:blip r:embed="rId3">
            <a:alphaModFix/>
          </a:blip>
          <a:srcRect/>
          <a:stretch/>
        </p:blipFill>
        <p:spPr>
          <a:xfrm>
            <a:off x="7434525" y="163375"/>
            <a:ext cx="1493400" cy="812700"/>
          </a:xfrm>
          <a:prstGeom prst="rect">
            <a:avLst/>
          </a:prstGeom>
          <a:noFill/>
          <a:ln>
            <a:noFill/>
          </a:ln>
        </p:spPr>
      </p:pic>
      <p:sp>
        <p:nvSpPr>
          <p:cNvPr id="318" name="Google Shape;318;g8348d2ce2c_0_2"/>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20</a:t>
            </a:fld>
            <a:endParaRPr sz="900">
              <a:solidFill>
                <a:srgbClr val="00A5A6"/>
              </a:solidFill>
            </a:endParaRP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g8348d2ce2c_0_10"/>
          <p:cNvSpPr txBox="1">
            <a:spLocks noGrp="1"/>
          </p:cNvSpPr>
          <p:nvPr>
            <p:ph type="body" idx="1"/>
          </p:nvPr>
        </p:nvSpPr>
        <p:spPr>
          <a:xfrm>
            <a:off x="969264" y="393192"/>
            <a:ext cx="7529736" cy="4174258"/>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400"/>
              <a:buNone/>
            </a:pPr>
            <a:r>
              <a:rPr lang="en-US" sz="3700" dirty="0"/>
              <a:t>Is this a kind of discrimination?</a:t>
            </a:r>
            <a:endParaRPr sz="3700" dirty="0"/>
          </a:p>
        </p:txBody>
      </p:sp>
      <p:pic>
        <p:nvPicPr>
          <p:cNvPr id="326" name="Google Shape;326;g8348d2ce2c_0_10" descr="Stick figures of three kids running the icon for Develop and Discuss throughout the presentation"/>
          <p:cNvPicPr preferRelativeResize="0">
            <a:picLocks noGrp="1"/>
          </p:cNvPicPr>
          <p:nvPr>
            <p:ph type="body" idx="2"/>
          </p:nvPr>
        </p:nvPicPr>
        <p:blipFill rotWithShape="1">
          <a:blip r:embed="rId3">
            <a:alphaModFix/>
          </a:blip>
          <a:srcRect/>
          <a:stretch/>
        </p:blipFill>
        <p:spPr>
          <a:xfrm>
            <a:off x="7322124" y="239455"/>
            <a:ext cx="1566000" cy="852000"/>
          </a:xfrm>
          <a:prstGeom prst="rect">
            <a:avLst/>
          </a:prstGeom>
          <a:noFill/>
          <a:ln>
            <a:noFill/>
          </a:ln>
        </p:spPr>
      </p:pic>
      <p:sp>
        <p:nvSpPr>
          <p:cNvPr id="325" name="Google Shape;325;g8348d2ce2c_0_10"/>
          <p:cNvSpPr txBox="1">
            <a:spLocks noGrp="1"/>
          </p:cNvSpPr>
          <p:nvPr>
            <p:ph type="sldNum" idx="12"/>
          </p:nvPr>
        </p:nvSpPr>
        <p:spPr>
          <a:xfrm>
            <a:off x="194909" y="453381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21</a:t>
            </a:fld>
            <a:endParaRPr sz="900">
              <a:solidFill>
                <a:srgbClr val="00A5A6"/>
              </a:solidFill>
            </a:endParaRP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g73cc3bc470_1_9"/>
          <p:cNvSpPr txBox="1">
            <a:spLocks noGrp="1"/>
          </p:cNvSpPr>
          <p:nvPr>
            <p:ph type="title"/>
          </p:nvPr>
        </p:nvSpPr>
        <p:spPr>
          <a:xfrm>
            <a:off x="869150" y="530350"/>
            <a:ext cx="77976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3500"/>
              <a:t>Develop and Discuss</a:t>
            </a:r>
            <a:endParaRPr sz="3500"/>
          </a:p>
        </p:txBody>
      </p:sp>
      <p:sp>
        <p:nvSpPr>
          <p:cNvPr id="332" name="Google Shape;332;g73cc3bc470_1_9"/>
          <p:cNvSpPr txBox="1">
            <a:spLocks noGrp="1"/>
          </p:cNvSpPr>
          <p:nvPr>
            <p:ph type="body" idx="1"/>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2400"/>
              <a:buNone/>
            </a:pPr>
            <a:r>
              <a:rPr lang="en-US" sz="3000"/>
              <a:t>Activity:</a:t>
            </a:r>
            <a:endParaRPr sz="3000"/>
          </a:p>
          <a:p>
            <a:pPr marL="0" lvl="0" indent="0" algn="l" rtl="0">
              <a:lnSpc>
                <a:spcPct val="100000"/>
              </a:lnSpc>
              <a:spcBef>
                <a:spcPts val="600"/>
              </a:spcBef>
              <a:spcAft>
                <a:spcPts val="0"/>
              </a:spcAft>
              <a:buSzPts val="2400"/>
              <a:buNone/>
            </a:pPr>
            <a:r>
              <a:rPr lang="en-US" sz="3000"/>
              <a:t>Who Works?</a:t>
            </a:r>
            <a:endParaRPr sz="3000"/>
          </a:p>
        </p:txBody>
      </p:sp>
      <p:pic>
        <p:nvPicPr>
          <p:cNvPr id="334" name="Google Shape;334;g73cc3bc470_1_9"/>
          <p:cNvPicPr preferRelativeResize="0">
            <a:picLocks noGrp="1"/>
          </p:cNvPicPr>
          <p:nvPr>
            <p:ph type="body" idx="2"/>
          </p:nvPr>
        </p:nvPicPr>
        <p:blipFill>
          <a:blip r:embed="rId3"/>
          <a:srcRect/>
          <a:stretch/>
        </p:blipFill>
        <p:spPr>
          <a:xfrm>
            <a:off x="5461528" y="2083214"/>
            <a:ext cx="2491319" cy="1989897"/>
          </a:xfrm>
          <a:prstGeom prst="rect">
            <a:avLst/>
          </a:prstGeom>
          <a:noFill/>
          <a:ln>
            <a:noFill/>
          </a:ln>
          <a:effectLst>
            <a:outerShdw blurRad="50800" dist="38100" dir="2700000" algn="tl" rotWithShape="0">
              <a:prstClr val="black">
                <a:alpha val="40000"/>
              </a:prstClr>
            </a:outerShdw>
          </a:effectLst>
        </p:spPr>
      </p:pic>
      <p:sp>
        <p:nvSpPr>
          <p:cNvPr id="333" name="Google Shape;333;g73cc3bc470_1_9"/>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22</a:t>
            </a:fld>
            <a:endParaRPr sz="900">
              <a:solidFill>
                <a:srgbClr val="00A5A6"/>
              </a:solidFill>
            </a:endParaRP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15"/>
          <p:cNvSpPr txBox="1">
            <a:spLocks noGrp="1"/>
          </p:cNvSpPr>
          <p:nvPr>
            <p:ph type="title"/>
          </p:nvPr>
        </p:nvSpPr>
        <p:spPr>
          <a:xfrm>
            <a:off x="457200" y="205260"/>
            <a:ext cx="7666500"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Who Works?</a:t>
            </a:r>
            <a:endParaRPr dirty="0"/>
          </a:p>
        </p:txBody>
      </p:sp>
      <p:sp>
        <p:nvSpPr>
          <p:cNvPr id="341" name="Google Shape;341;p15"/>
          <p:cNvSpPr txBox="1">
            <a:spLocks noGrp="1" noChangeAspect="1"/>
          </p:cNvSpPr>
          <p:nvPr>
            <p:ph type="sldNum" idx="12"/>
          </p:nvPr>
        </p:nvSpPr>
        <p:spPr>
          <a:xfrm>
            <a:off x="184297" y="4598960"/>
            <a:ext cx="1912080" cy="1371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23</a:t>
            </a:fld>
            <a:endParaRPr sz="900">
              <a:solidFill>
                <a:srgbClr val="00A5A6"/>
              </a:solidFill>
            </a:endParaRPr>
          </a:p>
        </p:txBody>
      </p:sp>
      <p:graphicFrame>
        <p:nvGraphicFramePr>
          <p:cNvPr id="4" name="Table 4">
            <a:extLst>
              <a:ext uri="{FF2B5EF4-FFF2-40B4-BE49-F238E27FC236}">
                <a16:creationId xmlns:a16="http://schemas.microsoft.com/office/drawing/2014/main" id="{F8F6510D-9457-4C2B-AB09-DDBA87AA8BFE}"/>
              </a:ext>
            </a:extLst>
          </p:cNvPr>
          <p:cNvGraphicFramePr>
            <a:graphicFrameLocks noGrp="1"/>
          </p:cNvGraphicFramePr>
          <p:nvPr>
            <p:extLst>
              <p:ext uri="{D42A27DB-BD31-4B8C-83A1-F6EECF244321}">
                <p14:modId xmlns:p14="http://schemas.microsoft.com/office/powerpoint/2010/main" val="4099695570"/>
              </p:ext>
            </p:extLst>
          </p:nvPr>
        </p:nvGraphicFramePr>
        <p:xfrm>
          <a:off x="457200" y="1184904"/>
          <a:ext cx="8229600" cy="3598174"/>
        </p:xfrm>
        <a:graphic>
          <a:graphicData uri="http://schemas.openxmlformats.org/drawingml/2006/table">
            <a:tbl>
              <a:tblPr firstRow="1" bandRow="1">
                <a:tableStyleId>{2D5ABB26-0587-4C30-8999-92F81FD0307C}</a:tableStyleId>
              </a:tblPr>
              <a:tblGrid>
                <a:gridCol w="4114800">
                  <a:extLst>
                    <a:ext uri="{9D8B030D-6E8A-4147-A177-3AD203B41FA5}">
                      <a16:colId xmlns:a16="http://schemas.microsoft.com/office/drawing/2014/main" val="1757859773"/>
                    </a:ext>
                  </a:extLst>
                </a:gridCol>
                <a:gridCol w="4114800">
                  <a:extLst>
                    <a:ext uri="{9D8B030D-6E8A-4147-A177-3AD203B41FA5}">
                      <a16:colId xmlns:a16="http://schemas.microsoft.com/office/drawing/2014/main" val="2341671425"/>
                    </a:ext>
                  </a:extLst>
                </a:gridCol>
              </a:tblGrid>
              <a:tr h="565195">
                <a:tc>
                  <a:txBody>
                    <a:bodyPr/>
                    <a:lstStyle/>
                    <a:p>
                      <a:pPr algn="ctr"/>
                      <a:r>
                        <a:rPr lang="en-US" sz="3000" b="1" dirty="0">
                          <a:solidFill>
                            <a:srgbClr val="00A5A6"/>
                          </a:solidFill>
                        </a:rPr>
                        <a:t>Men</a:t>
                      </a:r>
                    </a:p>
                  </a:txBody>
                  <a:tcPr marL="123454" marR="123454" marT="61727" marB="61727">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3000" b="1" dirty="0">
                          <a:solidFill>
                            <a:srgbClr val="00A5A6"/>
                          </a:solidFill>
                        </a:rPr>
                        <a:t>Women</a:t>
                      </a:r>
                    </a:p>
                  </a:txBody>
                  <a:tcPr marL="123454" marR="123454" marT="61727" marB="61727">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44946040"/>
                  </a:ext>
                </a:extLst>
              </a:tr>
              <a:tr h="3017520">
                <a:tc>
                  <a:txBody>
                    <a:bodyPr/>
                    <a:lstStyle/>
                    <a:p>
                      <a:endParaRPr lang="en-US" sz="1400"/>
                    </a:p>
                  </a:txBody>
                  <a:tcPr marL="123454" marR="123454" marT="61727" marB="61727">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endParaRPr lang="en-US" sz="1400" dirty="0"/>
                    </a:p>
                  </a:txBody>
                  <a:tcPr marL="123454" marR="123454" marT="61727" marB="61727">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extLst>
                  <a:ext uri="{0D108BD9-81ED-4DB2-BD59-A6C34878D82A}">
                    <a16:rowId xmlns:a16="http://schemas.microsoft.com/office/drawing/2014/main" val="2247661167"/>
                  </a:ext>
                </a:extLst>
              </a:tr>
            </a:tbl>
          </a:graphicData>
        </a:graphic>
      </p:graphicFrame>
      <p:pic>
        <p:nvPicPr>
          <p:cNvPr id="346" name="Google Shape;346;p15"/>
          <p:cNvPicPr preferRelativeResize="0">
            <a:picLocks noChangeAspect="1"/>
          </p:cNvPicPr>
          <p:nvPr/>
        </p:nvPicPr>
        <p:blipFill rotWithShape="1">
          <a:blip r:embed="rId3">
            <a:alphaModFix/>
          </a:blip>
          <a:srcRect/>
          <a:stretch/>
        </p:blipFill>
        <p:spPr>
          <a:xfrm>
            <a:off x="5030799" y="2417179"/>
            <a:ext cx="3550157" cy="1865154"/>
          </a:xfrm>
          <a:prstGeom prst="rect">
            <a:avLst/>
          </a:prstGeom>
          <a:noFill/>
          <a:ln>
            <a:noFill/>
          </a:ln>
        </p:spPr>
      </p:pic>
      <p:pic>
        <p:nvPicPr>
          <p:cNvPr id="347" name="Google Shape;347;p15"/>
          <p:cNvPicPr preferRelativeResize="0">
            <a:picLocks noChangeAspect="1"/>
          </p:cNvPicPr>
          <p:nvPr/>
        </p:nvPicPr>
        <p:blipFill rotWithShape="1">
          <a:blip r:embed="rId4">
            <a:alphaModFix/>
          </a:blip>
          <a:srcRect/>
          <a:stretch/>
        </p:blipFill>
        <p:spPr>
          <a:xfrm>
            <a:off x="741790" y="2417179"/>
            <a:ext cx="3548660" cy="1988598"/>
          </a:xfrm>
          <a:prstGeom prst="rect">
            <a:avLst/>
          </a:prstGeom>
          <a:noFill/>
          <a:ln>
            <a:noFill/>
          </a:ln>
        </p:spPr>
      </p:pic>
      <p:pic>
        <p:nvPicPr>
          <p:cNvPr id="8" name="Google Shape;255;g74570ac0df_1_13" descr="Three stick figure children tumbling">
            <a:extLst>
              <a:ext uri="{FF2B5EF4-FFF2-40B4-BE49-F238E27FC236}">
                <a16:creationId xmlns:a16="http://schemas.microsoft.com/office/drawing/2014/main" id="{CF9CA427-3F60-47F3-84EB-336E7E359C4E}"/>
              </a:ext>
            </a:extLst>
          </p:cNvPr>
          <p:cNvPicPr preferRelativeResize="0">
            <a:picLocks noChangeAspect="1"/>
          </p:cNvPicPr>
          <p:nvPr/>
        </p:nvPicPr>
        <p:blipFill rotWithShape="1">
          <a:blip r:embed="rId5">
            <a:alphaModFix/>
          </a:blip>
          <a:srcRect/>
          <a:stretch/>
        </p:blipFill>
        <p:spPr>
          <a:xfrm>
            <a:off x="7593356" y="218150"/>
            <a:ext cx="1280160" cy="1022586"/>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graphicFrame>
        <p:nvGraphicFramePr>
          <p:cNvPr id="14" name="Table 4">
            <a:extLst>
              <a:ext uri="{FF2B5EF4-FFF2-40B4-BE49-F238E27FC236}">
                <a16:creationId xmlns:a16="http://schemas.microsoft.com/office/drawing/2014/main" id="{D1E8D167-E529-4792-AFA4-2AF2DA8AE923}"/>
              </a:ext>
            </a:extLst>
          </p:cNvPr>
          <p:cNvGraphicFramePr>
            <a:graphicFrameLocks noGrp="1"/>
          </p:cNvGraphicFramePr>
          <p:nvPr>
            <p:extLst>
              <p:ext uri="{D42A27DB-BD31-4B8C-83A1-F6EECF244321}">
                <p14:modId xmlns:p14="http://schemas.microsoft.com/office/powerpoint/2010/main" val="2570416107"/>
              </p:ext>
            </p:extLst>
          </p:nvPr>
        </p:nvGraphicFramePr>
        <p:xfrm>
          <a:off x="457200" y="1184904"/>
          <a:ext cx="8229600" cy="3598174"/>
        </p:xfrm>
        <a:graphic>
          <a:graphicData uri="http://schemas.openxmlformats.org/drawingml/2006/table">
            <a:tbl>
              <a:tblPr firstRow="1" bandRow="1">
                <a:tableStyleId>{2D5ABB26-0587-4C30-8999-92F81FD0307C}</a:tableStyleId>
              </a:tblPr>
              <a:tblGrid>
                <a:gridCol w="3959352">
                  <a:extLst>
                    <a:ext uri="{9D8B030D-6E8A-4147-A177-3AD203B41FA5}">
                      <a16:colId xmlns:a16="http://schemas.microsoft.com/office/drawing/2014/main" val="1757859773"/>
                    </a:ext>
                  </a:extLst>
                </a:gridCol>
                <a:gridCol w="4270248">
                  <a:extLst>
                    <a:ext uri="{9D8B030D-6E8A-4147-A177-3AD203B41FA5}">
                      <a16:colId xmlns:a16="http://schemas.microsoft.com/office/drawing/2014/main" val="2341671425"/>
                    </a:ext>
                  </a:extLst>
                </a:gridCol>
              </a:tblGrid>
              <a:tr h="565195">
                <a:tc>
                  <a:txBody>
                    <a:bodyPr/>
                    <a:lstStyle/>
                    <a:p>
                      <a:pPr algn="ctr"/>
                      <a:r>
                        <a:rPr lang="en-US" sz="3000" b="1" dirty="0">
                          <a:solidFill>
                            <a:srgbClr val="00A5A6"/>
                          </a:solidFill>
                        </a:rPr>
                        <a:t>Men</a:t>
                      </a:r>
                    </a:p>
                  </a:txBody>
                  <a:tcPr marL="123454" marR="123454" marT="61727" marB="61727">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3000" b="1" dirty="0">
                          <a:solidFill>
                            <a:srgbClr val="00A5A6"/>
                          </a:solidFill>
                        </a:rPr>
                        <a:t>Women</a:t>
                      </a:r>
                    </a:p>
                  </a:txBody>
                  <a:tcPr marL="123454" marR="123454" marT="61727" marB="61727">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44946040"/>
                  </a:ext>
                </a:extLst>
              </a:tr>
              <a:tr h="3017520">
                <a:tc>
                  <a:txBody>
                    <a:bodyPr/>
                    <a:lstStyle/>
                    <a:p>
                      <a:pPr marL="0" marR="0" lvl="0" indent="0" algn="l" defTabSz="914400" rtl="0" eaLnBrk="1" fontAlgn="auto" latinLnBrk="0" hangingPunct="1">
                        <a:lnSpc>
                          <a:spcPct val="100000"/>
                        </a:lnSpc>
                        <a:spcBef>
                          <a:spcPts val="600"/>
                        </a:spcBef>
                        <a:spcAft>
                          <a:spcPts val="0"/>
                        </a:spcAft>
                        <a:buClr>
                          <a:srgbClr val="00A5A6"/>
                        </a:buClr>
                        <a:buSzPts val="2220"/>
                        <a:buFont typeface="Noto Sans Symbols"/>
                        <a:buNone/>
                        <a:tabLst/>
                        <a:defRPr/>
                      </a:pPr>
                      <a:r>
                        <a:rPr kumimoji="0" lang="en-US" sz="2400" b="1" i="0" u="none" strike="noStrike" kern="0" cap="none" spc="0" normalizeH="0" baseline="0" noProof="0" dirty="0">
                          <a:ln>
                            <a:noFill/>
                          </a:ln>
                          <a:solidFill>
                            <a:srgbClr val="00A5A6"/>
                          </a:solidFill>
                          <a:effectLst/>
                          <a:uLnTx/>
                          <a:uFillTx/>
                          <a:latin typeface="+mn-lt"/>
                          <a:cs typeface="Arial"/>
                          <a:sym typeface="Arial"/>
                        </a:rPr>
                        <a:t>Work at a job</a:t>
                      </a:r>
                    </a:p>
                    <a:p>
                      <a:pPr marL="0" marR="0" lvl="0" indent="0" algn="l" defTabSz="914400" rtl="0" eaLnBrk="1" fontAlgn="auto" latinLnBrk="0" hangingPunct="1">
                        <a:lnSpc>
                          <a:spcPct val="100000"/>
                        </a:lnSpc>
                        <a:spcBef>
                          <a:spcPts val="600"/>
                        </a:spcBef>
                        <a:spcAft>
                          <a:spcPts val="0"/>
                        </a:spcAft>
                        <a:buClr>
                          <a:srgbClr val="00A5A6"/>
                        </a:buClr>
                        <a:buSzPts val="2220"/>
                        <a:buFont typeface="Noto Sans Symbols"/>
                        <a:buNone/>
                        <a:tabLst/>
                        <a:defRPr/>
                      </a:pPr>
                      <a:r>
                        <a:rPr kumimoji="0" lang="en-US" sz="2400" b="1" i="0" u="none" strike="noStrike" kern="0" cap="none" spc="0" normalizeH="0" baseline="0" noProof="0" dirty="0">
                          <a:ln>
                            <a:noFill/>
                          </a:ln>
                          <a:solidFill>
                            <a:srgbClr val="00A5A6"/>
                          </a:solidFill>
                          <a:effectLst/>
                          <a:uLnTx/>
                          <a:uFillTx/>
                          <a:latin typeface="+mn-lt"/>
                          <a:cs typeface="Arial"/>
                          <a:sym typeface="Arial"/>
                        </a:rPr>
                        <a:t>Work in the yard</a:t>
                      </a:r>
                    </a:p>
                    <a:p>
                      <a:pPr marL="0" marR="0" lvl="0" indent="0" algn="l" defTabSz="914400" rtl="0" eaLnBrk="1" fontAlgn="auto" latinLnBrk="0" hangingPunct="1">
                        <a:lnSpc>
                          <a:spcPct val="100000"/>
                        </a:lnSpc>
                        <a:spcBef>
                          <a:spcPts val="600"/>
                        </a:spcBef>
                        <a:spcAft>
                          <a:spcPts val="0"/>
                        </a:spcAft>
                        <a:buClr>
                          <a:srgbClr val="00A5A6"/>
                        </a:buClr>
                        <a:buSzPts val="2220"/>
                        <a:buFont typeface="Noto Sans Symbols"/>
                        <a:buNone/>
                        <a:tabLst/>
                        <a:defRPr/>
                      </a:pPr>
                      <a:r>
                        <a:rPr kumimoji="0" lang="en-US" sz="2400" b="1" i="0" u="none" strike="noStrike" kern="0" cap="none" spc="0" normalizeH="0" baseline="0" noProof="0" dirty="0">
                          <a:ln>
                            <a:noFill/>
                          </a:ln>
                          <a:solidFill>
                            <a:srgbClr val="00A5A6"/>
                          </a:solidFill>
                          <a:effectLst/>
                          <a:uLnTx/>
                          <a:uFillTx/>
                          <a:latin typeface="+mn-lt"/>
                          <a:cs typeface="Arial"/>
                          <a:sym typeface="Arial"/>
                        </a:rPr>
                        <a:t>Fix vehicles</a:t>
                      </a:r>
                    </a:p>
                  </a:txBody>
                  <a:tcPr marL="123454" marR="123454" marT="61727" marB="61727">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457200" marR="0" lvl="0" indent="0" algn="l" defTabSz="914400" rtl="0" eaLnBrk="1" fontAlgn="auto" latinLnBrk="0" hangingPunct="1">
                        <a:lnSpc>
                          <a:spcPct val="100000"/>
                        </a:lnSpc>
                        <a:spcBef>
                          <a:spcPts val="0"/>
                        </a:spcBef>
                        <a:spcAft>
                          <a:spcPts val="0"/>
                        </a:spcAft>
                        <a:buClr>
                          <a:srgbClr val="00A5A6"/>
                        </a:buClr>
                        <a:buSzPts val="1800"/>
                        <a:buFont typeface="Noto Sans Symbols"/>
                        <a:buNone/>
                        <a:tabLst/>
                        <a:defRPr/>
                      </a:pPr>
                      <a:r>
                        <a:rPr kumimoji="0" lang="en-US" sz="2400" b="1" i="0" u="none" strike="noStrike" kern="0" cap="none" spc="0" normalizeH="0" baseline="0" noProof="0" dirty="0">
                          <a:ln>
                            <a:noFill/>
                          </a:ln>
                          <a:solidFill>
                            <a:srgbClr val="00A5A6"/>
                          </a:solidFill>
                          <a:effectLst/>
                          <a:uLnTx/>
                          <a:uFillTx/>
                          <a:latin typeface="+mn-lt"/>
                          <a:cs typeface="Arial"/>
                          <a:sym typeface="Arial"/>
                        </a:rPr>
                        <a:t>Care for children</a:t>
                      </a:r>
                    </a:p>
                    <a:p>
                      <a:pPr marL="457200" marR="0" lvl="0" indent="0" algn="l" defTabSz="914400" rtl="0" eaLnBrk="1" fontAlgn="auto" latinLnBrk="0" hangingPunct="1">
                        <a:lnSpc>
                          <a:spcPct val="100000"/>
                        </a:lnSpc>
                        <a:spcBef>
                          <a:spcPts val="0"/>
                        </a:spcBef>
                        <a:spcAft>
                          <a:spcPts val="0"/>
                        </a:spcAft>
                        <a:buClr>
                          <a:srgbClr val="00A5A6"/>
                        </a:buClr>
                        <a:buSzPts val="1800"/>
                        <a:buFont typeface="Noto Sans Symbols"/>
                        <a:buNone/>
                        <a:tabLst/>
                        <a:defRPr/>
                      </a:pPr>
                      <a:r>
                        <a:rPr kumimoji="0" lang="en-US" sz="2400" b="1" i="0" u="none" strike="noStrike" kern="0" cap="none" spc="0" normalizeH="0" baseline="0" noProof="0" dirty="0">
                          <a:ln>
                            <a:noFill/>
                          </a:ln>
                          <a:solidFill>
                            <a:srgbClr val="00A5A6"/>
                          </a:solidFill>
                          <a:effectLst/>
                          <a:uLnTx/>
                          <a:uFillTx/>
                          <a:latin typeface="+mn-lt"/>
                          <a:cs typeface="Arial"/>
                          <a:sym typeface="Arial"/>
                        </a:rPr>
                        <a:t>Cook</a:t>
                      </a:r>
                    </a:p>
                    <a:p>
                      <a:pPr marL="457200" marR="0" lvl="0" indent="0" algn="l" defTabSz="914400" rtl="0" eaLnBrk="1" fontAlgn="auto" latinLnBrk="0" hangingPunct="1">
                        <a:lnSpc>
                          <a:spcPct val="100000"/>
                        </a:lnSpc>
                        <a:spcBef>
                          <a:spcPts val="0"/>
                        </a:spcBef>
                        <a:spcAft>
                          <a:spcPts val="0"/>
                        </a:spcAft>
                        <a:buClr>
                          <a:srgbClr val="00A5A6"/>
                        </a:buClr>
                        <a:buSzPts val="1800"/>
                        <a:buFont typeface="Noto Sans Symbols"/>
                        <a:buNone/>
                        <a:tabLst/>
                        <a:defRPr/>
                      </a:pPr>
                      <a:r>
                        <a:rPr kumimoji="0" lang="en-US" sz="2400" b="1" i="0" u="none" strike="noStrike" kern="0" cap="none" spc="0" normalizeH="0" baseline="0" noProof="0" dirty="0">
                          <a:ln>
                            <a:noFill/>
                          </a:ln>
                          <a:solidFill>
                            <a:srgbClr val="00A5A6"/>
                          </a:solidFill>
                          <a:effectLst/>
                          <a:uLnTx/>
                          <a:uFillTx/>
                          <a:latin typeface="+mn-lt"/>
                          <a:cs typeface="Arial"/>
                          <a:sym typeface="Arial"/>
                        </a:rPr>
                        <a:t>Help with schoolwork</a:t>
                      </a:r>
                    </a:p>
                    <a:p>
                      <a:pPr marL="457200" marR="0" lvl="0" indent="0" algn="l" defTabSz="914400" rtl="0" eaLnBrk="1" fontAlgn="auto" latinLnBrk="0" hangingPunct="1">
                        <a:lnSpc>
                          <a:spcPct val="100000"/>
                        </a:lnSpc>
                        <a:spcBef>
                          <a:spcPts val="0"/>
                        </a:spcBef>
                        <a:spcAft>
                          <a:spcPts val="0"/>
                        </a:spcAft>
                        <a:buClr>
                          <a:srgbClr val="00A5A6"/>
                        </a:buClr>
                        <a:buSzPts val="1800"/>
                        <a:buFont typeface="Noto Sans Symbols"/>
                        <a:buNone/>
                        <a:tabLst/>
                        <a:defRPr/>
                      </a:pPr>
                      <a:r>
                        <a:rPr kumimoji="0" lang="en-US" sz="2400" b="1" i="0" u="none" strike="noStrike" kern="0" cap="none" spc="0" normalizeH="0" baseline="0" noProof="0" dirty="0">
                          <a:ln>
                            <a:noFill/>
                          </a:ln>
                          <a:solidFill>
                            <a:srgbClr val="00A5A6"/>
                          </a:solidFill>
                          <a:effectLst/>
                          <a:uLnTx/>
                          <a:uFillTx/>
                          <a:latin typeface="+mn-lt"/>
                          <a:cs typeface="Arial"/>
                          <a:sym typeface="Arial"/>
                        </a:rPr>
                        <a:t>Do the shopping</a:t>
                      </a:r>
                    </a:p>
                    <a:p>
                      <a:pPr marL="457200" marR="0" lvl="0" indent="0" algn="l" defTabSz="914400" rtl="0" eaLnBrk="1" fontAlgn="auto" latinLnBrk="0" hangingPunct="1">
                        <a:lnSpc>
                          <a:spcPct val="100000"/>
                        </a:lnSpc>
                        <a:spcBef>
                          <a:spcPts val="0"/>
                        </a:spcBef>
                        <a:spcAft>
                          <a:spcPts val="0"/>
                        </a:spcAft>
                        <a:buClr>
                          <a:srgbClr val="00A5A6"/>
                        </a:buClr>
                        <a:buSzPts val="1800"/>
                        <a:buFont typeface="Noto Sans Symbols"/>
                        <a:buNone/>
                        <a:tabLst/>
                        <a:defRPr/>
                      </a:pPr>
                      <a:r>
                        <a:rPr kumimoji="0" lang="en-US" sz="2400" b="1" i="0" u="none" strike="noStrike" kern="0" cap="none" spc="0" normalizeH="0" baseline="0" noProof="0" dirty="0">
                          <a:ln>
                            <a:noFill/>
                          </a:ln>
                          <a:solidFill>
                            <a:srgbClr val="00A5A6"/>
                          </a:solidFill>
                          <a:effectLst/>
                          <a:uLnTx/>
                          <a:uFillTx/>
                          <a:latin typeface="+mn-lt"/>
                          <a:cs typeface="Arial"/>
                          <a:sym typeface="Arial"/>
                        </a:rPr>
                        <a:t>Wash the clothes</a:t>
                      </a:r>
                    </a:p>
                    <a:p>
                      <a:pPr>
                        <a:lnSpc>
                          <a:spcPct val="100000"/>
                        </a:lnSpc>
                      </a:pPr>
                      <a:endParaRPr lang="en-US" sz="2400" dirty="0"/>
                    </a:p>
                  </a:txBody>
                  <a:tcPr marL="123454" marR="123454" marT="61727" marB="61727">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extLst>
                  <a:ext uri="{0D108BD9-81ED-4DB2-BD59-A6C34878D82A}">
                    <a16:rowId xmlns:a16="http://schemas.microsoft.com/office/drawing/2014/main" val="2247661167"/>
                  </a:ext>
                </a:extLst>
              </a:tr>
            </a:tbl>
          </a:graphicData>
        </a:graphic>
      </p:graphicFrame>
      <p:sp>
        <p:nvSpPr>
          <p:cNvPr id="354" name="Google Shape;354;g83a051a044_4_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24</a:t>
            </a:fld>
            <a:endParaRPr sz="900">
              <a:solidFill>
                <a:srgbClr val="00A5A6"/>
              </a:solidFill>
            </a:endParaRPr>
          </a:p>
        </p:txBody>
      </p:sp>
      <p:pic>
        <p:nvPicPr>
          <p:cNvPr id="358" name="Google Shape;358;g83a051a044_4_7"/>
          <p:cNvPicPr preferRelativeResize="0">
            <a:picLocks noChangeAspect="1"/>
          </p:cNvPicPr>
          <p:nvPr/>
        </p:nvPicPr>
        <p:blipFill rotWithShape="1">
          <a:blip r:embed="rId3">
            <a:clrChange>
              <a:clrFrom>
                <a:srgbClr val="FFFFFF"/>
              </a:clrFrom>
              <a:clrTo>
                <a:srgbClr val="FFFFFF">
                  <a:alpha val="0"/>
                </a:srgbClr>
              </a:clrTo>
            </a:clrChange>
            <a:alphaModFix/>
          </a:blip>
          <a:srcRect/>
          <a:stretch/>
        </p:blipFill>
        <p:spPr>
          <a:xfrm>
            <a:off x="2867813" y="2853218"/>
            <a:ext cx="617100" cy="1745742"/>
          </a:xfrm>
          <a:prstGeom prst="rect">
            <a:avLst/>
          </a:prstGeom>
          <a:noFill/>
          <a:ln>
            <a:noFill/>
          </a:ln>
        </p:spPr>
      </p:pic>
      <p:pic>
        <p:nvPicPr>
          <p:cNvPr id="360" name="Google Shape;360;g83a051a044_4_7"/>
          <p:cNvPicPr preferRelativeResize="0">
            <a:picLocks noChangeAspect="1"/>
          </p:cNvPicPr>
          <p:nvPr/>
        </p:nvPicPr>
        <p:blipFill rotWithShape="1">
          <a:blip r:embed="rId4">
            <a:clrChange>
              <a:clrFrom>
                <a:srgbClr val="FFFFFF"/>
              </a:clrFrom>
              <a:clrTo>
                <a:srgbClr val="FFFFFF">
                  <a:alpha val="0"/>
                </a:srgbClr>
              </a:clrTo>
            </a:clrChange>
            <a:alphaModFix/>
          </a:blip>
          <a:srcRect/>
          <a:stretch/>
        </p:blipFill>
        <p:spPr>
          <a:xfrm>
            <a:off x="7798052" y="2983991"/>
            <a:ext cx="651121" cy="1745742"/>
          </a:xfrm>
          <a:prstGeom prst="rect">
            <a:avLst/>
          </a:prstGeom>
          <a:noFill/>
          <a:ln>
            <a:noFill/>
          </a:ln>
        </p:spPr>
      </p:pic>
      <p:sp>
        <p:nvSpPr>
          <p:cNvPr id="3" name="Title 2">
            <a:extLst>
              <a:ext uri="{FF2B5EF4-FFF2-40B4-BE49-F238E27FC236}">
                <a16:creationId xmlns:a16="http://schemas.microsoft.com/office/drawing/2014/main" id="{189DE83E-EE45-456D-A56F-C27954F4955F}"/>
              </a:ext>
            </a:extLst>
          </p:cNvPr>
          <p:cNvSpPr>
            <a:spLocks noGrp="1"/>
          </p:cNvSpPr>
          <p:nvPr>
            <p:ph type="title"/>
          </p:nvPr>
        </p:nvSpPr>
        <p:spPr>
          <a:xfrm>
            <a:off x="457200" y="277692"/>
            <a:ext cx="7666413" cy="914400"/>
          </a:xfrm>
        </p:spPr>
        <p:txBody>
          <a:bodyPr/>
          <a:lstStyle/>
          <a:p>
            <a:r>
              <a:rPr lang="en-US" dirty="0"/>
              <a:t>Who Works?</a:t>
            </a:r>
          </a:p>
        </p:txBody>
      </p:sp>
      <p:pic>
        <p:nvPicPr>
          <p:cNvPr id="8" name="Google Shape;255;g74570ac0df_1_13" descr="Three stick figure children tumbling">
            <a:extLst>
              <a:ext uri="{FF2B5EF4-FFF2-40B4-BE49-F238E27FC236}">
                <a16:creationId xmlns:a16="http://schemas.microsoft.com/office/drawing/2014/main" id="{D4D8FC40-80A7-4C3E-AF85-8D52757903C0}"/>
              </a:ext>
            </a:extLst>
          </p:cNvPr>
          <p:cNvPicPr preferRelativeResize="0">
            <a:picLocks noChangeAspect="1"/>
          </p:cNvPicPr>
          <p:nvPr/>
        </p:nvPicPr>
        <p:blipFill rotWithShape="1">
          <a:blip r:embed="rId5">
            <a:alphaModFix/>
          </a:blip>
          <a:srcRect/>
          <a:stretch/>
        </p:blipFill>
        <p:spPr>
          <a:xfrm>
            <a:off x="7593356" y="218150"/>
            <a:ext cx="1280160" cy="1022586"/>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16"/>
          <p:cNvSpPr txBox="1">
            <a:spLocks noGrp="1"/>
          </p:cNvSpPr>
          <p:nvPr>
            <p:ph type="title"/>
          </p:nvPr>
        </p:nvSpPr>
        <p:spPr>
          <a:xfrm>
            <a:off x="304801" y="530350"/>
            <a:ext cx="3392448"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Remember</a:t>
            </a:r>
            <a:endParaRPr dirty="0"/>
          </a:p>
        </p:txBody>
      </p:sp>
      <p:sp>
        <p:nvSpPr>
          <p:cNvPr id="367" name="Google Shape;367;p16"/>
          <p:cNvSpPr txBox="1">
            <a:spLocks noGrp="1"/>
          </p:cNvSpPr>
          <p:nvPr>
            <p:ph type="body" idx="1"/>
          </p:nvPr>
        </p:nvSpPr>
        <p:spPr>
          <a:xfrm>
            <a:off x="304801" y="155575"/>
            <a:ext cx="3261650" cy="4263300"/>
          </a:xfrm>
          <a:prstGeom prst="rect">
            <a:avLst/>
          </a:prstGeom>
          <a:noFill/>
          <a:ln>
            <a:noFill/>
          </a:ln>
        </p:spPr>
        <p:txBody>
          <a:bodyPr spcFirstLastPara="1" wrap="square" lIns="91425" tIns="91425" rIns="91425" bIns="91425" anchor="ctr" anchorCtr="0">
            <a:normAutofit/>
          </a:bodyPr>
          <a:lstStyle/>
          <a:p>
            <a:pPr marL="0" lvl="0" indent="0" algn="l" rtl="0">
              <a:lnSpc>
                <a:spcPct val="115000"/>
              </a:lnSpc>
              <a:spcBef>
                <a:spcPts val="600"/>
              </a:spcBef>
              <a:spcAft>
                <a:spcPts val="0"/>
              </a:spcAft>
              <a:buSzPts val="1800"/>
              <a:buNone/>
            </a:pPr>
            <a:r>
              <a:rPr lang="en-US" sz="2200" dirty="0"/>
              <a:t>Articles 1 and 2 of the Declaration of Human Rights say that men and women are equal.</a:t>
            </a:r>
            <a:endParaRPr sz="2200" dirty="0"/>
          </a:p>
        </p:txBody>
      </p:sp>
      <p:pic>
        <p:nvPicPr>
          <p:cNvPr id="369" name="Google Shape;369;p16" descr="Stick figures of two kids running the icon for discussion throughout the presentation"/>
          <p:cNvPicPr preferRelativeResize="0">
            <a:picLocks noGrp="1"/>
          </p:cNvPicPr>
          <p:nvPr>
            <p:ph type="body" idx="2"/>
          </p:nvPr>
        </p:nvPicPr>
        <p:blipFill rotWithShape="1">
          <a:blip r:embed="rId3">
            <a:alphaModFix/>
          </a:blip>
          <a:srcRect/>
          <a:stretch/>
        </p:blipFill>
        <p:spPr>
          <a:xfrm>
            <a:off x="7676904" y="155575"/>
            <a:ext cx="1187700" cy="1112700"/>
          </a:xfrm>
          <a:prstGeom prst="rect">
            <a:avLst/>
          </a:prstGeom>
          <a:noFill/>
          <a:ln>
            <a:noFill/>
          </a:ln>
        </p:spPr>
      </p:pic>
      <p:sp>
        <p:nvSpPr>
          <p:cNvPr id="368" name="Google Shape;368;p16"/>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25</a:t>
            </a:fld>
            <a:endParaRPr sz="900">
              <a:solidFill>
                <a:srgbClr val="00A5A6"/>
              </a:solidFill>
            </a:endParaRPr>
          </a:p>
        </p:txBody>
      </p:sp>
      <p:pic>
        <p:nvPicPr>
          <p:cNvPr id="370" name="Google Shape;370;p16"/>
          <p:cNvPicPr preferRelativeResize="0"/>
          <p:nvPr/>
        </p:nvPicPr>
        <p:blipFill rotWithShape="1">
          <a:blip r:embed="rId4">
            <a:alphaModFix/>
          </a:blip>
          <a:srcRect/>
          <a:stretch/>
        </p:blipFill>
        <p:spPr>
          <a:xfrm>
            <a:off x="3439886" y="155575"/>
            <a:ext cx="4237018" cy="4836985"/>
          </a:xfrm>
          <a:prstGeom prst="rect">
            <a:avLst/>
          </a:prstGeom>
          <a:noFill/>
          <a:ln>
            <a:noFill/>
          </a:ln>
        </p:spPr>
      </p:pic>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22"/>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Conclusion</a:t>
            </a:r>
            <a:endParaRPr/>
          </a:p>
        </p:txBody>
      </p:sp>
      <p:sp>
        <p:nvSpPr>
          <p:cNvPr id="376" name="Google Shape;376;p22"/>
          <p:cNvSpPr txBox="1">
            <a:spLocks noGrp="1"/>
          </p:cNvSpPr>
          <p:nvPr>
            <p:ph type="body" idx="1"/>
          </p:nvPr>
        </p:nvSpPr>
        <p:spPr>
          <a:xfrm>
            <a:off x="877488" y="1524000"/>
            <a:ext cx="7666500" cy="3108600"/>
          </a:xfrm>
          <a:prstGeom prst="rect">
            <a:avLst/>
          </a:prstGeom>
          <a:noFill/>
          <a:ln>
            <a:noFill/>
          </a:ln>
        </p:spPr>
        <p:txBody>
          <a:bodyPr spcFirstLastPara="1" wrap="square" lIns="91425" tIns="91425" rIns="91425" bIns="91425" anchor="t" anchorCtr="0">
            <a:normAutofit/>
          </a:bodyPr>
          <a:lstStyle/>
          <a:p>
            <a:pPr>
              <a:spcBef>
                <a:spcPts val="600"/>
              </a:spcBef>
            </a:pPr>
            <a:r>
              <a:rPr lang="en-US" dirty="0"/>
              <a:t>What is discrimination?</a:t>
            </a:r>
            <a:endParaRPr dirty="0"/>
          </a:p>
          <a:p>
            <a:r>
              <a:rPr lang="en-US" dirty="0"/>
              <a:t>Should we value people less because they are different than us?</a:t>
            </a:r>
            <a:endParaRPr dirty="0"/>
          </a:p>
          <a:p>
            <a:r>
              <a:rPr lang="en-US" dirty="0"/>
              <a:t>Do you have any questions?</a:t>
            </a:r>
            <a:endParaRPr dirty="0"/>
          </a:p>
          <a:p>
            <a:r>
              <a:rPr lang="en-US" dirty="0"/>
              <a:t>Tell me one thing you remember about the Preamble to the Universal Declaration of Human Rights.</a:t>
            </a:r>
            <a:endParaRPr dirty="0"/>
          </a:p>
        </p:txBody>
      </p:sp>
      <p:pic>
        <p:nvPicPr>
          <p:cNvPr id="377" name="Google Shape;377;p22" descr="Four stick children holding stars"/>
          <p:cNvPicPr preferRelativeResize="0">
            <a:picLocks noGrp="1"/>
          </p:cNvPicPr>
          <p:nvPr>
            <p:ph type="body" idx="2"/>
          </p:nvPr>
        </p:nvPicPr>
        <p:blipFill rotWithShape="1">
          <a:blip r:embed="rId3">
            <a:alphaModFix/>
          </a:blip>
          <a:srcRect/>
          <a:stretch/>
        </p:blipFill>
        <p:spPr>
          <a:xfrm>
            <a:off x="7406043" y="322752"/>
            <a:ext cx="1407000" cy="1122000"/>
          </a:xfrm>
          <a:prstGeom prst="rect">
            <a:avLst/>
          </a:prstGeom>
          <a:noFill/>
          <a:ln>
            <a:noFill/>
          </a:ln>
        </p:spPr>
      </p:pic>
      <p:sp>
        <p:nvSpPr>
          <p:cNvPr id="378" name="Google Shape;378;p22"/>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26</a:t>
            </a:fld>
            <a:endParaRPr sz="900">
              <a:solidFill>
                <a:srgbClr val="00A5A6"/>
              </a:solidFill>
            </a:endParaRP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23"/>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a:t>
            </a:r>
            <a:endParaRPr/>
          </a:p>
        </p:txBody>
      </p:sp>
      <p:sp>
        <p:nvSpPr>
          <p:cNvPr id="384" name="Google Shape;384;p23"/>
          <p:cNvSpPr txBox="1">
            <a:spLocks noGrp="1"/>
          </p:cNvSpPr>
          <p:nvPr>
            <p:ph type="body" idx="1"/>
          </p:nvPr>
        </p:nvSpPr>
        <p:spPr>
          <a:xfrm>
            <a:off x="732997" y="1208314"/>
            <a:ext cx="7810878" cy="2982686"/>
          </a:xfrm>
          <a:prstGeom prst="rect">
            <a:avLst/>
          </a:prstGeom>
          <a:noFill/>
          <a:ln>
            <a:noFill/>
          </a:ln>
        </p:spPr>
        <p:txBody>
          <a:bodyPr spcFirstLastPara="1" wrap="square" lIns="91425" tIns="91425" rIns="91425" bIns="91425" anchor="ctr" anchorCtr="0">
            <a:normAutofit/>
          </a:bodyPr>
          <a:lstStyle/>
          <a:p>
            <a:pPr marL="114300" lvl="0" indent="0" algn="l" rtl="0">
              <a:lnSpc>
                <a:spcPct val="100000"/>
              </a:lnSpc>
              <a:spcBef>
                <a:spcPts val="600"/>
              </a:spcBef>
              <a:spcAft>
                <a:spcPts val="0"/>
              </a:spcAft>
              <a:buSzPts val="1800"/>
              <a:buNone/>
            </a:pPr>
            <a:r>
              <a:rPr lang="en-US" dirty="0"/>
              <a:t>Share the story of Zara’s mother.</a:t>
            </a:r>
            <a:endParaRPr dirty="0"/>
          </a:p>
          <a:p>
            <a:pPr marL="114300" lvl="0" indent="0" algn="l" rtl="0">
              <a:lnSpc>
                <a:spcPct val="100000"/>
              </a:lnSpc>
              <a:spcBef>
                <a:spcPts val="0"/>
              </a:spcBef>
              <a:spcAft>
                <a:spcPts val="0"/>
              </a:spcAft>
              <a:buSzPts val="1800"/>
              <a:buNone/>
            </a:pPr>
            <a:endParaRPr lang="en-US" dirty="0"/>
          </a:p>
          <a:p>
            <a:pPr marL="114300" lvl="0" indent="0" algn="l" rtl="0">
              <a:lnSpc>
                <a:spcPct val="100000"/>
              </a:lnSpc>
              <a:spcBef>
                <a:spcPts val="0"/>
              </a:spcBef>
              <a:spcAft>
                <a:spcPts val="0"/>
              </a:spcAft>
              <a:buSzPts val="1800"/>
              <a:buNone/>
            </a:pPr>
            <a:r>
              <a:rPr lang="en-US" dirty="0"/>
              <a:t>Ask yourself:</a:t>
            </a:r>
          </a:p>
          <a:p>
            <a:pPr marL="114300" lvl="0" indent="0" algn="l" rtl="0">
              <a:lnSpc>
                <a:spcPct val="100000"/>
              </a:lnSpc>
              <a:spcBef>
                <a:spcPts val="0"/>
              </a:spcBef>
              <a:spcAft>
                <a:spcPts val="0"/>
              </a:spcAft>
              <a:buSzPts val="1800"/>
              <a:buNone/>
            </a:pPr>
            <a:endParaRPr dirty="0"/>
          </a:p>
          <a:p>
            <a:pPr marL="0" lvl="0" indent="0" algn="l" rtl="0">
              <a:lnSpc>
                <a:spcPct val="100000"/>
              </a:lnSpc>
              <a:spcBef>
                <a:spcPts val="600"/>
              </a:spcBef>
              <a:spcAft>
                <a:spcPts val="0"/>
              </a:spcAft>
              <a:buSzPts val="1800"/>
              <a:buNone/>
            </a:pPr>
            <a:r>
              <a:rPr lang="en-US" i="1" dirty="0"/>
              <a:t>“Is there a way I might help make a change?”</a:t>
            </a:r>
            <a:endParaRPr i="1" dirty="0"/>
          </a:p>
          <a:p>
            <a:pPr marL="0" lvl="0" indent="0" algn="l" rtl="0">
              <a:lnSpc>
                <a:spcPct val="100000"/>
              </a:lnSpc>
              <a:spcBef>
                <a:spcPts val="600"/>
              </a:spcBef>
              <a:spcAft>
                <a:spcPts val="0"/>
              </a:spcAft>
              <a:buSzPts val="1800"/>
              <a:buNone/>
            </a:pPr>
            <a:r>
              <a:rPr lang="en-US" i="1" dirty="0"/>
              <a:t>“How can I lighten my parents load?”</a:t>
            </a:r>
            <a:endParaRPr i="1" dirty="0"/>
          </a:p>
          <a:p>
            <a:pPr marL="0" lvl="0" indent="0" algn="l" rtl="0">
              <a:lnSpc>
                <a:spcPct val="100000"/>
              </a:lnSpc>
              <a:spcBef>
                <a:spcPts val="600"/>
              </a:spcBef>
              <a:spcAft>
                <a:spcPts val="0"/>
              </a:spcAft>
              <a:buSzPts val="1800"/>
              <a:buNone/>
            </a:pPr>
            <a:endParaRPr dirty="0"/>
          </a:p>
        </p:txBody>
      </p:sp>
      <p:pic>
        <p:nvPicPr>
          <p:cNvPr id="385" name="Google Shape;385;p23" descr="A stick person climbing towards the top of a mountain with a flag on top"/>
          <p:cNvPicPr preferRelativeResize="0">
            <a:picLocks noGrp="1" noChangeAspect="1"/>
          </p:cNvPicPr>
          <p:nvPr>
            <p:ph type="body" idx="2"/>
          </p:nvPr>
        </p:nvPicPr>
        <p:blipFill rotWithShape="1">
          <a:blip r:embed="rId3">
            <a:alphaModFix/>
          </a:blip>
          <a:stretch/>
        </p:blipFill>
        <p:spPr>
          <a:xfrm>
            <a:off x="7808257" y="312535"/>
            <a:ext cx="1097280" cy="781230"/>
          </a:xfrm>
          <a:prstGeom prst="rect">
            <a:avLst/>
          </a:prstGeom>
          <a:noFill/>
          <a:ln>
            <a:noFill/>
          </a:ln>
        </p:spPr>
      </p:pic>
      <p:sp>
        <p:nvSpPr>
          <p:cNvPr id="386" name="Google Shape;386;p23"/>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27</a:t>
            </a:fld>
            <a:endParaRPr sz="900">
              <a:solidFill>
                <a:srgbClr val="00A5A6"/>
              </a:solidFill>
            </a:endParaRPr>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399"/>
        <p:cNvGrpSpPr/>
        <p:nvPr/>
      </p:nvGrpSpPr>
      <p:grpSpPr>
        <a:xfrm>
          <a:off x="0" y="0"/>
          <a:ext cx="0" cy="0"/>
          <a:chOff x="0" y="0"/>
          <a:chExt cx="0" cy="0"/>
        </a:xfrm>
      </p:grpSpPr>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3875971943"/>
              </p:ext>
            </p:extLst>
          </p:nvPr>
        </p:nvGraphicFramePr>
        <p:xfrm>
          <a:off x="511629" y="1524000"/>
          <a:ext cx="8129919" cy="2873205"/>
        </p:xfrm>
        <a:graphic>
          <a:graphicData uri="http://schemas.openxmlformats.org/drawingml/2006/table">
            <a:tbl>
              <a:tblPr firstRow="1" bandRow="1">
                <a:tableStyleId>{2D5ABB26-0587-4C30-8999-92F81FD0307C}</a:tableStyleId>
              </a:tblPr>
              <a:tblGrid>
                <a:gridCol w="573876">
                  <a:extLst>
                    <a:ext uri="{9D8B030D-6E8A-4147-A177-3AD203B41FA5}">
                      <a16:colId xmlns:a16="http://schemas.microsoft.com/office/drawing/2014/main" val="2627769037"/>
                    </a:ext>
                  </a:extLst>
                </a:gridCol>
                <a:gridCol w="7556043">
                  <a:extLst>
                    <a:ext uri="{9D8B030D-6E8A-4147-A177-3AD203B41FA5}">
                      <a16:colId xmlns:a16="http://schemas.microsoft.com/office/drawing/2014/main" val="1329378423"/>
                    </a:ext>
                  </a:extLst>
                </a:gridCol>
              </a:tblGrid>
              <a:tr h="1200199">
                <a:tc>
                  <a:txBody>
                    <a:bodyPr/>
                    <a:lstStyle/>
                    <a:p>
                      <a:pPr algn="ctr"/>
                      <a:r>
                        <a:rPr lang="en-US" dirty="0"/>
                        <a:t>1</a:t>
                      </a:r>
                    </a:p>
                  </a:txBody>
                  <a:tcPr/>
                </a:tc>
                <a:tc>
                  <a:txBody>
                    <a:bodyPr/>
                    <a:lstStyle/>
                    <a:p>
                      <a:r>
                        <a:rPr lang="en-US" sz="1800" i="1" u="none" strike="noStrike" cap="none" dirty="0">
                          <a:effectLst/>
                          <a:sym typeface="Arial"/>
                        </a:rPr>
                        <a:t>Visit the United Nations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836503">
                <a:tc>
                  <a:txBody>
                    <a:bodyPr/>
                    <a:lstStyle/>
                    <a:p>
                      <a:pPr algn="ctr"/>
                      <a:r>
                        <a:rPr lang="en-US"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836503">
                <a:tc>
                  <a:txBody>
                    <a:bodyPr/>
                    <a:lstStyle/>
                    <a:p>
                      <a:pPr algn="ctr"/>
                      <a:r>
                        <a:rPr lang="en-US"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104426870"/>
              </p:ext>
            </p:extLst>
          </p:nvPr>
        </p:nvGraphicFramePr>
        <p:xfrm>
          <a:off x="365760" y="1259766"/>
          <a:ext cx="8412480" cy="32918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2637142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Pencils and Paper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6576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090328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24444467"/>
                  </a:ext>
                </a:extLst>
              </a:tr>
              <a:tr h="36576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Story: “My Mother Doesn’t Work”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9394957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Mini-posters: All mini posters from previous lessons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bl>
          </a:graphicData>
        </a:graphic>
      </p:graphicFrame>
    </p:spTree>
    <p:extLst>
      <p:ext uri="{BB962C8B-B14F-4D97-AF65-F5344CB8AC3E}">
        <p14:creationId xmlns:p14="http://schemas.microsoft.com/office/powerpoint/2010/main" val="3019162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2636439" y="285750"/>
            <a:ext cx="3871122" cy="4572000"/>
          </a:xfrm>
          <a:prstGeom prst="rect">
            <a:avLst/>
          </a:prstGeom>
          <a:ln>
            <a:solidFill>
              <a:schemeClr val="tx1"/>
            </a:solidFill>
          </a:ln>
        </p:spPr>
      </p:pic>
    </p:spTree>
    <p:extLst>
      <p:ext uri="{BB962C8B-B14F-4D97-AF65-F5344CB8AC3E}">
        <p14:creationId xmlns:p14="http://schemas.microsoft.com/office/powerpoint/2010/main" val="3682027660"/>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rotWithShape="1">
          <a:blip r:embed="rId4"/>
          <a:srcRect b="15964"/>
          <a:stretch/>
        </p:blipFill>
        <p:spPr>
          <a:xfrm>
            <a:off x="1231249" y="285750"/>
            <a:ext cx="6524747" cy="4572000"/>
          </a:xfrm>
          <a:prstGeom prst="rect">
            <a:avLst/>
          </a:prstGeom>
          <a:ln>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07159343"/>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159"/>
        <p:cNvGrpSpPr/>
        <p:nvPr/>
      </p:nvGrpSpPr>
      <p:grpSpPr>
        <a:xfrm>
          <a:off x="0" y="0"/>
          <a:ext cx="0" cy="0"/>
          <a:chOff x="0" y="0"/>
          <a:chExt cx="0" cy="0"/>
        </a:xfrm>
      </p:grpSpPr>
      <p:sp>
        <p:nvSpPr>
          <p:cNvPr id="160" name="Google Shape;160;p3"/>
          <p:cNvSpPr txBox="1">
            <a:spLocks noGrp="1"/>
          </p:cNvSpPr>
          <p:nvPr>
            <p:ph type="ctrTitle"/>
          </p:nvPr>
        </p:nvSpPr>
        <p:spPr>
          <a:xfrm>
            <a:off x="5081175" y="689875"/>
            <a:ext cx="3935100" cy="3763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sz="3900">
                <a:solidFill>
                  <a:srgbClr val="F2D254"/>
                </a:solidFill>
              </a:rPr>
              <a:t>Is This Discrimination?</a:t>
            </a:r>
            <a:br>
              <a:rPr lang="en-US" sz="2800">
                <a:solidFill>
                  <a:srgbClr val="F2D254"/>
                </a:solidFill>
              </a:rPr>
            </a:br>
            <a:br>
              <a:rPr lang="en-US" sz="2800">
                <a:solidFill>
                  <a:srgbClr val="F2D254"/>
                </a:solidFill>
              </a:rPr>
            </a:br>
            <a:r>
              <a:rPr lang="en-US" sz="2800">
                <a:solidFill>
                  <a:srgbClr val="F2D254"/>
                </a:solidFill>
              </a:rPr>
              <a:t>Lesson 3B</a:t>
            </a:r>
            <a:endParaRPr>
              <a:solidFill>
                <a:srgbClr val="F2D254"/>
              </a:solidFill>
            </a:endParaRPr>
          </a:p>
        </p:txBody>
      </p:sp>
      <p:pic>
        <p:nvPicPr>
          <p:cNvPr id="161" name="Google Shape;161;p3"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162" name="Google Shape;162;p3" descr="A close up of a toy&#10;&#10;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F2E16D37-4E5E-4596-99CF-B549C4012C8B}"/>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Protection Against Discrimination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5</a:t>
            </a:fld>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148840" y="292608"/>
            <a:ext cx="4709160" cy="4544569"/>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8" name="Google Shape;336;g73c344c6b8_3_17">
            <a:extLst>
              <a:ext uri="{FF2B5EF4-FFF2-40B4-BE49-F238E27FC236}">
                <a16:creationId xmlns:a16="http://schemas.microsoft.com/office/drawing/2014/main" id="{47470708-CAC6-40D4-9DBC-74A92932EBB2}"/>
              </a:ext>
            </a:extLst>
          </p:cNvPr>
          <p:cNvPicPr preferRelativeResize="0">
            <a:picLocks noChangeAspect="1"/>
          </p:cNvPicPr>
          <p:nvPr/>
        </p:nvPicPr>
        <p:blipFill rotWithShape="1">
          <a:blip r:embed="rId3">
            <a:alphaModFix/>
          </a:blip>
          <a:srcRect/>
          <a:stretch/>
        </p:blipFill>
        <p:spPr>
          <a:xfrm>
            <a:off x="997622" y="420752"/>
            <a:ext cx="1430393"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9" name="Google Shape;337;g73c344c6b8_3_17">
            <a:extLst>
              <a:ext uri="{FF2B5EF4-FFF2-40B4-BE49-F238E27FC236}">
                <a16:creationId xmlns:a16="http://schemas.microsoft.com/office/drawing/2014/main" id="{C615478E-823A-409E-A10A-AB6B1258FF71}"/>
              </a:ext>
            </a:extLst>
          </p:cNvPr>
          <p:cNvPicPr preferRelativeResize="0">
            <a:picLocks noChangeAspect="1"/>
          </p:cNvPicPr>
          <p:nvPr/>
        </p:nvPicPr>
        <p:blipFill rotWithShape="1">
          <a:blip r:embed="rId4">
            <a:alphaModFix/>
          </a:blip>
          <a:srcRect/>
          <a:stretch/>
        </p:blipFill>
        <p:spPr>
          <a:xfrm>
            <a:off x="2600194" y="420752"/>
            <a:ext cx="1432486"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0" name="Google Shape;338;g73c344c6b8_3_17">
            <a:extLst>
              <a:ext uri="{FF2B5EF4-FFF2-40B4-BE49-F238E27FC236}">
                <a16:creationId xmlns:a16="http://schemas.microsoft.com/office/drawing/2014/main" id="{77A155F6-F68A-4777-AF00-173B80E6B37C}"/>
              </a:ext>
            </a:extLst>
          </p:cNvPr>
          <p:cNvPicPr preferRelativeResize="0">
            <a:picLocks noChangeAspect="1"/>
          </p:cNvPicPr>
          <p:nvPr/>
        </p:nvPicPr>
        <p:blipFill rotWithShape="1">
          <a:blip r:embed="rId5">
            <a:alphaModFix/>
          </a:blip>
          <a:srcRect/>
          <a:stretch/>
        </p:blipFill>
        <p:spPr>
          <a:xfrm>
            <a:off x="4204859" y="420752"/>
            <a:ext cx="1610805"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1" name="Google Shape;339;g73c344c6b8_3_17">
            <a:extLst>
              <a:ext uri="{FF2B5EF4-FFF2-40B4-BE49-F238E27FC236}">
                <a16:creationId xmlns:a16="http://schemas.microsoft.com/office/drawing/2014/main" id="{BD3DA4F1-933E-4FF4-9B83-8FE14AC2853C}"/>
              </a:ext>
            </a:extLst>
          </p:cNvPr>
          <p:cNvPicPr preferRelativeResize="0">
            <a:picLocks noChangeAspect="1"/>
          </p:cNvPicPr>
          <p:nvPr/>
        </p:nvPicPr>
        <p:blipFill rotWithShape="1">
          <a:blip r:embed="rId6">
            <a:alphaModFix/>
          </a:blip>
          <a:srcRect/>
          <a:stretch/>
        </p:blipFill>
        <p:spPr>
          <a:xfrm>
            <a:off x="5987844" y="420752"/>
            <a:ext cx="1430140"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2" name="Google Shape;340;g73c344c6b8_3_17">
            <a:extLst>
              <a:ext uri="{FF2B5EF4-FFF2-40B4-BE49-F238E27FC236}">
                <a16:creationId xmlns:a16="http://schemas.microsoft.com/office/drawing/2014/main" id="{E4CA636F-3FD1-48ED-BF23-4C7CE15F33BD}"/>
              </a:ext>
            </a:extLst>
          </p:cNvPr>
          <p:cNvPicPr preferRelativeResize="0">
            <a:picLocks noChangeAspect="1"/>
          </p:cNvPicPr>
          <p:nvPr/>
        </p:nvPicPr>
        <p:blipFill rotWithShape="1">
          <a:blip r:embed="rId7">
            <a:alphaModFix/>
          </a:blip>
          <a:srcRect/>
          <a:stretch/>
        </p:blipFill>
        <p:spPr>
          <a:xfrm>
            <a:off x="983454" y="2745644"/>
            <a:ext cx="1458729"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3" name="Google Shape;341;g73c344c6b8_3_17">
            <a:extLst>
              <a:ext uri="{FF2B5EF4-FFF2-40B4-BE49-F238E27FC236}">
                <a16:creationId xmlns:a16="http://schemas.microsoft.com/office/drawing/2014/main" id="{D91EF594-584D-4752-9A79-B77AE3B048EC}"/>
              </a:ext>
            </a:extLst>
          </p:cNvPr>
          <p:cNvPicPr preferRelativeResize="0">
            <a:picLocks noChangeAspect="1"/>
          </p:cNvPicPr>
          <p:nvPr/>
        </p:nvPicPr>
        <p:blipFill rotWithShape="1">
          <a:blip r:embed="rId8">
            <a:alphaModFix/>
          </a:blip>
          <a:srcRect/>
          <a:stretch/>
        </p:blipFill>
        <p:spPr>
          <a:xfrm>
            <a:off x="2574342" y="2745644"/>
            <a:ext cx="1458338"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4" name="Google Shape;342;g73c344c6b8_3_17">
            <a:extLst>
              <a:ext uri="{FF2B5EF4-FFF2-40B4-BE49-F238E27FC236}">
                <a16:creationId xmlns:a16="http://schemas.microsoft.com/office/drawing/2014/main" id="{EF71DE0D-12C4-4E90-AF30-82F4E806A778}"/>
              </a:ext>
            </a:extLst>
          </p:cNvPr>
          <p:cNvPicPr preferRelativeResize="0">
            <a:picLocks noChangeAspect="1"/>
          </p:cNvPicPr>
          <p:nvPr/>
        </p:nvPicPr>
        <p:blipFill rotWithShape="1">
          <a:blip r:embed="rId9">
            <a:alphaModFix/>
          </a:blip>
          <a:srcRect/>
          <a:stretch/>
        </p:blipFill>
        <p:spPr>
          <a:xfrm>
            <a:off x="4328898" y="2745644"/>
            <a:ext cx="1362727" cy="21031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6" name="Google Shape;192;p7" descr="A Small green checkmark in a box the icon used to indicate a review throughout the presentation">
            <a:extLst>
              <a:ext uri="{FF2B5EF4-FFF2-40B4-BE49-F238E27FC236}">
                <a16:creationId xmlns:a16="http://schemas.microsoft.com/office/drawing/2014/main" id="{0EC9156B-D85E-4F84-B630-519389EF10DE}"/>
              </a:ext>
            </a:extLst>
          </p:cNvPr>
          <p:cNvPicPr preferRelativeResize="0">
            <a:picLocks noChangeAspect="1"/>
          </p:cNvPicPr>
          <p:nvPr/>
        </p:nvPicPr>
        <p:blipFill rotWithShape="1">
          <a:blip r:embed="rId10">
            <a:alphaModFix/>
          </a:blip>
          <a:srcRect l="13592" t="13485" r="15709" b="10028"/>
          <a:stretch/>
        </p:blipFill>
        <p:spPr>
          <a:xfrm>
            <a:off x="7819829" y="192135"/>
            <a:ext cx="1014258" cy="1097280"/>
          </a:xfrm>
          <a:prstGeom prst="rect">
            <a:avLst/>
          </a:prstGeom>
          <a:noFill/>
          <a:ln>
            <a:noFill/>
          </a:ln>
        </p:spPr>
      </p:pic>
    </p:spTree>
    <p:extLst>
      <p:ext uri="{BB962C8B-B14F-4D97-AF65-F5344CB8AC3E}">
        <p14:creationId xmlns:p14="http://schemas.microsoft.com/office/powerpoint/2010/main" val="2569962323"/>
      </p:ext>
    </p:extLst>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1"/>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Learning Points</a:t>
            </a:r>
            <a:endParaRPr/>
          </a:p>
        </p:txBody>
      </p:sp>
      <p:sp>
        <p:nvSpPr>
          <p:cNvPr id="168" name="Google Shape;168;p11"/>
          <p:cNvSpPr txBox="1">
            <a:spLocks noGrp="1"/>
          </p:cNvSpPr>
          <p:nvPr>
            <p:ph type="body" idx="1"/>
          </p:nvPr>
        </p:nvSpPr>
        <p:spPr>
          <a:xfrm>
            <a:off x="877462" y="1524000"/>
            <a:ext cx="7040249" cy="3108722"/>
          </a:xfrm>
          <a:prstGeom prst="rect">
            <a:avLst/>
          </a:prstGeom>
          <a:noFill/>
          <a:ln>
            <a:noFill/>
          </a:ln>
        </p:spPr>
        <p:txBody>
          <a:bodyPr spcFirstLastPara="1" wrap="square" lIns="91425" tIns="91425" rIns="91425" bIns="91425" anchor="ctr" anchorCtr="0">
            <a:normAutofit lnSpcReduction="10000"/>
          </a:bodyPr>
          <a:lstStyle/>
          <a:p>
            <a:pPr lvl="0" indent="-457200">
              <a:spcBef>
                <a:spcPts val="600"/>
              </a:spcBef>
              <a:buSzPts val="2400"/>
              <a:buFont typeface="+mj-lt"/>
              <a:buAutoNum type="arabicPeriod"/>
            </a:pPr>
            <a:r>
              <a:rPr lang="en-US" dirty="0"/>
              <a:t>Human dignity is the foundation for all human rights. </a:t>
            </a:r>
          </a:p>
          <a:p>
            <a:pPr lvl="0" indent="-457200">
              <a:spcBef>
                <a:spcPts val="600"/>
              </a:spcBef>
              <a:buSzPts val="2400"/>
              <a:buFont typeface="+mj-lt"/>
              <a:buAutoNum type="arabicPeriod"/>
            </a:pPr>
            <a:r>
              <a:rPr lang="en-US" dirty="0"/>
              <a:t>Everyone is entitled to all the same rights and freedoms without distinction of differences.</a:t>
            </a:r>
          </a:p>
          <a:p>
            <a:pPr lvl="0" indent="-457200">
              <a:spcBef>
                <a:spcPts val="600"/>
              </a:spcBef>
              <a:buSzPts val="2400"/>
              <a:buFont typeface="+mj-lt"/>
              <a:buAutoNum type="arabicPeriod"/>
            </a:pPr>
            <a:r>
              <a:rPr lang="en-US" dirty="0"/>
              <a:t>Discrimination against anyone —including women and girls— is a violation of human rights.</a:t>
            </a:r>
          </a:p>
        </p:txBody>
      </p:sp>
      <p:pic>
        <p:nvPicPr>
          <p:cNvPr id="169" name="Google Shape;169;p11" descr="Five stick figure children holding star"/>
          <p:cNvPicPr preferRelativeResize="0">
            <a:picLocks noGrp="1" noChangeAspect="1"/>
          </p:cNvPicPr>
          <p:nvPr>
            <p:ph type="body" idx="2"/>
          </p:nvPr>
        </p:nvPicPr>
        <p:blipFill rotWithShape="1">
          <a:blip r:embed="rId3">
            <a:alphaModFix/>
          </a:blip>
          <a:stretch/>
        </p:blipFill>
        <p:spPr>
          <a:xfrm>
            <a:off x="7805886" y="259738"/>
            <a:ext cx="1097280" cy="816428"/>
          </a:xfrm>
          <a:prstGeom prst="rect">
            <a:avLst/>
          </a:prstGeom>
          <a:noFill/>
          <a:ln>
            <a:noFill/>
          </a:ln>
        </p:spPr>
      </p:pic>
      <p:sp>
        <p:nvSpPr>
          <p:cNvPr id="170" name="Google Shape;170;p11"/>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9</a:t>
            </a:fld>
            <a:endParaRPr sz="900">
              <a:solidFill>
                <a:srgbClr val="00A5A6"/>
              </a:solidFill>
            </a:endParaRPr>
          </a:p>
        </p:txBody>
      </p:sp>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111</TotalTime>
  <Words>2647</Words>
  <Application>Microsoft Macintosh PowerPoint</Application>
  <PresentationFormat>On-screen Show (16:9)</PresentationFormat>
  <Paragraphs>266</Paragraphs>
  <Slides>32</Slides>
  <Notes>32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Noto Sans Symbols</vt:lpstr>
      <vt:lpstr>Open Sans ExtraBold</vt:lpstr>
      <vt:lpstr>Work Sans</vt:lpstr>
      <vt:lpstr>1_Jacquenetta template</vt:lpstr>
      <vt:lpstr>PowerPoint Presentation</vt:lpstr>
      <vt:lpstr>PowerPoint Presentation</vt:lpstr>
      <vt:lpstr>PowerPoint Presentation</vt:lpstr>
      <vt:lpstr>Is This Discrimination?  Lesson 3B</vt:lpstr>
      <vt:lpstr>Welcome and Warm Up</vt:lpstr>
      <vt:lpstr>PowerPoint Presentation</vt:lpstr>
      <vt:lpstr>This Little Light of Mine</vt:lpstr>
      <vt:lpstr>PowerPoint Presentation</vt:lpstr>
      <vt:lpstr>Learning Points</vt:lpstr>
      <vt:lpstr>My Mother Doesn’t Work</vt:lpstr>
      <vt:lpstr>“My Mother Doesn’t 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Develop and Discuss</vt:lpstr>
      <vt:lpstr>PowerPoint Presentation</vt:lpstr>
      <vt:lpstr>PowerPoint Presentation</vt:lpstr>
      <vt:lpstr>Develop and Discuss</vt:lpstr>
      <vt:lpstr>Who Works?</vt:lpstr>
      <vt:lpstr>Who Works?</vt:lpstr>
      <vt:lpstr>Remember</vt:lpstr>
      <vt:lpstr>Conclusion</vt:lpstr>
      <vt:lpstr>Challenge</vt:lpstr>
      <vt:lpstr>PowerPoint Presentation</vt:lpstr>
      <vt:lpstr>References</vt:lpstr>
      <vt:lpstr>Resources</vt:lpstr>
      <vt:lpstr>Resources</vt:lpstr>
      <vt:lpstr>Resources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16</cp:revision>
  <dcterms:created xsi:type="dcterms:W3CDTF">2020-03-25T22:36:01Z</dcterms:created>
  <dcterms:modified xsi:type="dcterms:W3CDTF">2020-06-10T03:29:07Z</dcterms:modified>
</cp:coreProperties>
</file>