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80" r:id="rId2"/>
    <p:sldMasterId id="2147483694" r:id="rId3"/>
    <p:sldMasterId id="2147483709" r:id="rId4"/>
    <p:sldMasterId id="2147483723" r:id="rId5"/>
  </p:sldMasterIdLst>
  <p:notesMasterIdLst>
    <p:notesMasterId r:id="rId38"/>
  </p:notesMasterIdLst>
  <p:sldIdLst>
    <p:sldId id="291" r:id="rId6"/>
    <p:sldId id="322" r:id="rId7"/>
    <p:sldId id="289" r:id="rId8"/>
    <p:sldId id="292" r:id="rId9"/>
    <p:sldId id="260" r:id="rId10"/>
    <p:sldId id="293" r:id="rId11"/>
    <p:sldId id="294" r:id="rId12"/>
    <p:sldId id="318" r:id="rId13"/>
    <p:sldId id="259" r:id="rId14"/>
    <p:sldId id="264" r:id="rId15"/>
    <p:sldId id="265" r:id="rId16"/>
    <p:sldId id="266" r:id="rId17"/>
    <p:sldId id="323" r:id="rId18"/>
    <p:sldId id="324" r:id="rId19"/>
    <p:sldId id="325" r:id="rId20"/>
    <p:sldId id="326" r:id="rId21"/>
    <p:sldId id="327" r:id="rId22"/>
    <p:sldId id="272" r:id="rId23"/>
    <p:sldId id="273" r:id="rId24"/>
    <p:sldId id="275" r:id="rId25"/>
    <p:sldId id="274" r:id="rId26"/>
    <p:sldId id="279" r:id="rId27"/>
    <p:sldId id="297" r:id="rId28"/>
    <p:sldId id="303" r:id="rId29"/>
    <p:sldId id="312" r:id="rId30"/>
    <p:sldId id="313" r:id="rId31"/>
    <p:sldId id="319" r:id="rId32"/>
    <p:sldId id="320" r:id="rId33"/>
    <p:sldId id="308" r:id="rId34"/>
    <p:sldId id="310" r:id="rId35"/>
    <p:sldId id="321" r:id="rId36"/>
    <p:sldId id="298" r:id="rId37"/>
  </p:sldIdLst>
  <p:sldSz cx="9144000" cy="5143500" type="screen16x9"/>
  <p:notesSz cx="6858000" cy="9144000"/>
  <p:embeddedFontLst>
    <p:embeddedFont>
      <p:font typeface="Work Sans" pitchFamily="2" charset="77"/>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dC1sKeFueQe3LtXAEm5rN6DsIi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3887" autoAdjust="0"/>
  </p:normalViewPr>
  <p:slideViewPr>
    <p:cSldViewPr snapToGrid="0">
      <p:cViewPr varScale="1">
        <p:scale>
          <a:sx n="138" d="100"/>
          <a:sy n="138"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2.fntdata"/><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56" Type="http://customschemas.google.com/relationships/presentationmetadata" Target="metadata"/><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marR="254000" lvl="0" indent="0" algn="l" rtl="0">
              <a:lnSpc>
                <a:spcPct val="114999"/>
              </a:lnSpc>
              <a:spcBef>
                <a:spcPts val="400"/>
              </a:spcBef>
              <a:spcAft>
                <a:spcPts val="0"/>
              </a:spcAft>
              <a:buClr>
                <a:schemeClr val="dk1"/>
              </a:buClr>
              <a:buSzPts val="1100"/>
              <a:buFont typeface="Arial"/>
              <a:buNone/>
            </a:pPr>
            <a:r>
              <a:rPr lang="en-US" sz="950" i="1">
                <a:solidFill>
                  <a:schemeClr val="dk1"/>
                </a:solidFill>
              </a:rPr>
              <a:t>Before class, </a:t>
            </a:r>
            <a:r>
              <a:rPr lang="en-US" sz="1000">
                <a:solidFill>
                  <a:schemeClr val="dk1"/>
                </a:solidFill>
              </a:rPr>
              <a:t>cut out all the pictures of both sets of the "Family Photographs." Trim as necessary to make them all the same size.</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250">
                <a:solidFill>
                  <a:schemeClr val="dk1"/>
                </a:solidFill>
              </a:rPr>
              <a:t> </a:t>
            </a:r>
            <a:endParaRPr sz="1250">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1000">
                <a:solidFill>
                  <a:schemeClr val="dk1"/>
                </a:solidFill>
              </a:rPr>
              <a:t>Explain: </a:t>
            </a:r>
            <a:r>
              <a:rPr lang="en-US" sz="1000" b="1">
                <a:solidFill>
                  <a:schemeClr val="dk1"/>
                </a:solidFill>
              </a:rPr>
              <a:t>Not all children live in the same kind of families.</a:t>
            </a:r>
            <a:endParaRPr sz="10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a:t>
            </a:r>
            <a:endParaRPr sz="800">
              <a:solidFill>
                <a:schemeClr val="dk1"/>
              </a:solidFill>
            </a:endParaRPr>
          </a:p>
          <a:p>
            <a:pPr marL="368300" marR="304800" lvl="0" indent="-228600" algn="l" rtl="0">
              <a:lnSpc>
                <a:spcPct val="121000"/>
              </a:lnSpc>
              <a:spcBef>
                <a:spcPts val="500"/>
              </a:spcBef>
              <a:spcAft>
                <a:spcPts val="0"/>
              </a:spcAft>
              <a:buClr>
                <a:schemeClr val="dk1"/>
              </a:buClr>
              <a:buSzPts val="1100"/>
              <a:buFont typeface="Arial"/>
              <a:buNone/>
            </a:pPr>
            <a:r>
              <a:rPr lang="en-US">
                <a:solidFill>
                  <a:schemeClr val="dk1"/>
                </a:solidFill>
              </a:rPr>
              <a:t>•</a:t>
            </a:r>
            <a:r>
              <a:rPr lang="en-US" sz="700">
                <a:solidFill>
                  <a:schemeClr val="dk1"/>
                </a:solidFill>
                <a:latin typeface="Times New Roman"/>
                <a:ea typeface="Times New Roman"/>
                <a:cs typeface="Times New Roman"/>
                <a:sym typeface="Times New Roman"/>
              </a:rPr>
              <a:t>   </a:t>
            </a:r>
            <a:r>
              <a:rPr lang="en-US" sz="1000" b="1">
                <a:solidFill>
                  <a:schemeClr val="dk1"/>
                </a:solidFill>
              </a:rPr>
              <a:t>Some live in a family with a mother and a father, others just have one mom or one dad or they're adopted or they live with two moms or two dads, and some kids even live with their grandparents. Some live in India or Japan or Great Britain. There are all kinds of families all over the world.</a:t>
            </a:r>
            <a:endParaRPr sz="10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a:t>
            </a:r>
            <a:endParaRPr sz="800">
              <a:solidFill>
                <a:schemeClr val="dk1"/>
              </a:solidFill>
            </a:endParaRPr>
          </a:p>
          <a:p>
            <a:pPr marL="139700" marR="254000" lvl="0" indent="0" algn="l" rtl="0">
              <a:lnSpc>
                <a:spcPct val="114999"/>
              </a:lnSpc>
              <a:spcBef>
                <a:spcPts val="500"/>
              </a:spcBef>
              <a:spcAft>
                <a:spcPts val="0"/>
              </a:spcAft>
              <a:buClr>
                <a:schemeClr val="dk1"/>
              </a:buClr>
              <a:buSzPts val="1100"/>
              <a:buFont typeface="Arial"/>
              <a:buNone/>
            </a:pPr>
            <a:r>
              <a:rPr lang="en-US" sz="1000">
                <a:solidFill>
                  <a:schemeClr val="dk1"/>
                </a:solidFill>
              </a:rPr>
              <a:t>Show the various cards as you name different families. (Single Mom, Grandparents and Children, Conventional Family, etc.)</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 </a:t>
            </a:r>
            <a:endParaRPr sz="1150">
              <a:solidFill>
                <a:schemeClr val="dk1"/>
              </a:solidFill>
            </a:endParaRPr>
          </a:p>
          <a:p>
            <a:pPr marL="139700" lvl="0" indent="0" algn="l" rtl="0">
              <a:lnSpc>
                <a:spcPct val="114999"/>
              </a:lnSpc>
              <a:spcBef>
                <a:spcPts val="0"/>
              </a:spcBef>
              <a:spcAft>
                <a:spcPts val="0"/>
              </a:spcAft>
              <a:buClr>
                <a:schemeClr val="dk1"/>
              </a:buClr>
              <a:buSzPts val="1100"/>
              <a:buFont typeface="Arial"/>
              <a:buNone/>
            </a:pPr>
            <a:r>
              <a:rPr lang="en-US" sz="1000">
                <a:solidFill>
                  <a:schemeClr val="dk1"/>
                </a:solidFill>
              </a:rPr>
              <a:t>Say: </a:t>
            </a:r>
            <a:r>
              <a:rPr lang="en-US" sz="1000" b="1">
                <a:solidFill>
                  <a:schemeClr val="dk1"/>
                </a:solidFill>
              </a:rPr>
              <a:t>We're going to play a game called "Concentration on the Family," and let's see if we can match up different kinds of families.</a:t>
            </a:r>
            <a:endParaRPr sz="1000" b="1">
              <a:solidFill>
                <a:schemeClr val="dk1"/>
              </a:solidFill>
            </a:endParaRPr>
          </a:p>
          <a:p>
            <a:pPr marL="139700" lvl="0" indent="0" algn="l" rtl="0">
              <a:lnSpc>
                <a:spcPct val="115000"/>
              </a:lnSpc>
              <a:spcBef>
                <a:spcPts val="0"/>
              </a:spcBef>
              <a:spcAft>
                <a:spcPts val="0"/>
              </a:spcAft>
              <a:buClr>
                <a:schemeClr val="dk1"/>
              </a:buClr>
              <a:buSzPts val="1100"/>
              <a:buFont typeface="Arial"/>
              <a:buNone/>
            </a:pPr>
            <a:r>
              <a:rPr lang="en-US" sz="950" i="1">
                <a:solidFill>
                  <a:schemeClr val="dk1"/>
                </a:solidFill>
              </a:rPr>
              <a:t>How to Play: </a:t>
            </a:r>
            <a:r>
              <a:rPr lang="en-US" sz="1000">
                <a:solidFill>
                  <a:schemeClr val="dk1"/>
                </a:solidFill>
              </a:rPr>
              <a:t>Divide the children into two new groups or teams, combining the girls and the boys.</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a:t>
            </a:r>
            <a:endParaRPr sz="1300">
              <a:solidFill>
                <a:schemeClr val="dk1"/>
              </a:solidFill>
            </a:endParaRPr>
          </a:p>
          <a:p>
            <a:pPr marL="139700" marR="254000" lvl="0" indent="0" algn="l" rtl="0">
              <a:lnSpc>
                <a:spcPct val="114999"/>
              </a:lnSpc>
              <a:spcBef>
                <a:spcPts val="0"/>
              </a:spcBef>
              <a:spcAft>
                <a:spcPts val="0"/>
              </a:spcAft>
              <a:buClr>
                <a:schemeClr val="dk1"/>
              </a:buClr>
              <a:buSzPts val="1100"/>
              <a:buFont typeface="Arial"/>
              <a:buNone/>
            </a:pPr>
            <a:r>
              <a:rPr lang="en-US" sz="1000">
                <a:solidFill>
                  <a:schemeClr val="dk1"/>
                </a:solidFill>
              </a:rPr>
              <a:t>Give each child a number: one, two, one, two, one, two - until they all have a number. Put all the "ones" in one group, and all the "twos" in the other group.</a:t>
            </a:r>
            <a:endParaRPr sz="1000">
              <a:solidFill>
                <a:schemeClr val="dk1"/>
              </a:solidFill>
            </a:endParaRPr>
          </a:p>
          <a:p>
            <a:pPr marL="0" lvl="0" indent="0" algn="l" rtl="0">
              <a:lnSpc>
                <a:spcPct val="115000"/>
              </a:lnSpc>
              <a:spcBef>
                <a:spcPts val="100"/>
              </a:spcBef>
              <a:spcAft>
                <a:spcPts val="0"/>
              </a:spcAft>
              <a:buClr>
                <a:schemeClr val="dk1"/>
              </a:buClr>
              <a:buSzPts val="1100"/>
              <a:buFont typeface="Arial"/>
              <a:buNone/>
            </a:pPr>
            <a:r>
              <a:rPr lang="en-US">
                <a:solidFill>
                  <a:schemeClr val="dk1"/>
                </a:solidFill>
              </a:rPr>
              <a:t> </a:t>
            </a:r>
            <a:endParaRPr>
              <a:solidFill>
                <a:schemeClr val="dk1"/>
              </a:solidFill>
            </a:endParaRPr>
          </a:p>
          <a:p>
            <a:pPr marL="368300" lvl="0" indent="0" algn="l" rtl="0">
              <a:lnSpc>
                <a:spcPct val="115000"/>
              </a:lnSpc>
              <a:spcBef>
                <a:spcPts val="0"/>
              </a:spcBef>
              <a:spcAft>
                <a:spcPts val="0"/>
              </a:spcAft>
              <a:buClr>
                <a:schemeClr val="dk1"/>
              </a:buClr>
              <a:buSzPts val="1100"/>
              <a:buFont typeface="Arial"/>
              <a:buNone/>
            </a:pPr>
            <a:r>
              <a:rPr lang="en-US" sz="1000">
                <a:solidFill>
                  <a:schemeClr val="dk1"/>
                </a:solidFill>
              </a:rPr>
              <a:t>Using both sets of cards, mix them up and lay them face down on a table or flat surface.</a:t>
            </a:r>
            <a:endParaRPr sz="1000">
              <a:solidFill>
                <a:schemeClr val="dk1"/>
              </a:solidFill>
            </a:endParaRPr>
          </a:p>
          <a:p>
            <a:pPr marL="368300" lvl="0" indent="-12700" algn="l" rtl="0">
              <a:lnSpc>
                <a:spcPct val="122000"/>
              </a:lnSpc>
              <a:spcBef>
                <a:spcPts val="300"/>
              </a:spcBef>
              <a:spcAft>
                <a:spcPts val="0"/>
              </a:spcAft>
              <a:buClr>
                <a:schemeClr val="dk1"/>
              </a:buClr>
              <a:buSzPts val="1100"/>
              <a:buFont typeface="Arial"/>
              <a:buNone/>
            </a:pPr>
            <a:r>
              <a:rPr lang="en-US" sz="1000">
                <a:solidFill>
                  <a:schemeClr val="dk1"/>
                </a:solidFill>
              </a:rPr>
              <a:t>The first player on </a:t>
            </a:r>
            <a:r>
              <a:rPr lang="en-US" sz="950" b="1">
                <a:solidFill>
                  <a:schemeClr val="dk1"/>
                </a:solidFill>
              </a:rPr>
              <a:t>Team A </a:t>
            </a:r>
            <a:r>
              <a:rPr lang="en-US" sz="1000">
                <a:solidFill>
                  <a:schemeClr val="dk1"/>
                </a:solidFill>
              </a:rPr>
              <a:t>begins the game by turning over one card and naming the picture on the card (such as Single Dad, Grandparents and Children, etc.).</a:t>
            </a:r>
            <a:endParaRPr sz="1000">
              <a:solidFill>
                <a:schemeClr val="dk1"/>
              </a:solidFill>
            </a:endParaRPr>
          </a:p>
          <a:p>
            <a:pPr marL="368300" marR="127000" lvl="0" indent="0" algn="l" rtl="0">
              <a:lnSpc>
                <a:spcPct val="125000"/>
              </a:lnSpc>
              <a:spcBef>
                <a:spcPts val="0"/>
              </a:spcBef>
              <a:spcAft>
                <a:spcPts val="0"/>
              </a:spcAft>
              <a:buClr>
                <a:schemeClr val="dk1"/>
              </a:buClr>
              <a:buSzPts val="1100"/>
              <a:buFont typeface="Arial"/>
              <a:buNone/>
            </a:pPr>
            <a:r>
              <a:rPr lang="en-US" sz="1000">
                <a:solidFill>
                  <a:schemeClr val="dk1"/>
                </a:solidFill>
              </a:rPr>
              <a:t>The player turns over a second card, names the picture, and determines if the two cards match. If they match, </a:t>
            </a:r>
            <a:r>
              <a:rPr lang="en-US" sz="950" b="1">
                <a:solidFill>
                  <a:schemeClr val="dk1"/>
                </a:solidFill>
              </a:rPr>
              <a:t>Team A </a:t>
            </a:r>
            <a:r>
              <a:rPr lang="en-US" sz="1000">
                <a:solidFill>
                  <a:schemeClr val="dk1"/>
                </a:solidFill>
              </a:rPr>
              <a:t>keeps the pair of cards. If they do not match, the first player turns the cards back over. The first player on </a:t>
            </a:r>
            <a:r>
              <a:rPr lang="en-US" sz="950" b="1">
                <a:solidFill>
                  <a:schemeClr val="dk1"/>
                </a:solidFill>
              </a:rPr>
              <a:t>Team B </a:t>
            </a:r>
            <a:r>
              <a:rPr lang="en-US" sz="1000">
                <a:solidFill>
                  <a:schemeClr val="dk1"/>
                </a:solidFill>
              </a:rPr>
              <a:t>takes a turn looking for a pair of family cards, following the same directions as the previous player. If he or she gets a match, the team keeps the pair. If not, the player turns the cards back over.</a:t>
            </a:r>
            <a:endParaRPr sz="1000">
              <a:solidFill>
                <a:schemeClr val="dk1"/>
              </a:solidFill>
            </a:endParaRPr>
          </a:p>
          <a:p>
            <a:pPr marL="368300" marR="1536700" lvl="0" indent="0" algn="l" rtl="0">
              <a:lnSpc>
                <a:spcPct val="122000"/>
              </a:lnSpc>
              <a:spcBef>
                <a:spcPts val="0"/>
              </a:spcBef>
              <a:spcAft>
                <a:spcPts val="0"/>
              </a:spcAft>
              <a:buClr>
                <a:schemeClr val="dk1"/>
              </a:buClr>
              <a:buSzPts val="1100"/>
              <a:buFont typeface="Arial"/>
              <a:buNone/>
            </a:pPr>
            <a:r>
              <a:rPr lang="en-US" sz="1000">
                <a:solidFill>
                  <a:schemeClr val="dk1"/>
                </a:solidFill>
              </a:rPr>
              <a:t>The remaining players each take a turn looking for pairs of picture cards. The players on both teams cannot help the child who is choosing the cards.</a:t>
            </a:r>
            <a:endParaRPr sz="1000">
              <a:solidFill>
                <a:schemeClr val="dk1"/>
              </a:solidFill>
            </a:endParaRPr>
          </a:p>
          <a:p>
            <a:pPr marL="368300" marR="254000" lvl="0" indent="0" algn="l" rtl="0">
              <a:lnSpc>
                <a:spcPct val="125000"/>
              </a:lnSpc>
              <a:spcBef>
                <a:spcPts val="0"/>
              </a:spcBef>
              <a:spcAft>
                <a:spcPts val="0"/>
              </a:spcAft>
              <a:buClr>
                <a:schemeClr val="dk1"/>
              </a:buClr>
              <a:buSzPts val="1100"/>
              <a:buFont typeface="Arial"/>
              <a:buNone/>
            </a:pPr>
            <a:r>
              <a:rPr lang="en-US" sz="1000">
                <a:solidFill>
                  <a:schemeClr val="dk1"/>
                </a:solidFill>
              </a:rPr>
              <a:t>Remind the children to pay close attention to where the cards are when a player does not get a match.</a:t>
            </a:r>
            <a:endParaRPr sz="1000">
              <a:solidFill>
                <a:schemeClr val="dk1"/>
              </a:solidFill>
            </a:endParaRPr>
          </a:p>
          <a:p>
            <a:pPr marL="368300" lvl="0" indent="0" algn="l" rtl="0">
              <a:lnSpc>
                <a:spcPct val="113500"/>
              </a:lnSpc>
              <a:spcBef>
                <a:spcPts val="0"/>
              </a:spcBef>
              <a:spcAft>
                <a:spcPts val="0"/>
              </a:spcAft>
              <a:buClr>
                <a:schemeClr val="dk1"/>
              </a:buClr>
              <a:buSzPts val="1100"/>
              <a:buFont typeface="Arial"/>
              <a:buNone/>
            </a:pPr>
            <a:r>
              <a:rPr lang="en-US" sz="1000">
                <a:solidFill>
                  <a:schemeClr val="dk1"/>
                </a:solidFill>
              </a:rPr>
              <a:t>The team with the most matches at the end of the game wins!</a:t>
            </a:r>
            <a:endParaRPr sz="1000">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Ask:</a:t>
            </a:r>
            <a:r>
              <a:rPr lang="en-US"/>
              <a:t> Do we all have to come from the same kind of family in order to be happy and safe? (No.)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Explain:</a:t>
            </a:r>
            <a:r>
              <a:rPr lang="en-US"/>
              <a:t> Families are important no matter what they look like. The people who wrote the Universal Declaration of Human Rights also said that families are important for children. </a:t>
            </a:r>
            <a:endParaRPr/>
          </a:p>
          <a:p>
            <a:pPr marL="0" lvl="0" indent="457200" algn="l" rtl="0">
              <a:lnSpc>
                <a:spcPct val="100000"/>
              </a:lnSpc>
              <a:spcBef>
                <a:spcPts val="0"/>
              </a:spcBef>
              <a:spcAft>
                <a:spcPts val="0"/>
              </a:spcAft>
              <a:buSzPts val="1400"/>
              <a:buNone/>
            </a:pPr>
            <a:r>
              <a:rPr lang="en-US"/>
              <a:t>Let’s read a really important article in the declaration and see what it says. </a:t>
            </a:r>
            <a:endParaRPr/>
          </a:p>
          <a:p>
            <a:pPr marL="0" lvl="0" indent="457200" algn="l" rtl="0">
              <a:lnSpc>
                <a:spcPct val="100000"/>
              </a:lnSpc>
              <a:spcBef>
                <a:spcPts val="0"/>
              </a:spcBef>
              <a:spcAft>
                <a:spcPts val="0"/>
              </a:spcAft>
              <a:buSzPts val="1400"/>
              <a:buNone/>
            </a:pPr>
            <a:r>
              <a:rPr lang="en-US"/>
              <a:t>I’m going to read and I want you to listen for a big word. It may start with the letter F. </a:t>
            </a:r>
            <a:endParaRPr/>
          </a:p>
          <a:p>
            <a:pPr marL="0" lvl="0" indent="457200" algn="l" rtl="0">
              <a:lnSpc>
                <a:spcPct val="100000"/>
              </a:lnSpc>
              <a:spcBef>
                <a:spcPts val="0"/>
              </a:spcBef>
              <a:spcAft>
                <a:spcPts val="0"/>
              </a:spcAft>
              <a:buSzPts val="1400"/>
              <a:buNone/>
            </a:pPr>
            <a:r>
              <a:rPr lang="en-US"/>
              <a:t>Raise your hand when you hear it.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Read the last part of Article 16, pictured on this slide, emphasizing the word “fundamental” as you say it.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a:t>
            </a:r>
            <a:r>
              <a:rPr lang="en-US"/>
              <a:t> What was the word? (Fundamental.) </a:t>
            </a:r>
            <a:endParaRPr/>
          </a:p>
          <a:p>
            <a:pPr marL="0" lvl="0" indent="457200" algn="l" rtl="0">
              <a:lnSpc>
                <a:spcPct val="100000"/>
              </a:lnSpc>
              <a:spcBef>
                <a:spcPts val="0"/>
              </a:spcBef>
              <a:spcAft>
                <a:spcPts val="0"/>
              </a:spcAft>
              <a:buSzPts val="1400"/>
              <a:buNone/>
            </a:pPr>
            <a:r>
              <a:rPr lang="en-US"/>
              <a:t>Let’s all repeat it. </a:t>
            </a:r>
            <a:endParaRPr/>
          </a:p>
          <a:p>
            <a:pPr marL="0" lvl="0" indent="457200" algn="l" rtl="0">
              <a:lnSpc>
                <a:spcPct val="100000"/>
              </a:lnSpc>
              <a:spcBef>
                <a:spcPts val="0"/>
              </a:spcBef>
              <a:spcAft>
                <a:spcPts val="0"/>
              </a:spcAft>
              <a:buSzPts val="1400"/>
              <a:buNone/>
            </a:pPr>
            <a:r>
              <a:rPr lang="en-US"/>
              <a:t>What does the word fundamental mean?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Explain:</a:t>
            </a:r>
            <a:r>
              <a:rPr lang="en-US"/>
              <a:t> “Fundamental” means that it’s the foundation, the most important part of society. </a:t>
            </a:r>
            <a:endParaRPr/>
          </a:p>
          <a:p>
            <a:pPr marL="0" lvl="0" indent="457200" algn="l" rtl="0">
              <a:lnSpc>
                <a:spcPct val="100000"/>
              </a:lnSpc>
              <a:spcBef>
                <a:spcPts val="0"/>
              </a:spcBef>
              <a:spcAft>
                <a:spcPts val="0"/>
              </a:spcAft>
              <a:buSzPts val="1400"/>
              <a:buNone/>
            </a:pPr>
            <a:r>
              <a:rPr lang="en-US"/>
              <a:t>Let’s read that again and change the word “fundamental” to “most important”.</a:t>
            </a:r>
            <a:endParaRPr/>
          </a:p>
          <a:p>
            <a:pPr marL="0" lvl="0" indent="457200" algn="l" rtl="0">
              <a:lnSpc>
                <a:spcPct val="100000"/>
              </a:lnSpc>
              <a:spcBef>
                <a:spcPts val="0"/>
              </a:spcBef>
              <a:spcAft>
                <a:spcPts val="0"/>
              </a:spcAft>
              <a:buSzPts val="1400"/>
              <a:buNone/>
            </a:pPr>
            <a:r>
              <a:rPr lang="en-US"/>
              <a:t>Repeat after me: The family is the most important part of society and the government should protect it.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Ask:</a:t>
            </a:r>
            <a:r>
              <a:rPr lang="en-US" dirty="0"/>
              <a:t> What type of family is this?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4890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Ask:</a:t>
            </a:r>
            <a:r>
              <a:rPr lang="en-US" dirty="0"/>
              <a:t> What type of family is this?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026168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Ask:</a:t>
            </a:r>
            <a:r>
              <a:rPr lang="en-US" dirty="0"/>
              <a:t> What type of family is this?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382764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Ask:</a:t>
            </a:r>
            <a:r>
              <a:rPr lang="en-US" dirty="0"/>
              <a:t> What type of family is this?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459001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Ask:</a:t>
            </a:r>
            <a:r>
              <a:rPr lang="en-US" dirty="0"/>
              <a:t> What type of family is this?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595967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Let’s say it all together one last time:</a:t>
            </a:r>
            <a:endParaRPr/>
          </a:p>
          <a:p>
            <a:pPr marL="457200" lvl="0" indent="-317500" algn="l" rtl="0">
              <a:lnSpc>
                <a:spcPct val="100000"/>
              </a:lnSpc>
              <a:spcBef>
                <a:spcPts val="0"/>
              </a:spcBef>
              <a:spcAft>
                <a:spcPts val="0"/>
              </a:spcAft>
              <a:buSzPts val="1400"/>
              <a:buChar char="●"/>
            </a:pPr>
            <a:r>
              <a:rPr lang="en-US" i="1"/>
              <a:t>The family is the </a:t>
            </a:r>
            <a:r>
              <a:rPr lang="en-US" b="1" i="1"/>
              <a:t>most important</a:t>
            </a:r>
            <a:r>
              <a:rPr lang="en-US" i="1"/>
              <a:t> part of society and government should protect it.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72607d33d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g72607d33d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0" algn="l" rtl="0">
              <a:lnSpc>
                <a:spcPct val="100000"/>
              </a:lnSpc>
              <a:spcBef>
                <a:spcPts val="0"/>
              </a:spcBef>
              <a:spcAft>
                <a:spcPts val="0"/>
              </a:spcAft>
              <a:buSzPts val="1400"/>
              <a:buNone/>
            </a:pPr>
            <a:r>
              <a:rPr lang="en-US" i="1"/>
              <a:t>SAY: </a:t>
            </a:r>
            <a:r>
              <a:rPr lang="en-US"/>
              <a:t>Congratulations! The family really is a beautiful thing!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82c68d91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g82c68d914f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The family is the basic unit of society.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We each have the right to live with our family.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Family units usually make us stronger no matter what their make-up or configuration.</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If our family is not a safe place, we each have a right to help and protection.</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does the word “fundamental” mean? Yes! The most important part of society. Very good!</a:t>
            </a:r>
            <a:endParaRPr/>
          </a:p>
          <a:p>
            <a:pPr marL="0" lvl="0" indent="0" algn="l" rtl="0">
              <a:lnSpc>
                <a:spcPct val="100000"/>
              </a:lnSpc>
              <a:spcBef>
                <a:spcPts val="0"/>
              </a:spcBef>
              <a:spcAft>
                <a:spcPts val="0"/>
              </a:spcAft>
              <a:buSzPts val="1400"/>
              <a:buNone/>
            </a:pPr>
            <a:r>
              <a:rPr lang="en-US"/>
              <a:t>Say: Be sure and share your new word with your family. </a:t>
            </a:r>
            <a:r>
              <a:rPr lang="en-US" b="1" i="1"/>
              <a:t>Fundamental</a:t>
            </a:r>
            <a:r>
              <a:rPr lang="en-US"/>
              <a:t>. What a good word!</a:t>
            </a:r>
            <a:endParaRPr/>
          </a:p>
          <a:p>
            <a:pPr marL="457200" lvl="0" indent="-317500" algn="l" rtl="0">
              <a:lnSpc>
                <a:spcPct val="100000"/>
              </a:lnSpc>
              <a:spcBef>
                <a:spcPts val="0"/>
              </a:spcBef>
              <a:spcAft>
                <a:spcPts val="0"/>
              </a:spcAft>
              <a:buSzPts val="1400"/>
              <a:buChar char="●"/>
            </a:pPr>
            <a:r>
              <a:rPr lang="en-US"/>
              <a:t>Have a great week! Tell your family how important they are.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47" name="Google Shape;34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199014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“I’ll Walk With You”</a:t>
            </a:r>
          </a:p>
          <a:p>
            <a:pPr marL="0" lvl="0" indent="0" algn="l" rtl="0">
              <a:lnSpc>
                <a:spcPct val="100000"/>
              </a:lnSpc>
              <a:spcBef>
                <a:spcPts val="0"/>
              </a:spcBef>
              <a:spcAft>
                <a:spcPts val="0"/>
              </a:spcAft>
              <a:buClr>
                <a:schemeClr val="dk1"/>
              </a:buClr>
              <a:buSzPts val="1800"/>
              <a:buFont typeface="Arial"/>
              <a:buNone/>
            </a:pPr>
            <a:endParaRPr lang="en-US" sz="1400" i="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400" i="0" dirty="0">
                <a:solidFill>
                  <a:schemeClr val="dk1"/>
                </a:solidFill>
              </a:rPr>
              <a:t>Link for the song is here https://www.youtube.com/watch?v=2FNGVywm1rM&amp;list=PL1p11lCKMm7vUpyDMd39yUSVUUwUJ-Wa5&amp;index=2</a:t>
            </a:r>
            <a:endParaRPr sz="1400" i="0"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extLst>
      <p:ext uri="{BB962C8B-B14F-4D97-AF65-F5344CB8AC3E}">
        <p14:creationId xmlns:p14="http://schemas.microsoft.com/office/powerpoint/2010/main" val="3554876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199014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3897111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5644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430fee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g737430feea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91625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737430feea_0_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 name="Google Shape;177;g737430feea_0_4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a:solidFill>
                  <a:schemeClr val="dk1"/>
                </a:solidFill>
              </a:rPr>
              <a:t>To hear the melody:</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a:solidFill>
                  <a:schemeClr val="dk1"/>
                </a:solidFill>
              </a:rPr>
              <a:t>To hear the melody: </a:t>
            </a:r>
            <a:r>
              <a:rPr lang="en-US" u="sng">
                <a:solidFill>
                  <a:schemeClr val="hlink"/>
                </a:solidFill>
                <a:hlinkClick r:id="rId3"/>
              </a:rPr>
              <a:t>https://www.youtube.com/watch?v=XR9d7TsgQN8&amp;list=PL1p11lCKMm7vUpyDMd39yUSVUUwUJ-Wa5&amp;index=1</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with enthusiasm and delight.</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the verse at least two or three times in a row so that you can name a few different children during each class.</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chemeClr val="dk1"/>
              </a:buClr>
              <a:buSzPts val="1100"/>
              <a:buFont typeface="Arial"/>
              <a:buNone/>
            </a:pPr>
            <a:r>
              <a:rPr lang="en-US" sz="1100" dirty="0">
                <a:solidFill>
                  <a:schemeClr val="dk1"/>
                </a:solidFill>
              </a:rPr>
              <a:t>(5 minutes)</a:t>
            </a:r>
          </a:p>
          <a:p>
            <a:pPr marL="0" lvl="0" indent="0" algn="l" rtl="0">
              <a:lnSpc>
                <a:spcPct val="115000"/>
              </a:lnSpc>
              <a:spcBef>
                <a:spcPts val="0"/>
              </a:spcBef>
              <a:spcAft>
                <a:spcPts val="0"/>
              </a:spcAft>
              <a:buClr>
                <a:schemeClr val="dk1"/>
              </a:buClr>
              <a:buSzPts val="1100"/>
              <a:buFont typeface="Arial"/>
              <a:buNone/>
            </a:pPr>
            <a:r>
              <a:rPr lang="en-US" sz="1800" dirty="0">
                <a:solidFill>
                  <a:schemeClr val="dk1"/>
                </a:solidFill>
              </a:rPr>
              <a:t> </a:t>
            </a:r>
          </a:p>
          <a:p>
            <a:pPr marL="139700" lvl="0" indent="0" algn="l" rtl="0">
              <a:lnSpc>
                <a:spcPct val="115000"/>
              </a:lnSpc>
              <a:spcBef>
                <a:spcPts val="0"/>
              </a:spcBef>
              <a:spcAft>
                <a:spcPts val="0"/>
              </a:spcAft>
              <a:buClr>
                <a:schemeClr val="dk1"/>
              </a:buClr>
              <a:buSzPts val="1100"/>
              <a:buFont typeface="Arial"/>
              <a:buNone/>
            </a:pPr>
            <a:r>
              <a:rPr lang="en-US" sz="1100" b="1" dirty="0">
                <a:solidFill>
                  <a:schemeClr val="dk1"/>
                </a:solidFill>
              </a:rPr>
              <a:t>Activity: </a:t>
            </a:r>
            <a:r>
              <a:rPr lang="en-US" b="1" dirty="0">
                <a:solidFill>
                  <a:schemeClr val="dk1"/>
                </a:solidFill>
              </a:rPr>
              <a:t>I'll </a:t>
            </a:r>
            <a:r>
              <a:rPr lang="en-US" sz="1100" b="1" dirty="0">
                <a:solidFill>
                  <a:schemeClr val="dk1"/>
                </a:solidFill>
              </a:rPr>
              <a:t>Walk with You   	</a:t>
            </a:r>
            <a:r>
              <a:rPr lang="en-US" sz="1100" dirty="0">
                <a:solidFill>
                  <a:schemeClr val="dk1"/>
                </a:solidFill>
              </a:rPr>
              <a:t>(Music and words at the back of the lesson)</a:t>
            </a:r>
          </a:p>
          <a:p>
            <a:pPr marL="139700" marR="254000" lvl="0" indent="0" algn="l" rtl="0">
              <a:lnSpc>
                <a:spcPct val="114999"/>
              </a:lnSpc>
              <a:spcBef>
                <a:spcPts val="200"/>
              </a:spcBef>
              <a:spcAft>
                <a:spcPts val="0"/>
              </a:spcAft>
              <a:buClr>
                <a:schemeClr val="dk1"/>
              </a:buClr>
              <a:buSzPts val="1100"/>
              <a:buFont typeface="Arial"/>
              <a:buNone/>
            </a:pPr>
            <a:r>
              <a:rPr lang="en-US" sz="1100" dirty="0">
                <a:solidFill>
                  <a:schemeClr val="dk1"/>
                </a:solidFill>
              </a:rPr>
              <a:t>Say: Remember the poem (or song) we learned last time? I'll say (or sing) it first and then let's say it all together with the motions.</a:t>
            </a:r>
          </a:p>
          <a:p>
            <a:pPr marL="0" lvl="0" indent="0" algn="l" rtl="0">
              <a:lnSpc>
                <a:spcPct val="115000"/>
              </a:lnSpc>
              <a:spcBef>
                <a:spcPts val="0"/>
              </a:spcBef>
              <a:spcAft>
                <a:spcPts val="0"/>
              </a:spcAft>
              <a:buClr>
                <a:schemeClr val="dk1"/>
              </a:buClr>
              <a:buSzPts val="1100"/>
              <a:buFont typeface="Arial"/>
              <a:buNone/>
            </a:pPr>
            <a:r>
              <a:rPr lang="en-US" sz="1600" dirty="0">
                <a:solidFill>
                  <a:schemeClr val="dk1"/>
                </a:solidFill>
              </a:rPr>
              <a:t> </a:t>
            </a:r>
          </a:p>
          <a:p>
            <a:pPr marL="850900" marR="1193800" lvl="0" indent="-711200" algn="l" rtl="0">
              <a:lnSpc>
                <a:spcPct val="114999"/>
              </a:lnSpc>
              <a:spcBef>
                <a:spcPts val="0"/>
              </a:spcBef>
              <a:spcAft>
                <a:spcPts val="0"/>
              </a:spcAft>
              <a:buClr>
                <a:schemeClr val="dk1"/>
              </a:buClr>
              <a:buSzPts val="1100"/>
              <a:buFont typeface="Arial"/>
              <a:buNone/>
            </a:pPr>
            <a:r>
              <a:rPr lang="en-US" sz="1100" dirty="0">
                <a:solidFill>
                  <a:schemeClr val="dk1"/>
                </a:solidFill>
              </a:rPr>
              <a:t>Facilitator: Point to the children and say, "If you don't walk as most people do ... " Shrug your shoulders, palms up: "Some people walk away from you." Wag your finger to signal "No" and say: "But I won't, I won't!"</a:t>
            </a:r>
          </a:p>
          <a:p>
            <a:pPr marL="0" lvl="0" indent="0" algn="l" rtl="0">
              <a:lnSpc>
                <a:spcPct val="115000"/>
              </a:lnSpc>
              <a:spcBef>
                <a:spcPts val="100"/>
              </a:spcBef>
              <a:spcAft>
                <a:spcPts val="0"/>
              </a:spcAft>
              <a:buClr>
                <a:schemeClr val="dk1"/>
              </a:buClr>
              <a:buSzPts val="1100"/>
              <a:buFont typeface="Arial"/>
              <a:buNone/>
            </a:pPr>
            <a:r>
              <a:rPr lang="en-US" dirty="0">
                <a:solidFill>
                  <a:schemeClr val="dk1"/>
                </a:solidFill>
              </a:rPr>
              <a:t> </a:t>
            </a:r>
          </a:p>
          <a:p>
            <a:pPr marL="139700" lvl="0" indent="0" algn="l" rtl="0">
              <a:lnSpc>
                <a:spcPct val="115000"/>
              </a:lnSpc>
              <a:spcBef>
                <a:spcPts val="0"/>
              </a:spcBef>
              <a:spcAft>
                <a:spcPts val="0"/>
              </a:spcAft>
              <a:buClr>
                <a:schemeClr val="dk1"/>
              </a:buClr>
              <a:buSzPts val="1100"/>
              <a:buFont typeface="Arial"/>
              <a:buNone/>
            </a:pPr>
            <a:r>
              <a:rPr lang="en-US" sz="1100" dirty="0">
                <a:solidFill>
                  <a:schemeClr val="dk1"/>
                </a:solidFill>
              </a:rPr>
              <a:t>Say: Okay, now let's say it all together with the motions.</a:t>
            </a:r>
          </a:p>
          <a:p>
            <a:pPr marL="850900" marR="3302000" lvl="0" indent="0" algn="l" rtl="0">
              <a:lnSpc>
                <a:spcPct val="120000"/>
              </a:lnSpc>
              <a:spcBef>
                <a:spcPts val="200"/>
              </a:spcBef>
              <a:spcAft>
                <a:spcPts val="0"/>
              </a:spcAft>
              <a:buClr>
                <a:schemeClr val="dk1"/>
              </a:buClr>
              <a:buSzPts val="1100"/>
              <a:buFont typeface="Arial"/>
              <a:buNone/>
            </a:pPr>
            <a:r>
              <a:rPr lang="en-US" sz="1100" dirty="0">
                <a:solidFill>
                  <a:schemeClr val="dk1"/>
                </a:solidFill>
              </a:rPr>
              <a:t>If you don't walk as most people do, Some people walk away from you. </a:t>
            </a:r>
            <a:r>
              <a:rPr lang="en-US" sz="1100" b="1" dirty="0">
                <a:solidFill>
                  <a:schemeClr val="dk1"/>
                </a:solidFill>
              </a:rPr>
              <a:t>But I won't! I won't!</a:t>
            </a:r>
          </a:p>
          <a:p>
            <a:pPr marL="0" lvl="0" indent="0" algn="l" rtl="0">
              <a:lnSpc>
                <a:spcPct val="115000"/>
              </a:lnSpc>
              <a:spcBef>
                <a:spcPts val="0"/>
              </a:spcBef>
              <a:spcAft>
                <a:spcPts val="0"/>
              </a:spcAft>
              <a:buClr>
                <a:schemeClr val="dk1"/>
              </a:buClr>
              <a:buSzPts val="1100"/>
              <a:buFont typeface="Arial"/>
              <a:buNone/>
            </a:pPr>
            <a:r>
              <a:rPr lang="en-US" b="1" dirty="0">
                <a:solidFill>
                  <a:schemeClr val="dk1"/>
                </a:solidFill>
              </a:rPr>
              <a:t> </a:t>
            </a:r>
          </a:p>
          <a:p>
            <a:pPr marL="139700" lvl="0" indent="0" algn="l" rtl="0">
              <a:lnSpc>
                <a:spcPct val="115000"/>
              </a:lnSpc>
              <a:spcBef>
                <a:spcPts val="0"/>
              </a:spcBef>
              <a:spcAft>
                <a:spcPts val="0"/>
              </a:spcAft>
              <a:buClr>
                <a:schemeClr val="dk1"/>
              </a:buClr>
              <a:buSzPts val="1100"/>
              <a:buFont typeface="Arial"/>
              <a:buNone/>
            </a:pPr>
            <a:r>
              <a:rPr lang="en-US" sz="1100" dirty="0">
                <a:solidFill>
                  <a:schemeClr val="dk1"/>
                </a:solidFill>
              </a:rPr>
              <a:t>Ask: Remember the next verse?</a:t>
            </a:r>
          </a:p>
          <a:p>
            <a:pPr marL="850900" marR="2298700" lvl="0" indent="0" algn="l" rtl="0">
              <a:lnSpc>
                <a:spcPct val="114999"/>
              </a:lnSpc>
              <a:spcBef>
                <a:spcPts val="200"/>
              </a:spcBef>
              <a:spcAft>
                <a:spcPts val="0"/>
              </a:spcAft>
              <a:buClr>
                <a:schemeClr val="dk1"/>
              </a:buClr>
              <a:buSzPts val="1100"/>
              <a:buFont typeface="Arial"/>
              <a:buNone/>
            </a:pPr>
            <a:r>
              <a:rPr lang="en-US" sz="1100" dirty="0">
                <a:solidFill>
                  <a:schemeClr val="dk1"/>
                </a:solidFill>
              </a:rPr>
              <a:t>If you need help to tie your shoe (point to your foot) Some people won't be there for you.</a:t>
            </a:r>
          </a:p>
          <a:p>
            <a:pPr marL="0" lvl="0" indent="0" algn="l" rtl="0">
              <a:lnSpc>
                <a:spcPct val="115000"/>
              </a:lnSpc>
              <a:spcBef>
                <a:spcPts val="100"/>
              </a:spcBef>
              <a:spcAft>
                <a:spcPts val="0"/>
              </a:spcAft>
              <a:buClr>
                <a:schemeClr val="dk1"/>
              </a:buClr>
              <a:buSzPts val="1100"/>
              <a:buFont typeface="Arial"/>
              <a:buNone/>
            </a:pPr>
            <a:r>
              <a:rPr lang="en-US" dirty="0">
                <a:solidFill>
                  <a:schemeClr val="dk1"/>
                </a:solidFill>
              </a:rPr>
              <a:t> </a:t>
            </a:r>
          </a:p>
          <a:p>
            <a:pPr marL="139700" lvl="0" indent="0" algn="l" rtl="0">
              <a:lnSpc>
                <a:spcPct val="115000"/>
              </a:lnSpc>
              <a:spcBef>
                <a:spcPts val="0"/>
              </a:spcBef>
              <a:spcAft>
                <a:spcPts val="0"/>
              </a:spcAft>
              <a:buClr>
                <a:schemeClr val="dk1"/>
              </a:buClr>
              <a:buSzPts val="1100"/>
              <a:buFont typeface="Arial"/>
              <a:buNone/>
            </a:pPr>
            <a:r>
              <a:rPr lang="en-US" sz="1100" dirty="0">
                <a:solidFill>
                  <a:schemeClr val="dk1"/>
                </a:solidFill>
              </a:rPr>
              <a:t>Say: Okay, all together now.</a:t>
            </a:r>
          </a:p>
          <a:p>
            <a:pPr marL="850900" marR="2298700" lvl="0" indent="0" algn="l" rtl="0">
              <a:lnSpc>
                <a:spcPct val="114999"/>
              </a:lnSpc>
              <a:spcBef>
                <a:spcPts val="200"/>
              </a:spcBef>
              <a:spcAft>
                <a:spcPts val="0"/>
              </a:spcAft>
              <a:buClr>
                <a:schemeClr val="dk1"/>
              </a:buClr>
              <a:buSzPts val="1100"/>
              <a:buFont typeface="Arial"/>
              <a:buNone/>
            </a:pPr>
            <a:r>
              <a:rPr lang="en-US" sz="1100" dirty="0">
                <a:solidFill>
                  <a:schemeClr val="dk1"/>
                </a:solidFill>
              </a:rPr>
              <a:t>If you need help to tie your shoe (point to your foot) Some people won't be there for you.</a:t>
            </a:r>
          </a:p>
          <a:p>
            <a:pPr marL="850900" lvl="0" indent="0" algn="l" rtl="0">
              <a:lnSpc>
                <a:spcPct val="115000"/>
              </a:lnSpc>
              <a:spcBef>
                <a:spcPts val="100"/>
              </a:spcBef>
              <a:spcAft>
                <a:spcPts val="0"/>
              </a:spcAft>
              <a:buClr>
                <a:schemeClr val="dk1"/>
              </a:buClr>
              <a:buSzPts val="1100"/>
              <a:buFont typeface="Arial"/>
              <a:buNone/>
            </a:pPr>
            <a:r>
              <a:rPr lang="en-US" sz="1100" b="1" dirty="0">
                <a:solidFill>
                  <a:schemeClr val="dk1"/>
                </a:solidFill>
              </a:rPr>
              <a:t>But I will! I will!</a:t>
            </a:r>
          </a:p>
          <a:p>
            <a:pPr marL="0" lvl="0" indent="0" algn="l" rtl="0">
              <a:lnSpc>
                <a:spcPct val="115000"/>
              </a:lnSpc>
              <a:spcBef>
                <a:spcPts val="0"/>
              </a:spcBef>
              <a:spcAft>
                <a:spcPts val="0"/>
              </a:spcAft>
              <a:buClr>
                <a:schemeClr val="dk1"/>
              </a:buClr>
              <a:buSzPts val="1100"/>
              <a:buFont typeface="Arial"/>
              <a:buNone/>
            </a:pPr>
            <a:r>
              <a:rPr lang="en-US" sz="1800" b="1" dirty="0">
                <a:solidFill>
                  <a:schemeClr val="dk1"/>
                </a:solidFill>
              </a:rPr>
              <a:t> </a:t>
            </a:r>
          </a:p>
          <a:p>
            <a:pPr marL="139700" lvl="0" indent="0" algn="l" rtl="0">
              <a:lnSpc>
                <a:spcPct val="115000"/>
              </a:lnSpc>
              <a:spcBef>
                <a:spcPts val="0"/>
              </a:spcBef>
              <a:spcAft>
                <a:spcPts val="0"/>
              </a:spcAft>
              <a:buClr>
                <a:schemeClr val="dk1"/>
              </a:buClr>
              <a:buSzPts val="1100"/>
              <a:buFont typeface="Arial"/>
              <a:buNone/>
            </a:pPr>
            <a:r>
              <a:rPr lang="en-US" sz="1100" dirty="0">
                <a:solidFill>
                  <a:schemeClr val="dk1"/>
                </a:solidFill>
              </a:rPr>
              <a:t>Say:        	I'll walk with you, I'll talk (wait for the children) ... with ... you.</a:t>
            </a:r>
          </a:p>
          <a:p>
            <a:pPr marL="850900" lvl="0" indent="0" algn="l" rtl="0">
              <a:lnSpc>
                <a:spcPct val="115000"/>
              </a:lnSpc>
              <a:spcBef>
                <a:spcPts val="200"/>
              </a:spcBef>
              <a:spcAft>
                <a:spcPts val="0"/>
              </a:spcAft>
              <a:buClr>
                <a:schemeClr val="dk1"/>
              </a:buClr>
              <a:buSzPts val="1100"/>
              <a:buFont typeface="Arial"/>
              <a:buNone/>
            </a:pPr>
            <a:r>
              <a:rPr lang="en-US" sz="1100" dirty="0">
                <a:solidFill>
                  <a:schemeClr val="dk1"/>
                </a:solidFill>
              </a:rPr>
              <a:t>That's how I'll show ... (wait for the children to remember) ... my love for you.</a:t>
            </a:r>
          </a:p>
          <a:p>
            <a:pPr marL="0" lvl="0" indent="0" algn="l" rtl="0">
              <a:lnSpc>
                <a:spcPct val="115000"/>
              </a:lnSpc>
              <a:spcBef>
                <a:spcPts val="100"/>
              </a:spcBef>
              <a:spcAft>
                <a:spcPts val="0"/>
              </a:spcAft>
              <a:buClr>
                <a:schemeClr val="dk1"/>
              </a:buClr>
              <a:buSzPts val="1100"/>
              <a:buFont typeface="Arial"/>
              <a:buNone/>
            </a:pPr>
            <a:r>
              <a:rPr lang="en-US" sz="1800" dirty="0">
                <a:solidFill>
                  <a:schemeClr val="dk1"/>
                </a:solidFill>
              </a:rPr>
              <a:t> </a:t>
            </a:r>
          </a:p>
          <a:p>
            <a:pPr marL="139700" lvl="0" indent="0" algn="l" rtl="0">
              <a:lnSpc>
                <a:spcPct val="114999"/>
              </a:lnSpc>
              <a:spcBef>
                <a:spcPts val="0"/>
              </a:spcBef>
              <a:spcAft>
                <a:spcPts val="0"/>
              </a:spcAft>
              <a:buClr>
                <a:schemeClr val="dk1"/>
              </a:buClr>
              <a:buSzPts val="1100"/>
              <a:buFont typeface="Arial"/>
              <a:buNone/>
            </a:pPr>
            <a:r>
              <a:rPr lang="en-US" sz="1100" dirty="0">
                <a:solidFill>
                  <a:schemeClr val="dk1"/>
                </a:solidFill>
              </a:rPr>
              <a:t>Say: Well done! Somebody tell me the word we use to describe how some people treat other people who have disabilities or who are different than we are? (Discrimination.)</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extLst>
      <p:ext uri="{BB962C8B-B14F-4D97-AF65-F5344CB8AC3E}">
        <p14:creationId xmlns:p14="http://schemas.microsoft.com/office/powerpoint/2010/main" val="3554876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The family is the basic unit of society.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We each have the right to live with our family.</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Family units usually make us stronger no matter what their make-up or configuration.</a:t>
            </a:r>
            <a:endParaRPr>
              <a:solidFill>
                <a:schemeClr val="dk1"/>
              </a:solidFill>
            </a:endParaRPr>
          </a:p>
          <a:p>
            <a:pPr marL="457200" lvl="0" indent="-317500" algn="l" rtl="0">
              <a:lnSpc>
                <a:spcPct val="100000"/>
              </a:lnSpc>
              <a:spcBef>
                <a:spcPts val="0"/>
              </a:spcBef>
              <a:spcAft>
                <a:spcPts val="0"/>
              </a:spcAft>
              <a:buClr>
                <a:schemeClr val="dk1"/>
              </a:buClr>
              <a:buSzPts val="1400"/>
              <a:buAutoNum type="arabicPeriod"/>
            </a:pPr>
            <a:r>
              <a:rPr lang="en-US">
                <a:solidFill>
                  <a:schemeClr val="dk1"/>
                </a:solidFill>
              </a:rPr>
              <a:t>If our family is not a safe place, we each have a right to help and protection.</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000">
                <a:solidFill>
                  <a:schemeClr val="dk1"/>
                </a:solidFill>
              </a:rPr>
              <a:t>(10 minutes)</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250">
                <a:solidFill>
                  <a:schemeClr val="dk1"/>
                </a:solidFill>
              </a:rPr>
              <a:t> </a:t>
            </a:r>
            <a:endParaRPr sz="1250">
              <a:solidFill>
                <a:schemeClr val="dk1"/>
              </a:solidFill>
            </a:endParaRPr>
          </a:p>
          <a:p>
            <a:pPr marL="0" marR="2298700" lvl="0" indent="0" algn="l" rtl="0">
              <a:lnSpc>
                <a:spcPct val="230000"/>
              </a:lnSpc>
              <a:spcBef>
                <a:spcPts val="0"/>
              </a:spcBef>
              <a:spcAft>
                <a:spcPts val="0"/>
              </a:spcAft>
              <a:buSzPts val="1100"/>
              <a:buNone/>
            </a:pPr>
            <a:r>
              <a:rPr lang="en-US" sz="1000">
                <a:solidFill>
                  <a:schemeClr val="dk1"/>
                </a:solidFill>
              </a:rPr>
              <a:t>Show the picture of a family and say: </a:t>
            </a:r>
            <a:r>
              <a:rPr lang="en-US" sz="1000" b="1">
                <a:solidFill>
                  <a:schemeClr val="dk1"/>
                </a:solidFill>
              </a:rPr>
              <a:t>Let's talk about another right. </a:t>
            </a:r>
            <a:endParaRPr sz="1000" b="1">
              <a:solidFill>
                <a:schemeClr val="dk1"/>
              </a:solidFill>
            </a:endParaRPr>
          </a:p>
          <a:p>
            <a:pPr marL="0" marR="2298700" lvl="0" indent="0" algn="l" rtl="0">
              <a:lnSpc>
                <a:spcPct val="230000"/>
              </a:lnSpc>
              <a:spcBef>
                <a:spcPts val="0"/>
              </a:spcBef>
              <a:spcAft>
                <a:spcPts val="0"/>
              </a:spcAft>
              <a:buClr>
                <a:schemeClr val="dk1"/>
              </a:buClr>
              <a:buSzPts val="1100"/>
              <a:buFont typeface="Arial"/>
              <a:buNone/>
            </a:pPr>
            <a:r>
              <a:rPr lang="en-US" sz="1000">
                <a:solidFill>
                  <a:schemeClr val="dk1"/>
                </a:solidFill>
              </a:rPr>
              <a:t>Ask: </a:t>
            </a:r>
            <a:r>
              <a:rPr lang="en-US" sz="1000" b="1">
                <a:solidFill>
                  <a:schemeClr val="dk1"/>
                </a:solidFill>
              </a:rPr>
              <a:t>What do we see here in this picture?</a:t>
            </a:r>
            <a:r>
              <a:rPr lang="en-US" sz="1000">
                <a:solidFill>
                  <a:schemeClr val="dk1"/>
                </a:solidFill>
              </a:rPr>
              <a:t> (A family.)</a:t>
            </a:r>
            <a:endParaRPr sz="1000">
              <a:solidFill>
                <a:schemeClr val="dk1"/>
              </a:solidFill>
            </a:endParaRPr>
          </a:p>
          <a:p>
            <a:pPr marL="0" lvl="0" indent="0" algn="l" rtl="0">
              <a:lnSpc>
                <a:spcPct val="114500"/>
              </a:lnSpc>
              <a:spcBef>
                <a:spcPts val="0"/>
              </a:spcBef>
              <a:spcAft>
                <a:spcPts val="0"/>
              </a:spcAft>
              <a:buClr>
                <a:schemeClr val="dk1"/>
              </a:buClr>
              <a:buSzPts val="1100"/>
              <a:buFont typeface="Arial"/>
              <a:buNone/>
            </a:pPr>
            <a:r>
              <a:rPr lang="en-US" sz="1000" b="1">
                <a:solidFill>
                  <a:schemeClr val="dk1"/>
                </a:solidFill>
              </a:rPr>
              <a:t>Does everyone have to live in the same kind of family? </a:t>
            </a:r>
            <a:r>
              <a:rPr lang="en-US" sz="1000">
                <a:solidFill>
                  <a:schemeClr val="dk1"/>
                </a:solidFill>
              </a:rPr>
              <a:t>(No.)</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500">
                <a:solidFill>
                  <a:schemeClr val="dk1"/>
                </a:solidFill>
              </a:rPr>
              <a:t> </a:t>
            </a:r>
            <a:endParaRPr sz="15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000" b="1">
                <a:solidFill>
                  <a:schemeClr val="dk1"/>
                </a:solidFill>
              </a:rPr>
              <a:t>What kind of family do you have?</a:t>
            </a:r>
            <a:r>
              <a:rPr lang="en-US" sz="1000">
                <a:solidFill>
                  <a:schemeClr val="dk1"/>
                </a:solidFill>
              </a:rPr>
              <a:t> (Give 3 or 4 children some time to describe their families.)</a:t>
            </a:r>
            <a:endParaRPr sz="1000">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0752391"/>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56263377"/>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98896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00037656"/>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71910798"/>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062541"/>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26508396"/>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62014433"/>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46627754"/>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06217364"/>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0346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77"/>
        <p:cNvGrpSpPr/>
        <p:nvPr/>
      </p:nvGrpSpPr>
      <p:grpSpPr>
        <a:xfrm>
          <a:off x="0" y="0"/>
          <a:ext cx="0" cy="0"/>
          <a:chOff x="0" y="0"/>
          <a:chExt cx="0" cy="0"/>
        </a:xfrm>
      </p:grpSpPr>
      <p:sp>
        <p:nvSpPr>
          <p:cNvPr id="78" name="Google Shape;78;g7372b59db7_0_39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9" name="Google Shape;79;g7372b59db7_0_39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0" name="Google Shape;80;g7372b59db7_0_39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822692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extLst>
      <p:ext uri="{BB962C8B-B14F-4D97-AF65-F5344CB8AC3E}">
        <p14:creationId xmlns:p14="http://schemas.microsoft.com/office/powerpoint/2010/main" val="2225235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78316483"/>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96903611"/>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96310983"/>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6330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2"/>
        <p:cNvGrpSpPr/>
        <p:nvPr/>
      </p:nvGrpSpPr>
      <p:grpSpPr>
        <a:xfrm>
          <a:off x="0" y="0"/>
          <a:ext cx="0" cy="0"/>
          <a:chOff x="0" y="0"/>
          <a:chExt cx="0" cy="0"/>
        </a:xfrm>
      </p:grpSpPr>
      <p:sp>
        <p:nvSpPr>
          <p:cNvPr id="33" name="Google Shape;33;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6" name="Google Shape;36;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48480754"/>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7"/>
        <p:cNvGrpSpPr/>
        <p:nvPr/>
      </p:nvGrpSpPr>
      <p:grpSpPr>
        <a:xfrm>
          <a:off x="0" y="0"/>
          <a:ext cx="0" cy="0"/>
          <a:chOff x="0" y="0"/>
          <a:chExt cx="0" cy="0"/>
        </a:xfrm>
      </p:grpSpPr>
      <p:sp>
        <p:nvSpPr>
          <p:cNvPr id="38" name="Google Shape;38;p37"/>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39" name="Google Shape;39;p37"/>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7"/>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41" name="Google Shape;41;p37"/>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558402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2"/>
        <p:cNvGrpSpPr/>
        <p:nvPr/>
      </p:nvGrpSpPr>
      <p:grpSpPr>
        <a:xfrm>
          <a:off x="0" y="0"/>
          <a:ext cx="0" cy="0"/>
          <a:chOff x="0" y="0"/>
          <a:chExt cx="0" cy="0"/>
        </a:xfrm>
      </p:grpSpPr>
      <p:sp>
        <p:nvSpPr>
          <p:cNvPr id="43" name="Google Shape;43;p38"/>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44" name="Google Shape;44;p38"/>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5" name="Google Shape;45;p38"/>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6" name="Google Shape;46;p38"/>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63060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Blank reverse">
  <p:cSld name="BLANK_1">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1" name="Google Shape;51;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00273332"/>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62061129"/>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89910950"/>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23908285"/>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16932380"/>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19533547"/>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6682932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63588011"/>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69882957"/>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68272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66882451"/>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80244108"/>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246278184"/>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00700490"/>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99680502"/>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60544650"/>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75727670"/>
      </p:ext>
    </p:extLst>
  </p:cSld>
  <p:clrMapOvr>
    <a:masterClrMapping/>
  </p:clrMapOvr>
  <p:transition>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89224288"/>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16517539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036541641"/>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960390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09707234"/>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98748667"/>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23253066"/>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03834652"/>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284717997"/>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91743823"/>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6"/>
        <p:cNvGrpSpPr/>
        <p:nvPr/>
      </p:nvGrpSpPr>
      <p:grpSpPr>
        <a:xfrm>
          <a:off x="0" y="0"/>
          <a:ext cx="0" cy="0"/>
          <a:chOff x="0" y="0"/>
          <a:chExt cx="0" cy="0"/>
        </a:xfrm>
      </p:grpSpPr>
      <p:sp>
        <p:nvSpPr>
          <p:cNvPr id="77" name="Google Shape;7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400235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6" Type="http://schemas.openxmlformats.org/officeDocument/2006/relationships/image" Target="../media/image1.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3.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10" Type="http://schemas.openxmlformats.org/officeDocument/2006/relationships/image" Target="../media/image1.png"/><Relationship Id="rId4" Type="http://schemas.openxmlformats.org/officeDocument/2006/relationships/slideLayout" Target="../slideLayouts/slideLayout52.xml"/><Relationship Id="rId9"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userDrawn="1"/>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userDrawn="1"/>
        </p:nvPicPr>
        <p:blipFill>
          <a:blip r:embed="rId10"/>
          <a:srcRect/>
          <a:stretch/>
        </p:blipFill>
        <p:spPr>
          <a:xfrm>
            <a:off x="8644059" y="4665360"/>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8" r:id="rId4"/>
    <p:sldLayoutId id="2147483659" r:id="rId5"/>
    <p:sldLayoutId id="2147483660" r:id="rId6"/>
    <p:sldLayoutId id="2147483661" r:id="rId7"/>
    <p:sldLayoutId id="2147483662"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5">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476677180"/>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6"/>
          <a:srcRect/>
          <a:stretch/>
        </p:blipFill>
        <p:spPr>
          <a:xfrm>
            <a:off x="8658019" y="4658380"/>
            <a:ext cx="457200" cy="457200"/>
          </a:xfrm>
          <a:prstGeom prst="rect">
            <a:avLst/>
          </a:prstGeom>
          <a:noFill/>
          <a:ln>
            <a:noFill/>
          </a:ln>
        </p:spPr>
      </p:pic>
    </p:spTree>
    <p:extLst>
      <p:ext uri="{BB962C8B-B14F-4D97-AF65-F5344CB8AC3E}">
        <p14:creationId xmlns:p14="http://schemas.microsoft.com/office/powerpoint/2010/main" val="723518404"/>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3987192925"/>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1277382630"/>
      </p:ext>
    </p:extLst>
  </p:cSld>
  <p:clrMap bg1="lt1" tx1="dk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7.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4.xml"/><Relationship Id="rId1" Type="http://schemas.openxmlformats.org/officeDocument/2006/relationships/slideLayout" Target="../slideLayouts/slideLayout49.xml"/><Relationship Id="rId6" Type="http://schemas.openxmlformats.org/officeDocument/2006/relationships/image" Target="../media/image27.png"/><Relationship Id="rId5" Type="http://schemas.openxmlformats.org/officeDocument/2006/relationships/image" Target="../media/image8.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49.xml"/><Relationship Id="rId5" Type="http://schemas.openxmlformats.org/officeDocument/2006/relationships/image" Target="../media/image27.png"/><Relationship Id="rId4" Type="http://schemas.openxmlformats.org/officeDocument/2006/relationships/hyperlink" Target="https://www.youtube.com/watch?v=2FNGVywm1rM&amp;list=PL1p11lCKMm7vUpyDMd39yUSVUUwUJ-Wa5&amp;index=2"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6.xml"/><Relationship Id="rId1" Type="http://schemas.openxmlformats.org/officeDocument/2006/relationships/slideLayout" Target="../slideLayouts/slideLayout49.xml"/><Relationship Id="rId5" Type="http://schemas.openxmlformats.org/officeDocument/2006/relationships/image" Target="../media/image27.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2FNGVywm1rM&amp;list=PL1p11lCKMm7vUpyDMd39yUSVUUwUJ-Wa5&amp;index=2" TargetMode="External"/><Relationship Id="rId2" Type="http://schemas.openxmlformats.org/officeDocument/2006/relationships/notesSlide" Target="../notesSlides/notesSlide27.xml"/><Relationship Id="rId1" Type="http://schemas.openxmlformats.org/officeDocument/2006/relationships/slideLayout" Target="../slideLayouts/slideLayout49.xml"/><Relationship Id="rId5" Type="http://schemas.openxmlformats.org/officeDocument/2006/relationships/image" Target="../media/image27.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49.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4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49.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49.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9.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9.xml"/><Relationship Id="rId5" Type="http://schemas.openxmlformats.org/officeDocument/2006/relationships/image" Target="../media/image9.png"/><Relationship Id="rId4" Type="http://schemas.openxmlformats.org/officeDocument/2006/relationships/hyperlink" Target="https://www.youtube.com/watch?v=2FNGVywm1rM&amp;list=PL1p11lCKMm7vUpyDMd39yUSVUUwUJ-Wa5&amp;index=2"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3181734"/>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8"/>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Family</a:t>
            </a:r>
            <a:endParaRPr/>
          </a:p>
        </p:txBody>
      </p:sp>
      <p:sp>
        <p:nvSpPr>
          <p:cNvPr id="213" name="Google Shape;213;p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214" name="Google Shape;214;p8"/>
          <p:cNvPicPr preferRelativeResize="0"/>
          <p:nvPr/>
        </p:nvPicPr>
        <p:blipFill>
          <a:blip r:embed="rId3"/>
          <a:srcRect/>
          <a:stretch/>
        </p:blipFill>
        <p:spPr>
          <a:xfrm>
            <a:off x="8408176" y="216492"/>
            <a:ext cx="464654" cy="985362"/>
          </a:xfrm>
          <a:prstGeom prst="rect">
            <a:avLst/>
          </a:prstGeom>
          <a:noFill/>
          <a:ln>
            <a:noFill/>
          </a:ln>
        </p:spPr>
      </p:pic>
      <p:pic>
        <p:nvPicPr>
          <p:cNvPr id="4" name="Picture 3">
            <a:extLst>
              <a:ext uri="{FF2B5EF4-FFF2-40B4-BE49-F238E27FC236}">
                <a16:creationId xmlns:a16="http://schemas.microsoft.com/office/drawing/2014/main" id="{01B84DE4-BBA5-4663-90F5-23F4616BF530}"/>
              </a:ext>
            </a:extLst>
          </p:cNvPr>
          <p:cNvPicPr>
            <a:picLocks noChangeAspect="1"/>
          </p:cNvPicPr>
          <p:nvPr/>
        </p:nvPicPr>
        <p:blipFill>
          <a:blip r:embed="rId4"/>
          <a:stretch>
            <a:fillRect/>
          </a:stretch>
        </p:blipFill>
        <p:spPr>
          <a:xfrm>
            <a:off x="1635305" y="1633460"/>
            <a:ext cx="6134100" cy="3162300"/>
          </a:xfrm>
          <a:prstGeom prst="rect">
            <a:avLst/>
          </a:prstGeom>
        </p:spPr>
      </p:pic>
      <p:pic>
        <p:nvPicPr>
          <p:cNvPr id="9" name="Google Shape;215;p8">
            <a:extLst>
              <a:ext uri="{FF2B5EF4-FFF2-40B4-BE49-F238E27FC236}">
                <a16:creationId xmlns:a16="http://schemas.microsoft.com/office/drawing/2014/main" id="{9C91052A-C8EE-4842-AD9F-33128C7D8E48}"/>
              </a:ext>
            </a:extLst>
          </p:cNvPr>
          <p:cNvPicPr preferRelativeResize="0"/>
          <p:nvPr/>
        </p:nvPicPr>
        <p:blipFill rotWithShape="1">
          <a:blip r:embed="rId5">
            <a:clrChange>
              <a:clrFrom>
                <a:srgbClr val="FFFFFF"/>
              </a:clrFrom>
              <a:clrTo>
                <a:srgbClr val="FFFFFF">
                  <a:alpha val="0"/>
                </a:srgbClr>
              </a:clrTo>
            </a:clrChange>
            <a:alphaModFix/>
          </a:blip>
          <a:srcRect l="30180" r="16473" b="68348"/>
          <a:stretch/>
        </p:blipFill>
        <p:spPr>
          <a:xfrm>
            <a:off x="5331656" y="907638"/>
            <a:ext cx="1871004" cy="1074241"/>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5"/>
          <p:cNvSpPr txBox="1">
            <a:spLocks noGrp="1"/>
          </p:cNvSpPr>
          <p:nvPr>
            <p:ph type="title"/>
          </p:nvPr>
        </p:nvSpPr>
        <p:spPr>
          <a:xfrm>
            <a:off x="883217" y="192734"/>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Concentration on the Family</a:t>
            </a:r>
            <a:endParaRPr dirty="0"/>
          </a:p>
        </p:txBody>
      </p:sp>
      <p:sp>
        <p:nvSpPr>
          <p:cNvPr id="221" name="Google Shape;221;p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5" name="Picture 4">
            <a:extLst>
              <a:ext uri="{FF2B5EF4-FFF2-40B4-BE49-F238E27FC236}">
                <a16:creationId xmlns:a16="http://schemas.microsoft.com/office/drawing/2014/main" id="{680C18F2-8035-45C6-BADD-F6CD438EC15F}"/>
              </a:ext>
            </a:extLst>
          </p:cNvPr>
          <p:cNvPicPr>
            <a:picLocks noChangeAspect="1"/>
          </p:cNvPicPr>
          <p:nvPr/>
        </p:nvPicPr>
        <p:blipFill>
          <a:blip r:embed="rId3"/>
          <a:stretch>
            <a:fillRect/>
          </a:stretch>
        </p:blipFill>
        <p:spPr>
          <a:xfrm>
            <a:off x="1635305" y="1633460"/>
            <a:ext cx="6134100" cy="3162300"/>
          </a:xfrm>
          <a:prstGeom prst="rect">
            <a:avLst/>
          </a:prstGeom>
        </p:spPr>
      </p:pic>
      <p:pic>
        <p:nvPicPr>
          <p:cNvPr id="6" name="Google Shape;215;p8">
            <a:extLst>
              <a:ext uri="{FF2B5EF4-FFF2-40B4-BE49-F238E27FC236}">
                <a16:creationId xmlns:a16="http://schemas.microsoft.com/office/drawing/2014/main" id="{88EFC30C-71E8-4261-9282-DD4B440D64A9}"/>
              </a:ext>
            </a:extLst>
          </p:cNvPr>
          <p:cNvPicPr preferRelativeResize="0"/>
          <p:nvPr/>
        </p:nvPicPr>
        <p:blipFill rotWithShape="1">
          <a:blip r:embed="rId4">
            <a:clrChange>
              <a:clrFrom>
                <a:srgbClr val="FFFFFF"/>
              </a:clrFrom>
              <a:clrTo>
                <a:srgbClr val="FFFFFF">
                  <a:alpha val="0"/>
                </a:srgbClr>
              </a:clrTo>
            </a:clrChange>
            <a:alphaModFix/>
          </a:blip>
          <a:srcRect l="30180" r="16473" b="68348"/>
          <a:stretch/>
        </p:blipFill>
        <p:spPr>
          <a:xfrm>
            <a:off x="5331656" y="907638"/>
            <a:ext cx="1871004" cy="1074241"/>
          </a:xfrm>
          <a:prstGeom prst="rect">
            <a:avLst/>
          </a:prstGeom>
          <a:noFill/>
          <a:ln>
            <a:noFill/>
          </a:ln>
        </p:spPr>
      </p:pic>
      <p:pic>
        <p:nvPicPr>
          <p:cNvPr id="7" name="Google Shape;214;p8">
            <a:extLst>
              <a:ext uri="{FF2B5EF4-FFF2-40B4-BE49-F238E27FC236}">
                <a16:creationId xmlns:a16="http://schemas.microsoft.com/office/drawing/2014/main" id="{91633F13-E86E-44D7-9409-52AA5E91F923}"/>
              </a:ext>
            </a:extLst>
          </p:cNvPr>
          <p:cNvPicPr preferRelativeResize="0"/>
          <p:nvPr/>
        </p:nvPicPr>
        <p:blipFill>
          <a:blip r:embed="rId5"/>
          <a:srcRect/>
          <a:stretch/>
        </p:blipFill>
        <p:spPr>
          <a:xfrm>
            <a:off x="8408176" y="216492"/>
            <a:ext cx="464654" cy="985362"/>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Develop and Discuss</a:t>
            </a:r>
            <a:endParaRPr/>
          </a:p>
        </p:txBody>
      </p:sp>
      <p:sp>
        <p:nvSpPr>
          <p:cNvPr id="228" name="Google Shape;228;p11"/>
          <p:cNvSpPr txBox="1">
            <a:spLocks noGrp="1"/>
          </p:cNvSpPr>
          <p:nvPr>
            <p:ph type="body" idx="1"/>
          </p:nvPr>
        </p:nvSpPr>
        <p:spPr>
          <a:xfrm>
            <a:off x="877463" y="1524000"/>
            <a:ext cx="3657600" cy="3108722"/>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b="0" dirty="0"/>
              <a:t>The family is the </a:t>
            </a:r>
            <a:r>
              <a:rPr lang="en-US" dirty="0"/>
              <a:t>fundamental</a:t>
            </a:r>
            <a:r>
              <a:rPr lang="en-US" b="0" dirty="0"/>
              <a:t> part of society and government should protect it. </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7" name="Picture 6">
            <a:extLst>
              <a:ext uri="{FF2B5EF4-FFF2-40B4-BE49-F238E27FC236}">
                <a16:creationId xmlns:a16="http://schemas.microsoft.com/office/drawing/2014/main" id="{C381B33C-C3B6-4CAC-8484-E72941A9996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166769" y="2053211"/>
            <a:ext cx="4663440" cy="2404132"/>
          </a:xfrm>
          <a:prstGeom prst="rect">
            <a:avLst/>
          </a:prstGeom>
        </p:spPr>
      </p:pic>
      <p:pic>
        <p:nvPicPr>
          <p:cNvPr id="8" name="Google Shape;215;p8">
            <a:extLst>
              <a:ext uri="{FF2B5EF4-FFF2-40B4-BE49-F238E27FC236}">
                <a16:creationId xmlns:a16="http://schemas.microsoft.com/office/drawing/2014/main" id="{0E0FEA90-2BDD-41F6-AA16-E63D0CD15213}"/>
              </a:ext>
            </a:extLst>
          </p:cNvPr>
          <p:cNvPicPr preferRelativeResize="0"/>
          <p:nvPr/>
        </p:nvPicPr>
        <p:blipFill rotWithShape="1">
          <a:blip r:embed="rId5">
            <a:clrChange>
              <a:clrFrom>
                <a:srgbClr val="FFFFFF"/>
              </a:clrFrom>
              <a:clrTo>
                <a:srgbClr val="FFFFFF">
                  <a:alpha val="0"/>
                </a:srgbClr>
              </a:clrTo>
            </a:clrChange>
            <a:alphaModFix/>
          </a:blip>
          <a:srcRect l="30180" r="16473" b="68348"/>
          <a:stretch/>
        </p:blipFill>
        <p:spPr>
          <a:xfrm>
            <a:off x="6811882" y="1185836"/>
            <a:ext cx="1871004" cy="1074241"/>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Families</a:t>
            </a:r>
            <a:endParaRPr dirty="0"/>
          </a:p>
        </p:txBody>
      </p:sp>
      <p:sp>
        <p:nvSpPr>
          <p:cNvPr id="228" name="Google Shape;228;p11"/>
          <p:cNvSpPr txBox="1">
            <a:spLocks noGrp="1"/>
          </p:cNvSpPr>
          <p:nvPr>
            <p:ph type="body" idx="1"/>
          </p:nvPr>
        </p:nvSpPr>
        <p:spPr>
          <a:xfrm>
            <a:off x="732997" y="987559"/>
            <a:ext cx="3802066" cy="3645163"/>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What type of family </a:t>
            </a:r>
          </a:p>
          <a:p>
            <a:pPr marL="0" lvl="0" indent="0" algn="l" rtl="0">
              <a:lnSpc>
                <a:spcPct val="100000"/>
              </a:lnSpc>
              <a:spcBef>
                <a:spcPts val="600"/>
              </a:spcBef>
              <a:spcAft>
                <a:spcPts val="0"/>
              </a:spcAft>
              <a:buSzPts val="2400"/>
              <a:buNone/>
            </a:pPr>
            <a:r>
              <a:rPr lang="en-US" dirty="0"/>
              <a:t>is this?</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13</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2" name="Picture 1">
            <a:extLst>
              <a:ext uri="{FF2B5EF4-FFF2-40B4-BE49-F238E27FC236}">
                <a16:creationId xmlns:a16="http://schemas.microsoft.com/office/drawing/2014/main" id="{40B26406-DA13-4123-8E1C-59AB9FAAD454}"/>
              </a:ext>
            </a:extLst>
          </p:cNvPr>
          <p:cNvPicPr>
            <a:picLocks noChangeAspect="1"/>
          </p:cNvPicPr>
          <p:nvPr/>
        </p:nvPicPr>
        <p:blipFill>
          <a:blip r:embed="rId4"/>
          <a:stretch>
            <a:fillRect/>
          </a:stretch>
        </p:blipFill>
        <p:spPr>
          <a:xfrm>
            <a:off x="4268362" y="987559"/>
            <a:ext cx="4267200" cy="3657600"/>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21786264"/>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Families</a:t>
            </a:r>
            <a:endParaRPr dirty="0"/>
          </a:p>
        </p:txBody>
      </p:sp>
      <p:sp>
        <p:nvSpPr>
          <p:cNvPr id="228" name="Google Shape;228;p11"/>
          <p:cNvSpPr txBox="1">
            <a:spLocks noGrp="1"/>
          </p:cNvSpPr>
          <p:nvPr>
            <p:ph type="body" idx="1"/>
          </p:nvPr>
        </p:nvSpPr>
        <p:spPr>
          <a:xfrm>
            <a:off x="869149" y="748145"/>
            <a:ext cx="3665914" cy="3884577"/>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What type of family </a:t>
            </a:r>
          </a:p>
          <a:p>
            <a:pPr marL="0" lvl="0" indent="0" algn="l" rtl="0">
              <a:lnSpc>
                <a:spcPct val="100000"/>
              </a:lnSpc>
              <a:spcBef>
                <a:spcPts val="600"/>
              </a:spcBef>
              <a:spcAft>
                <a:spcPts val="0"/>
              </a:spcAft>
              <a:buSzPts val="2400"/>
              <a:buNone/>
            </a:pPr>
            <a:r>
              <a:rPr lang="en-US" dirty="0"/>
              <a:t>is this?</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14</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2" name="Picture 1">
            <a:extLst>
              <a:ext uri="{FF2B5EF4-FFF2-40B4-BE49-F238E27FC236}">
                <a16:creationId xmlns:a16="http://schemas.microsoft.com/office/drawing/2014/main" id="{40B26406-DA13-4123-8E1C-59AB9FAAD454}"/>
              </a:ext>
            </a:extLst>
          </p:cNvPr>
          <p:cNvPicPr>
            <a:picLocks noChangeAspect="1"/>
          </p:cNvPicPr>
          <p:nvPr/>
        </p:nvPicPr>
        <p:blipFill>
          <a:blip r:embed="rId4"/>
          <a:srcRect/>
          <a:stretch/>
        </p:blipFill>
        <p:spPr>
          <a:xfrm>
            <a:off x="4609556" y="987559"/>
            <a:ext cx="3584812" cy="3657600"/>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28029871"/>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Families</a:t>
            </a:r>
            <a:endParaRPr dirty="0"/>
          </a:p>
        </p:txBody>
      </p:sp>
      <p:sp>
        <p:nvSpPr>
          <p:cNvPr id="228" name="Google Shape;228;p11"/>
          <p:cNvSpPr txBox="1">
            <a:spLocks noGrp="1"/>
          </p:cNvSpPr>
          <p:nvPr>
            <p:ph type="body" idx="1"/>
          </p:nvPr>
        </p:nvSpPr>
        <p:spPr>
          <a:xfrm>
            <a:off x="732997" y="987559"/>
            <a:ext cx="3802066" cy="3645163"/>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What type of family</a:t>
            </a:r>
          </a:p>
          <a:p>
            <a:pPr marL="0" lvl="0" indent="0" algn="l" rtl="0">
              <a:lnSpc>
                <a:spcPct val="100000"/>
              </a:lnSpc>
              <a:spcBef>
                <a:spcPts val="600"/>
              </a:spcBef>
              <a:spcAft>
                <a:spcPts val="0"/>
              </a:spcAft>
              <a:buSzPts val="2400"/>
              <a:buNone/>
            </a:pPr>
            <a:r>
              <a:rPr lang="en-US" dirty="0"/>
              <a:t>is this?</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2" name="Picture 1">
            <a:extLst>
              <a:ext uri="{FF2B5EF4-FFF2-40B4-BE49-F238E27FC236}">
                <a16:creationId xmlns:a16="http://schemas.microsoft.com/office/drawing/2014/main" id="{40B26406-DA13-4123-8E1C-59AB9FAAD454}"/>
              </a:ext>
            </a:extLst>
          </p:cNvPr>
          <p:cNvPicPr>
            <a:picLocks noChangeAspect="1"/>
          </p:cNvPicPr>
          <p:nvPr/>
        </p:nvPicPr>
        <p:blipFill>
          <a:blip r:embed="rId4"/>
          <a:srcRect/>
          <a:stretch/>
        </p:blipFill>
        <p:spPr>
          <a:xfrm>
            <a:off x="4838847" y="987559"/>
            <a:ext cx="3126230" cy="3657600"/>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84720175"/>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Families</a:t>
            </a:r>
            <a:endParaRPr dirty="0"/>
          </a:p>
        </p:txBody>
      </p:sp>
      <p:sp>
        <p:nvSpPr>
          <p:cNvPr id="228" name="Google Shape;228;p11"/>
          <p:cNvSpPr txBox="1">
            <a:spLocks noGrp="1"/>
          </p:cNvSpPr>
          <p:nvPr>
            <p:ph type="body" idx="1"/>
          </p:nvPr>
        </p:nvSpPr>
        <p:spPr>
          <a:xfrm>
            <a:off x="869149" y="987559"/>
            <a:ext cx="3665914" cy="3645163"/>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What type of family </a:t>
            </a:r>
          </a:p>
          <a:p>
            <a:pPr marL="0" lvl="0" indent="0" algn="l" rtl="0">
              <a:lnSpc>
                <a:spcPct val="100000"/>
              </a:lnSpc>
              <a:spcBef>
                <a:spcPts val="600"/>
              </a:spcBef>
              <a:spcAft>
                <a:spcPts val="0"/>
              </a:spcAft>
              <a:buSzPts val="2400"/>
              <a:buNone/>
            </a:pPr>
            <a:r>
              <a:rPr lang="en-US" dirty="0"/>
              <a:t>is this?</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2" name="Picture 1">
            <a:extLst>
              <a:ext uri="{FF2B5EF4-FFF2-40B4-BE49-F238E27FC236}">
                <a16:creationId xmlns:a16="http://schemas.microsoft.com/office/drawing/2014/main" id="{40B26406-DA13-4123-8E1C-59AB9FAAD454}"/>
              </a:ext>
            </a:extLst>
          </p:cNvPr>
          <p:cNvPicPr>
            <a:picLocks noChangeAspect="1"/>
          </p:cNvPicPr>
          <p:nvPr/>
        </p:nvPicPr>
        <p:blipFill>
          <a:blip r:embed="rId4"/>
          <a:srcRect/>
          <a:stretch/>
        </p:blipFill>
        <p:spPr>
          <a:xfrm>
            <a:off x="4942813" y="987559"/>
            <a:ext cx="2918298" cy="3657600"/>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8759905"/>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Families</a:t>
            </a:r>
            <a:endParaRPr dirty="0"/>
          </a:p>
        </p:txBody>
      </p:sp>
      <p:sp>
        <p:nvSpPr>
          <p:cNvPr id="228" name="Google Shape;228;p11"/>
          <p:cNvSpPr txBox="1">
            <a:spLocks noGrp="1"/>
          </p:cNvSpPr>
          <p:nvPr>
            <p:ph type="body" idx="1"/>
          </p:nvPr>
        </p:nvSpPr>
        <p:spPr>
          <a:xfrm>
            <a:off x="869149" y="813983"/>
            <a:ext cx="3665914" cy="381873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What type of family </a:t>
            </a:r>
          </a:p>
          <a:p>
            <a:pPr marL="0" lvl="0" indent="0" algn="l" rtl="0">
              <a:lnSpc>
                <a:spcPct val="100000"/>
              </a:lnSpc>
              <a:spcBef>
                <a:spcPts val="600"/>
              </a:spcBef>
              <a:spcAft>
                <a:spcPts val="0"/>
              </a:spcAft>
              <a:buSzPts val="2400"/>
              <a:buNone/>
            </a:pPr>
            <a:r>
              <a:rPr lang="en-US" dirty="0"/>
              <a:t>is this?</a:t>
            </a:r>
            <a:br>
              <a:rPr lang="en-US" dirty="0"/>
            </a:br>
            <a:endParaRPr dirty="0"/>
          </a:p>
        </p:txBody>
      </p:sp>
      <p:sp>
        <p:nvSpPr>
          <p:cNvPr id="229" name="Google Shape;229;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17</a:t>
            </a:fld>
            <a:endParaRPr sz="900"/>
          </a:p>
        </p:txBody>
      </p:sp>
      <p:pic>
        <p:nvPicPr>
          <p:cNvPr id="6" name="Google Shape;214;p8">
            <a:extLst>
              <a:ext uri="{FF2B5EF4-FFF2-40B4-BE49-F238E27FC236}">
                <a16:creationId xmlns:a16="http://schemas.microsoft.com/office/drawing/2014/main" id="{D2255B89-590A-4A75-B299-381F37314D44}"/>
              </a:ext>
            </a:extLst>
          </p:cNvPr>
          <p:cNvPicPr preferRelativeResize="0">
            <a:picLocks noChangeAspect="1"/>
          </p:cNvPicPr>
          <p:nvPr/>
        </p:nvPicPr>
        <p:blipFill>
          <a:blip r:embed="rId3"/>
          <a:srcRect/>
          <a:stretch/>
        </p:blipFill>
        <p:spPr>
          <a:xfrm>
            <a:off x="7732929" y="217015"/>
            <a:ext cx="1097280" cy="596968"/>
          </a:xfrm>
          <a:prstGeom prst="rect">
            <a:avLst/>
          </a:prstGeom>
          <a:noFill/>
          <a:ln>
            <a:noFill/>
          </a:ln>
        </p:spPr>
      </p:pic>
      <p:pic>
        <p:nvPicPr>
          <p:cNvPr id="2" name="Picture 1">
            <a:extLst>
              <a:ext uri="{FF2B5EF4-FFF2-40B4-BE49-F238E27FC236}">
                <a16:creationId xmlns:a16="http://schemas.microsoft.com/office/drawing/2014/main" id="{40B26406-DA13-4123-8E1C-59AB9FAAD454}"/>
              </a:ext>
            </a:extLst>
          </p:cNvPr>
          <p:cNvPicPr>
            <a:picLocks noChangeAspect="1"/>
          </p:cNvPicPr>
          <p:nvPr/>
        </p:nvPicPr>
        <p:blipFill>
          <a:blip r:embed="rId4"/>
          <a:srcRect/>
          <a:stretch/>
        </p:blipFill>
        <p:spPr>
          <a:xfrm>
            <a:off x="4702825" y="1256145"/>
            <a:ext cx="3158286" cy="2900061"/>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5294992"/>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92" name="Google Shape;292;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18</a:t>
            </a:fld>
            <a:endParaRPr sz="900"/>
          </a:p>
        </p:txBody>
      </p:sp>
      <p:pic>
        <p:nvPicPr>
          <p:cNvPr id="293" name="Google Shape;293;p19" descr="Four stick children holding stars"/>
          <p:cNvPicPr preferRelativeResize="0">
            <a:picLocks noChangeAspect="1"/>
          </p:cNvPicPr>
          <p:nvPr/>
        </p:nvPicPr>
        <p:blipFill rotWithShape="1">
          <a:blip r:embed="rId3">
            <a:alphaModFix/>
          </a:blip>
          <a:srcRect/>
          <a:stretch/>
        </p:blipFill>
        <p:spPr>
          <a:xfrm>
            <a:off x="4658872" y="1706585"/>
            <a:ext cx="3680805" cy="2743200"/>
          </a:xfrm>
          <a:prstGeom prst="rect">
            <a:avLst/>
          </a:prstGeom>
          <a:noFill/>
          <a:ln>
            <a:noFill/>
          </a:ln>
        </p:spPr>
      </p:pic>
      <p:sp>
        <p:nvSpPr>
          <p:cNvPr id="5" name="Google Shape;228;p11">
            <a:extLst>
              <a:ext uri="{FF2B5EF4-FFF2-40B4-BE49-F238E27FC236}">
                <a16:creationId xmlns:a16="http://schemas.microsoft.com/office/drawing/2014/main" id="{AD3C7EFC-7DCA-4968-A01B-0F9DB6144AAA}"/>
              </a:ext>
            </a:extLst>
          </p:cNvPr>
          <p:cNvSpPr txBox="1">
            <a:spLocks noGrp="1"/>
          </p:cNvSpPr>
          <p:nvPr>
            <p:ph type="body" idx="1"/>
          </p:nvPr>
        </p:nvSpPr>
        <p:spPr>
          <a:xfrm>
            <a:off x="877463" y="1524000"/>
            <a:ext cx="3657600" cy="3108722"/>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sz="2800" b="0" dirty="0"/>
              <a:t>The family is the </a:t>
            </a:r>
            <a:r>
              <a:rPr lang="en-US" sz="2800" dirty="0"/>
              <a:t>most important</a:t>
            </a:r>
            <a:r>
              <a:rPr lang="en-US" sz="2800" b="0" dirty="0"/>
              <a:t> part of society!</a:t>
            </a:r>
            <a:br>
              <a:rPr lang="en-US" sz="2800" dirty="0"/>
            </a:br>
            <a:endParaRPr sz="2800" dirty="0"/>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72607d33d7_0_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19</a:t>
            </a:fld>
            <a:endParaRPr sz="900"/>
          </a:p>
        </p:txBody>
      </p:sp>
      <p:pic>
        <p:nvPicPr>
          <p:cNvPr id="300" name="Google Shape;300;g72607d33d7_0_1" descr="Four stick children holding stars"/>
          <p:cNvPicPr preferRelativeResize="0">
            <a:picLocks noChangeAspect="1"/>
          </p:cNvPicPr>
          <p:nvPr/>
        </p:nvPicPr>
        <p:blipFill rotWithShape="1">
          <a:blip r:embed="rId3">
            <a:alphaModFix/>
          </a:blip>
          <a:srcRect/>
          <a:stretch/>
        </p:blipFill>
        <p:spPr>
          <a:xfrm>
            <a:off x="7750310" y="285750"/>
            <a:ext cx="1097280" cy="817779"/>
          </a:xfrm>
          <a:prstGeom prst="rect">
            <a:avLst/>
          </a:prstGeom>
          <a:noFill/>
          <a:ln>
            <a:noFill/>
          </a:ln>
        </p:spPr>
      </p:pic>
      <p:pic>
        <p:nvPicPr>
          <p:cNvPr id="2" name="Picture 1">
            <a:extLst>
              <a:ext uri="{FF2B5EF4-FFF2-40B4-BE49-F238E27FC236}">
                <a16:creationId xmlns:a16="http://schemas.microsoft.com/office/drawing/2014/main" id="{DA15E612-C6F8-4C83-835D-88547E42202D}"/>
              </a:ext>
            </a:extLst>
          </p:cNvPr>
          <p:cNvPicPr>
            <a:picLocks noChangeAspect="1"/>
          </p:cNvPicPr>
          <p:nvPr/>
        </p:nvPicPr>
        <p:blipFill>
          <a:blip r:embed="rId4"/>
          <a:stretch>
            <a:fillRect/>
          </a:stretch>
        </p:blipFill>
        <p:spPr>
          <a:xfrm>
            <a:off x="2686638" y="285750"/>
            <a:ext cx="3770724" cy="4572000"/>
          </a:xfrm>
          <a:prstGeom prst="rect">
            <a:avLst/>
          </a:prstGeom>
          <a:ln>
            <a:solidFill>
              <a:schemeClr val="bg1">
                <a:lumMod val="8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043992305"/>
              </p:ext>
            </p:extLst>
          </p:nvPr>
        </p:nvGraphicFramePr>
        <p:xfrm>
          <a:off x="365760" y="1371598"/>
          <a:ext cx="8412480" cy="338154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Play “I’ll Walk With You” Activity Again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Let children recall what they have learned about discrimination.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Prepare for “Concentration on the Family” Activity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Read about the activity before the class so you understand how to do the activity.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Use talking stick when students want to say something in a group, or, if the group is large, hold it up as a symbol to remind the children to take turns and listen respectfully when someone speaks.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0405257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82c68d914f_0_0"/>
          <p:cNvSpPr txBox="1">
            <a:spLocks noGrp="1"/>
          </p:cNvSpPr>
          <p:nvPr>
            <p:ph type="title"/>
          </p:nvPr>
        </p:nvSpPr>
        <p:spPr>
          <a:xfrm>
            <a:off x="877485" y="-230909"/>
            <a:ext cx="7658164" cy="1675668"/>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314" name="Google Shape;314;g82c68d914f_0_0"/>
          <p:cNvSpPr txBox="1">
            <a:spLocks noGrp="1"/>
          </p:cNvSpPr>
          <p:nvPr>
            <p:ph type="body" idx="1"/>
          </p:nvPr>
        </p:nvSpPr>
        <p:spPr>
          <a:xfrm>
            <a:off x="877484" y="914400"/>
            <a:ext cx="7241279" cy="3684560"/>
          </a:xfrm>
          <a:prstGeom prst="rect">
            <a:avLst/>
          </a:prstGeom>
          <a:noFill/>
          <a:ln>
            <a:noFill/>
          </a:ln>
        </p:spPr>
        <p:txBody>
          <a:bodyPr spcFirstLastPara="1" wrap="square" lIns="91425" tIns="91425" rIns="91425" bIns="91425" anchor="t" anchorCtr="0">
            <a:noAutofit/>
          </a:bodyPr>
          <a:lstStyle/>
          <a:p>
            <a:pPr marL="342900" lvl="0" indent="-342900" algn="l" rtl="0">
              <a:lnSpc>
                <a:spcPct val="80000"/>
              </a:lnSpc>
              <a:spcBef>
                <a:spcPts val="600"/>
              </a:spcBef>
              <a:spcAft>
                <a:spcPts val="0"/>
              </a:spcAft>
              <a:buSzPts val="2000"/>
              <a:buChar char="▪"/>
            </a:pPr>
            <a:r>
              <a:rPr lang="en-US" dirty="0"/>
              <a:t>The family is the basic unit of society.</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We each have the right to live with our family.</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Families usually make us stronger no matter what they look like.</a:t>
            </a:r>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If our family is not a safe place, we each have a right to help and protection.</a:t>
            </a:r>
            <a:endParaRPr dirty="0"/>
          </a:p>
        </p:txBody>
      </p:sp>
      <p:sp>
        <p:nvSpPr>
          <p:cNvPr id="315" name="Google Shape;315;g82c68d914f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20</a:t>
            </a:fld>
            <a:endParaRPr sz="900"/>
          </a:p>
        </p:txBody>
      </p:sp>
      <p:pic>
        <p:nvPicPr>
          <p:cNvPr id="316" name="Google Shape;316;g82c68d914f_0_0" descr="Five stick figure children holding star"/>
          <p:cNvPicPr preferRelativeResize="0"/>
          <p:nvPr/>
        </p:nvPicPr>
        <p:blipFill rotWithShape="1">
          <a:blip r:embed="rId3">
            <a:alphaModFix/>
          </a:blip>
          <a:srcRect/>
          <a:stretch/>
        </p:blipFill>
        <p:spPr>
          <a:xfrm>
            <a:off x="7706628" y="271462"/>
            <a:ext cx="1136446" cy="845570"/>
          </a:xfrm>
          <a:prstGeom prst="rect">
            <a:avLst/>
          </a:prstGeom>
          <a:noFill/>
          <a:ln>
            <a:noFill/>
          </a:ln>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0"/>
          <p:cNvSpPr txBox="1">
            <a:spLocks noGrp="1"/>
          </p:cNvSpPr>
          <p:nvPr>
            <p:ph type="title"/>
          </p:nvPr>
        </p:nvSpPr>
        <p:spPr>
          <a:xfrm>
            <a:off x="869149" y="412109"/>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sp>
        <p:nvSpPr>
          <p:cNvPr id="306" name="Google Shape;306;p20"/>
          <p:cNvSpPr txBox="1">
            <a:spLocks noGrp="1"/>
          </p:cNvSpPr>
          <p:nvPr>
            <p:ph type="body" idx="1"/>
          </p:nvPr>
        </p:nvSpPr>
        <p:spPr>
          <a:xfrm>
            <a:off x="869150" y="1262775"/>
            <a:ext cx="4354200" cy="3104100"/>
          </a:xfrm>
          <a:prstGeom prst="rect">
            <a:avLst/>
          </a:prstGeom>
          <a:noFill/>
          <a:ln>
            <a:noFill/>
          </a:ln>
        </p:spPr>
        <p:txBody>
          <a:bodyPr spcFirstLastPara="1" wrap="square" lIns="91425" tIns="91425" rIns="91425" bIns="91425" anchor="t" anchorCtr="0">
            <a:normAutofit lnSpcReduction="10000"/>
          </a:bodyPr>
          <a:lstStyle/>
          <a:p>
            <a:pPr marL="457200" lvl="0" indent="-381000" algn="l" rtl="0">
              <a:lnSpc>
                <a:spcPct val="80000"/>
              </a:lnSpc>
              <a:spcBef>
                <a:spcPts val="0"/>
              </a:spcBef>
              <a:spcAft>
                <a:spcPts val="0"/>
              </a:spcAft>
              <a:buClr>
                <a:srgbClr val="0B4860"/>
              </a:buClr>
              <a:buSzPts val="2400"/>
              <a:buFont typeface="Arial"/>
              <a:buChar char="▪"/>
            </a:pPr>
            <a:r>
              <a:rPr lang="en-US" sz="2220" dirty="0">
                <a:solidFill>
                  <a:srgbClr val="0B4860"/>
                </a:solidFill>
              </a:rPr>
              <a:t>What does the word “fundamental” mean?</a:t>
            </a:r>
            <a:endParaRPr sz="2220" dirty="0">
              <a:solidFill>
                <a:srgbClr val="0B4860"/>
              </a:solidFill>
            </a:endParaRPr>
          </a:p>
          <a:p>
            <a:pPr marL="457200" lvl="0" indent="0" algn="l" rtl="0">
              <a:lnSpc>
                <a:spcPct val="80000"/>
              </a:lnSpc>
              <a:spcBef>
                <a:spcPts val="0"/>
              </a:spcBef>
              <a:spcAft>
                <a:spcPts val="0"/>
              </a:spcAft>
              <a:buSzPts val="1800"/>
              <a:buNone/>
            </a:pPr>
            <a:endParaRPr sz="2220" dirty="0">
              <a:solidFill>
                <a:srgbClr val="0B4860"/>
              </a:solidFill>
            </a:endParaRPr>
          </a:p>
          <a:p>
            <a:pPr marL="457200" lvl="0" indent="-381000" algn="l" rtl="0">
              <a:lnSpc>
                <a:spcPct val="80000"/>
              </a:lnSpc>
              <a:spcBef>
                <a:spcPts val="0"/>
              </a:spcBef>
              <a:spcAft>
                <a:spcPts val="0"/>
              </a:spcAft>
              <a:buClr>
                <a:srgbClr val="0B4860"/>
              </a:buClr>
              <a:buSzPts val="2400"/>
              <a:buFont typeface="Arial"/>
              <a:buChar char="▪"/>
            </a:pPr>
            <a:r>
              <a:rPr lang="en-US" sz="2220" dirty="0">
                <a:solidFill>
                  <a:srgbClr val="0B4860"/>
                </a:solidFill>
              </a:rPr>
              <a:t>It means the foundation and the most important part of society.</a:t>
            </a:r>
            <a:endParaRPr sz="2220" dirty="0">
              <a:solidFill>
                <a:srgbClr val="0B4860"/>
              </a:solidFill>
            </a:endParaRPr>
          </a:p>
          <a:p>
            <a:pPr marL="457200" lvl="0" indent="0" algn="l" rtl="0">
              <a:lnSpc>
                <a:spcPct val="80000"/>
              </a:lnSpc>
              <a:spcBef>
                <a:spcPts val="0"/>
              </a:spcBef>
              <a:spcAft>
                <a:spcPts val="0"/>
              </a:spcAft>
              <a:buSzPts val="1800"/>
              <a:buNone/>
            </a:pPr>
            <a:endParaRPr sz="2220" dirty="0">
              <a:solidFill>
                <a:srgbClr val="0B4860"/>
              </a:solidFill>
            </a:endParaRPr>
          </a:p>
          <a:p>
            <a:pPr marL="457200" lvl="0" indent="-381000" algn="l" rtl="0">
              <a:lnSpc>
                <a:spcPct val="80000"/>
              </a:lnSpc>
              <a:spcBef>
                <a:spcPts val="0"/>
              </a:spcBef>
              <a:spcAft>
                <a:spcPts val="0"/>
              </a:spcAft>
              <a:buClr>
                <a:srgbClr val="0B4860"/>
              </a:buClr>
              <a:buSzPts val="2400"/>
              <a:buFont typeface="Arial"/>
              <a:buChar char="▪"/>
            </a:pPr>
            <a:r>
              <a:rPr lang="en-US" sz="2220" dirty="0">
                <a:solidFill>
                  <a:srgbClr val="0B4860"/>
                </a:solidFill>
              </a:rPr>
              <a:t>Share the new word with your family and tell them how important they are you.</a:t>
            </a:r>
            <a:endParaRPr sz="2220" dirty="0">
              <a:solidFill>
                <a:srgbClr val="0B4860"/>
              </a:solidFill>
            </a:endParaRPr>
          </a:p>
        </p:txBody>
      </p:sp>
      <p:sp>
        <p:nvSpPr>
          <p:cNvPr id="307" name="Google Shape;307;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21</a:t>
            </a:fld>
            <a:endParaRPr sz="900"/>
          </a:p>
        </p:txBody>
      </p:sp>
      <p:pic>
        <p:nvPicPr>
          <p:cNvPr id="308" name="Google Shape;308;p20"/>
          <p:cNvPicPr preferRelativeResize="0"/>
          <p:nvPr/>
        </p:nvPicPr>
        <p:blipFill>
          <a:blip r:embed="rId3"/>
          <a:srcRect/>
          <a:stretch/>
        </p:blipFill>
        <p:spPr>
          <a:xfrm>
            <a:off x="5365546" y="1509356"/>
            <a:ext cx="3170100" cy="2257008"/>
          </a:xfrm>
          <a:prstGeom prst="rect">
            <a:avLst/>
          </a:prstGeom>
          <a:noFill/>
          <a:ln>
            <a:no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48"/>
        <p:cNvGrpSpPr/>
        <p:nvPr/>
      </p:nvGrpSpPr>
      <p:grpSpPr>
        <a:xfrm>
          <a:off x="0" y="0"/>
          <a:ext cx="0" cy="0"/>
          <a:chOff x="0" y="0"/>
          <a:chExt cx="0" cy="0"/>
        </a:xfrm>
      </p:grpSpPr>
      <p:sp>
        <p:nvSpPr>
          <p:cNvPr id="349" name="Google Shape;349;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22</a:t>
            </a:fld>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853790125"/>
              </p:ext>
            </p:extLst>
          </p:nvPr>
        </p:nvGraphicFramePr>
        <p:xfrm>
          <a:off x="869148" y="1587964"/>
          <a:ext cx="7772400" cy="2954568"/>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512231" y="418773"/>
            <a:ext cx="347825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378017" y="1989764"/>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6"/>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847119774"/>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1564093"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I’ll Walk with You</a:t>
            </a:r>
            <a:endParaRPr dirty="0"/>
          </a:p>
          <a:p>
            <a:pPr marL="0" lvl="0" indent="0" algn="l" rtl="0">
              <a:lnSpc>
                <a:spcPct val="100000"/>
              </a:lnSpc>
              <a:spcBef>
                <a:spcPts val="0"/>
              </a:spcBef>
              <a:spcAft>
                <a:spcPts val="0"/>
              </a:spcAft>
              <a:buSzPts val="3600"/>
              <a:buNone/>
            </a:pPr>
            <a:endParaRPr dirty="0"/>
          </a:p>
        </p:txBody>
      </p:sp>
      <p:sp>
        <p:nvSpPr>
          <p:cNvPr id="186" name="Google Shape;186;g7373cc9f06_0_609"/>
          <p:cNvSpPr txBox="1">
            <a:spLocks noGrp="1"/>
          </p:cNvSpPr>
          <p:nvPr>
            <p:ph type="body" idx="1"/>
          </p:nvPr>
        </p:nvSpPr>
        <p:spPr>
          <a:xfrm>
            <a:off x="1572407"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sz="2000" dirty="0"/>
              <a:t>If you don’t walk as most people do,</a:t>
            </a:r>
          </a:p>
          <a:p>
            <a:pPr marL="0" lvl="0" indent="0" algn="l" rtl="0">
              <a:lnSpc>
                <a:spcPct val="100000"/>
              </a:lnSpc>
              <a:spcBef>
                <a:spcPts val="600"/>
              </a:spcBef>
              <a:spcAft>
                <a:spcPts val="0"/>
              </a:spcAft>
              <a:buSzPts val="2000"/>
              <a:buNone/>
            </a:pPr>
            <a:r>
              <a:rPr lang="en-US" sz="2000" dirty="0"/>
              <a:t>Some people walk away from you, </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If you don’t talk as most people do, </a:t>
            </a:r>
          </a:p>
          <a:p>
            <a:pPr marL="0" lvl="0" indent="0" algn="l" rtl="0">
              <a:lnSpc>
                <a:spcPct val="100000"/>
              </a:lnSpc>
              <a:spcBef>
                <a:spcPts val="600"/>
              </a:spcBef>
              <a:spcAft>
                <a:spcPts val="0"/>
              </a:spcAft>
              <a:buSzPts val="2000"/>
              <a:buNone/>
            </a:pPr>
            <a:r>
              <a:rPr lang="en-US" sz="2000" dirty="0"/>
              <a:t>Some people talk and laugh at you,</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I’ll walk with you. </a:t>
            </a:r>
          </a:p>
          <a:p>
            <a:pPr marL="0" lvl="0" indent="0" algn="l" rtl="0">
              <a:lnSpc>
                <a:spcPct val="100000"/>
              </a:lnSpc>
              <a:spcBef>
                <a:spcPts val="600"/>
              </a:spcBef>
              <a:spcAft>
                <a:spcPts val="0"/>
              </a:spcAft>
              <a:buSzPts val="2000"/>
              <a:buNone/>
            </a:pPr>
            <a:r>
              <a:rPr lang="en-US" sz="2000" dirty="0"/>
              <a:t>I’ll talk with you. </a:t>
            </a:r>
          </a:p>
          <a:p>
            <a:pPr marL="0" lvl="0" indent="0" algn="l" rtl="0">
              <a:lnSpc>
                <a:spcPct val="100000"/>
              </a:lnSpc>
              <a:spcBef>
                <a:spcPts val="600"/>
              </a:spcBef>
              <a:spcAft>
                <a:spcPts val="0"/>
              </a:spcAft>
              <a:buSzPts val="2000"/>
              <a:buNone/>
            </a:pPr>
            <a:r>
              <a:rPr lang="en-US" sz="2000" dirty="0"/>
              <a:t>That’s how I’ll show my love for you</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627315" y="2121406"/>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62A054F4-8C1B-42D6-9EEF-47324C2875E0}"/>
              </a:ext>
            </a:extLst>
          </p:cNvPr>
          <p:cNvSpPr/>
          <p:nvPr/>
        </p:nvSpPr>
        <p:spPr>
          <a:xfrm>
            <a:off x="7766988"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Picture 7">
            <a:extLst>
              <a:ext uri="{FF2B5EF4-FFF2-40B4-BE49-F238E27FC236}">
                <a16:creationId xmlns:a16="http://schemas.microsoft.com/office/drawing/2014/main" id="{FB0F4625-0A96-42E1-BC88-0A9865D3A002}"/>
              </a:ext>
            </a:extLst>
          </p:cNvPr>
          <p:cNvPicPr>
            <a:picLocks noChangeAspect="1"/>
          </p:cNvPicPr>
          <p:nvPr/>
        </p:nvPicPr>
        <p:blipFill>
          <a:blip r:embed="rId5"/>
          <a:srcRect/>
          <a:stretch/>
        </p:blipFill>
        <p:spPr>
          <a:xfrm>
            <a:off x="7561431" y="418773"/>
            <a:ext cx="1077686" cy="1049694"/>
          </a:xfrm>
          <a:prstGeom prst="rect">
            <a:avLst/>
          </a:prstGeom>
        </p:spPr>
      </p:pic>
      <p:sp>
        <p:nvSpPr>
          <p:cNvPr id="9" name="Google Shape;184;g82d376985f_0_37">
            <a:extLst>
              <a:ext uri="{FF2B5EF4-FFF2-40B4-BE49-F238E27FC236}">
                <a16:creationId xmlns:a16="http://schemas.microsoft.com/office/drawing/2014/main" id="{2BB24650-9028-4715-89D2-E687A4B4CFF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3604664822"/>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690081" y="418773"/>
            <a:ext cx="3122549" cy="4180187"/>
          </a:xfrm>
          <a:prstGeom prst="rect">
            <a:avLst/>
          </a:prstGeom>
          <a:noFill/>
          <a:ln>
            <a:no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5"/>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2919218360"/>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519099" y="418773"/>
            <a:ext cx="3464513" cy="4180187"/>
          </a:xfrm>
          <a:prstGeom prst="rect">
            <a:avLst/>
          </a:prstGeom>
          <a:noFill/>
          <a:ln>
            <a:no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4BA9A73-DC4B-4939-9197-A3EB6D2EB468}"/>
              </a:ext>
            </a:extLst>
          </p:cNvPr>
          <p:cNvPicPr>
            <a:picLocks noChangeAspect="1"/>
          </p:cNvPicPr>
          <p:nvPr/>
        </p:nvPicPr>
        <p:blipFill>
          <a:blip r:embed="rId5"/>
          <a:srcRect/>
          <a:stretch/>
        </p:blipFill>
        <p:spPr>
          <a:xfrm>
            <a:off x="7378017" y="418773"/>
            <a:ext cx="1077686" cy="1049694"/>
          </a:xfrm>
          <a:prstGeom prst="rect">
            <a:avLst/>
          </a:prstGeom>
        </p:spPr>
      </p:pic>
      <p:sp>
        <p:nvSpPr>
          <p:cNvPr id="7" name="Google Shape;184;g82d376985f_0_37">
            <a:extLst>
              <a:ext uri="{FF2B5EF4-FFF2-40B4-BE49-F238E27FC236}">
                <a16:creationId xmlns:a16="http://schemas.microsoft.com/office/drawing/2014/main" id="{0F5533B2-CD64-49EA-B527-09D06496D57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B4860"/>
                </a:solidFill>
                <a:effectLst/>
                <a:uLnTx/>
                <a:uFillTx/>
                <a:latin typeface="Arial"/>
                <a:cs typeface="Arial"/>
                <a:sym typeface="Arial"/>
              </a:rPr>
              <a:t>Resources</a:t>
            </a:r>
          </a:p>
        </p:txBody>
      </p:sp>
    </p:spTree>
    <p:extLst>
      <p:ext uri="{BB962C8B-B14F-4D97-AF65-F5344CB8AC3E}">
        <p14:creationId xmlns:p14="http://schemas.microsoft.com/office/powerpoint/2010/main" val="209278180"/>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Universal Declaration on Human Rights</a:t>
            </a:r>
            <a:br>
              <a:rPr lang="en-US" sz="2800" dirty="0"/>
            </a:br>
            <a:r>
              <a:rPr lang="en-US" dirty="0"/>
              <a:t>Article 16</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marry and start a family. Nobody should force you to marry.  </a:t>
            </a:r>
          </a:p>
          <a:p>
            <a:pPr marL="114300" indent="0">
              <a:buNone/>
            </a:pPr>
            <a:endParaRPr lang="en-US" sz="2000" b="0" dirty="0"/>
          </a:p>
          <a:p>
            <a:pPr marL="114300" indent="0">
              <a:buNone/>
            </a:pPr>
            <a:r>
              <a:rPr lang="en-US" sz="2000" dirty="0"/>
              <a:t>The family is the fundamental unit of society, and government should protect it.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281342"/>
            <a:ext cx="1440965" cy="1467165"/>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489043158"/>
              </p:ext>
            </p:extLst>
          </p:nvPr>
        </p:nvGraphicFramePr>
        <p:xfrm>
          <a:off x="365760" y="1371598"/>
          <a:ext cx="8412480" cy="292608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Documents: Universal Declaration of Human Rights, UDHR 16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A Family image and two sets of family photographs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2559124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 “The Right to a Family”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dirty="0"/>
              <a:t>Article 9</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be brought up by your parents unless it is not safe or not possible.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1778011315"/>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800" dirty="0"/>
            </a:br>
            <a:r>
              <a:rPr lang="en-US" dirty="0"/>
              <a:t>Article 20</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4356670" cy="3372740"/>
          </a:xfrm>
        </p:spPr>
        <p:txBody>
          <a:bodyPr anchor="ctr">
            <a:normAutofit/>
          </a:bodyPr>
          <a:lstStyle/>
          <a:p>
            <a:pPr marL="114300" indent="0">
              <a:buNone/>
            </a:pPr>
            <a:r>
              <a:rPr lang="en-US" sz="2000" b="0" dirty="0"/>
              <a:t>You have the right to special protection and help if you can’t live with your parents.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1585695575"/>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4"/>
        <p:cNvGrpSpPr/>
        <p:nvPr/>
      </p:nvGrpSpPr>
      <p:grpSpPr>
        <a:xfrm>
          <a:off x="0" y="0"/>
          <a:ext cx="0" cy="0"/>
          <a:chOff x="0" y="0"/>
          <a:chExt cx="0" cy="0"/>
        </a:xfrm>
      </p:grpSpPr>
      <p:sp>
        <p:nvSpPr>
          <p:cNvPr id="95" name="Google Shape;95;g737430feea_0_1"/>
          <p:cNvSpPr txBox="1">
            <a:spLocks noGrp="1"/>
          </p:cNvSpPr>
          <p:nvPr>
            <p:ph type="ctrTitle"/>
          </p:nvPr>
        </p:nvSpPr>
        <p:spPr>
          <a:xfrm>
            <a:off x="5677000" y="1321625"/>
            <a:ext cx="3339300" cy="25272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4800"/>
              <a:buFont typeface="Arial"/>
              <a:buNone/>
            </a:pPr>
            <a:r>
              <a:rPr lang="en-US" dirty="0">
                <a:solidFill>
                  <a:srgbClr val="FF7A2E"/>
                </a:solidFill>
              </a:rPr>
              <a:t>Family</a:t>
            </a:r>
            <a:br>
              <a:rPr lang="en-US" dirty="0">
                <a:solidFill>
                  <a:srgbClr val="FF7A2E"/>
                </a:solidFill>
              </a:rPr>
            </a:br>
            <a:r>
              <a:rPr lang="en-US" sz="4000" dirty="0">
                <a:solidFill>
                  <a:srgbClr val="FF7A2E"/>
                </a:solidFill>
              </a:rPr>
              <a:t>A Beautiful Thing</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4A</a:t>
            </a:r>
            <a:endParaRPr sz="4400" dirty="0">
              <a:solidFill>
                <a:srgbClr val="FF7A2E"/>
              </a:solidFill>
            </a:endParaRPr>
          </a:p>
        </p:txBody>
      </p:sp>
      <p:pic>
        <p:nvPicPr>
          <p:cNvPr id="96" name="Google Shape;96;g737430feea_0_1"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97" name="Google Shape;97;g737430feea_0_1"/>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Geneva Office of Human Rights Education</a:t>
            </a:r>
            <a:endParaRPr sz="2400">
              <a:solidFill>
                <a:srgbClr val="FFCC00"/>
              </a:solidFill>
            </a:endParaRPr>
          </a:p>
        </p:txBody>
      </p:sp>
      <p:sp>
        <p:nvSpPr>
          <p:cNvPr id="98" name="Google Shape;98;g737430feea_0_1"/>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pic>
        <p:nvPicPr>
          <p:cNvPr id="99" name="Google Shape;99;g737430feea_0_1"/>
          <p:cNvPicPr preferRelativeResize="0"/>
          <p:nvPr/>
        </p:nvPicPr>
        <p:blipFill rotWithShape="1">
          <a:blip r:embed="rId4">
            <a:alphaModFix/>
          </a:blip>
          <a:srcRect l="4835" t="2960" r="4386" b="5138"/>
          <a:stretch/>
        </p:blipFill>
        <p:spPr>
          <a:xfrm>
            <a:off x="412173" y="1073728"/>
            <a:ext cx="4876800" cy="2743200"/>
          </a:xfrm>
          <a:custGeom>
            <a:avLst/>
            <a:gdLst>
              <a:gd name="connsiteX0" fmla="*/ 0 w 4876800"/>
              <a:gd name="connsiteY0" fmla="*/ 0 h 2743200"/>
              <a:gd name="connsiteX1" fmla="*/ 541867 w 4876800"/>
              <a:gd name="connsiteY1" fmla="*/ 0 h 2743200"/>
              <a:gd name="connsiteX2" fmla="*/ 986197 w 4876800"/>
              <a:gd name="connsiteY2" fmla="*/ 0 h 2743200"/>
              <a:gd name="connsiteX3" fmla="*/ 1381760 w 4876800"/>
              <a:gd name="connsiteY3" fmla="*/ 0 h 2743200"/>
              <a:gd name="connsiteX4" fmla="*/ 1826091 w 4876800"/>
              <a:gd name="connsiteY4" fmla="*/ 0 h 2743200"/>
              <a:gd name="connsiteX5" fmla="*/ 2367957 w 4876800"/>
              <a:gd name="connsiteY5" fmla="*/ 0 h 2743200"/>
              <a:gd name="connsiteX6" fmla="*/ 2861056 w 4876800"/>
              <a:gd name="connsiteY6" fmla="*/ 0 h 2743200"/>
              <a:gd name="connsiteX7" fmla="*/ 3451691 w 4876800"/>
              <a:gd name="connsiteY7" fmla="*/ 0 h 2743200"/>
              <a:gd name="connsiteX8" fmla="*/ 4042325 w 4876800"/>
              <a:gd name="connsiteY8" fmla="*/ 0 h 2743200"/>
              <a:gd name="connsiteX9" fmla="*/ 4876800 w 4876800"/>
              <a:gd name="connsiteY9" fmla="*/ 0 h 2743200"/>
              <a:gd name="connsiteX10" fmla="*/ 4876800 w 4876800"/>
              <a:gd name="connsiteY10" fmla="*/ 466344 h 2743200"/>
              <a:gd name="connsiteX11" fmla="*/ 4876800 w 4876800"/>
              <a:gd name="connsiteY11" fmla="*/ 1069848 h 2743200"/>
              <a:gd name="connsiteX12" fmla="*/ 4876800 w 4876800"/>
              <a:gd name="connsiteY12" fmla="*/ 1563624 h 2743200"/>
              <a:gd name="connsiteX13" fmla="*/ 4876800 w 4876800"/>
              <a:gd name="connsiteY13" fmla="*/ 2139696 h 2743200"/>
              <a:gd name="connsiteX14" fmla="*/ 4876800 w 4876800"/>
              <a:gd name="connsiteY14" fmla="*/ 2743200 h 2743200"/>
              <a:gd name="connsiteX15" fmla="*/ 4286165 w 4876800"/>
              <a:gd name="connsiteY15" fmla="*/ 2743200 h 2743200"/>
              <a:gd name="connsiteX16" fmla="*/ 3646763 w 4876800"/>
              <a:gd name="connsiteY16" fmla="*/ 2743200 h 2743200"/>
              <a:gd name="connsiteX17" fmla="*/ 3202432 w 4876800"/>
              <a:gd name="connsiteY17" fmla="*/ 2743200 h 2743200"/>
              <a:gd name="connsiteX18" fmla="*/ 2806869 w 4876800"/>
              <a:gd name="connsiteY18" fmla="*/ 2743200 h 2743200"/>
              <a:gd name="connsiteX19" fmla="*/ 2265003 w 4876800"/>
              <a:gd name="connsiteY19" fmla="*/ 2743200 h 2743200"/>
              <a:gd name="connsiteX20" fmla="*/ 1625600 w 4876800"/>
              <a:gd name="connsiteY20" fmla="*/ 2743200 h 2743200"/>
              <a:gd name="connsiteX21" fmla="*/ 1083733 w 4876800"/>
              <a:gd name="connsiteY21" fmla="*/ 2743200 h 2743200"/>
              <a:gd name="connsiteX22" fmla="*/ 493099 w 4876800"/>
              <a:gd name="connsiteY22" fmla="*/ 2743200 h 2743200"/>
              <a:gd name="connsiteX23" fmla="*/ 0 w 4876800"/>
              <a:gd name="connsiteY23" fmla="*/ 2743200 h 2743200"/>
              <a:gd name="connsiteX24" fmla="*/ 0 w 4876800"/>
              <a:gd name="connsiteY24" fmla="*/ 2276856 h 2743200"/>
              <a:gd name="connsiteX25" fmla="*/ 0 w 4876800"/>
              <a:gd name="connsiteY25" fmla="*/ 1810512 h 2743200"/>
              <a:gd name="connsiteX26" fmla="*/ 0 w 4876800"/>
              <a:gd name="connsiteY26" fmla="*/ 1316736 h 2743200"/>
              <a:gd name="connsiteX27" fmla="*/ 0 w 4876800"/>
              <a:gd name="connsiteY27" fmla="*/ 795528 h 2743200"/>
              <a:gd name="connsiteX28" fmla="*/ 0 w 4876800"/>
              <a:gd name="connsiteY28"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6800" h="2743200" extrusionOk="0">
                <a:moveTo>
                  <a:pt x="0" y="0"/>
                </a:moveTo>
                <a:cubicBezTo>
                  <a:pt x="134580" y="-63825"/>
                  <a:pt x="360787" y="13919"/>
                  <a:pt x="541867" y="0"/>
                </a:cubicBezTo>
                <a:cubicBezTo>
                  <a:pt x="722947" y="-13919"/>
                  <a:pt x="807123" y="45777"/>
                  <a:pt x="986197" y="0"/>
                </a:cubicBezTo>
                <a:cubicBezTo>
                  <a:pt x="1165271" y="-45777"/>
                  <a:pt x="1286367" y="42858"/>
                  <a:pt x="1381760" y="0"/>
                </a:cubicBezTo>
                <a:cubicBezTo>
                  <a:pt x="1477153" y="-42858"/>
                  <a:pt x="1621383" y="37764"/>
                  <a:pt x="1826091" y="0"/>
                </a:cubicBezTo>
                <a:cubicBezTo>
                  <a:pt x="2030799" y="-37764"/>
                  <a:pt x="2183096" y="59637"/>
                  <a:pt x="2367957" y="0"/>
                </a:cubicBezTo>
                <a:cubicBezTo>
                  <a:pt x="2552818" y="-59637"/>
                  <a:pt x="2724064" y="18110"/>
                  <a:pt x="2861056" y="0"/>
                </a:cubicBezTo>
                <a:cubicBezTo>
                  <a:pt x="2998048" y="-18110"/>
                  <a:pt x="3301035" y="55902"/>
                  <a:pt x="3451691" y="0"/>
                </a:cubicBezTo>
                <a:cubicBezTo>
                  <a:pt x="3602347" y="-55902"/>
                  <a:pt x="3904110" y="52705"/>
                  <a:pt x="4042325" y="0"/>
                </a:cubicBezTo>
                <a:cubicBezTo>
                  <a:pt x="4180540" y="-52705"/>
                  <a:pt x="4654061" y="9177"/>
                  <a:pt x="4876800" y="0"/>
                </a:cubicBezTo>
                <a:cubicBezTo>
                  <a:pt x="4915691" y="100002"/>
                  <a:pt x="4827961" y="340860"/>
                  <a:pt x="4876800" y="466344"/>
                </a:cubicBezTo>
                <a:cubicBezTo>
                  <a:pt x="4925639" y="591828"/>
                  <a:pt x="4814872" y="827256"/>
                  <a:pt x="4876800" y="1069848"/>
                </a:cubicBezTo>
                <a:cubicBezTo>
                  <a:pt x="4938728" y="1312440"/>
                  <a:pt x="4858417" y="1360987"/>
                  <a:pt x="4876800" y="1563624"/>
                </a:cubicBezTo>
                <a:cubicBezTo>
                  <a:pt x="4895183" y="1766261"/>
                  <a:pt x="4872760" y="2021390"/>
                  <a:pt x="4876800" y="2139696"/>
                </a:cubicBezTo>
                <a:cubicBezTo>
                  <a:pt x="4880840" y="2258002"/>
                  <a:pt x="4811050" y="2512305"/>
                  <a:pt x="4876800" y="2743200"/>
                </a:cubicBezTo>
                <a:cubicBezTo>
                  <a:pt x="4752909" y="2748489"/>
                  <a:pt x="4578002" y="2714954"/>
                  <a:pt x="4286165" y="2743200"/>
                </a:cubicBezTo>
                <a:cubicBezTo>
                  <a:pt x="3994329" y="2771446"/>
                  <a:pt x="3784607" y="2736265"/>
                  <a:pt x="3646763" y="2743200"/>
                </a:cubicBezTo>
                <a:cubicBezTo>
                  <a:pt x="3508919" y="2750135"/>
                  <a:pt x="3367913" y="2703563"/>
                  <a:pt x="3202432" y="2743200"/>
                </a:cubicBezTo>
                <a:cubicBezTo>
                  <a:pt x="3036951" y="2782837"/>
                  <a:pt x="2988366" y="2742192"/>
                  <a:pt x="2806869" y="2743200"/>
                </a:cubicBezTo>
                <a:cubicBezTo>
                  <a:pt x="2625372" y="2744208"/>
                  <a:pt x="2499172" y="2700362"/>
                  <a:pt x="2265003" y="2743200"/>
                </a:cubicBezTo>
                <a:cubicBezTo>
                  <a:pt x="2030834" y="2786038"/>
                  <a:pt x="1826764" y="2667812"/>
                  <a:pt x="1625600" y="2743200"/>
                </a:cubicBezTo>
                <a:cubicBezTo>
                  <a:pt x="1424436" y="2818588"/>
                  <a:pt x="1267645" y="2709275"/>
                  <a:pt x="1083733" y="2743200"/>
                </a:cubicBezTo>
                <a:cubicBezTo>
                  <a:pt x="899821" y="2777125"/>
                  <a:pt x="738276" y="2690426"/>
                  <a:pt x="493099" y="2743200"/>
                </a:cubicBezTo>
                <a:cubicBezTo>
                  <a:pt x="247922" y="2795974"/>
                  <a:pt x="185045" y="2725026"/>
                  <a:pt x="0" y="2743200"/>
                </a:cubicBezTo>
                <a:cubicBezTo>
                  <a:pt x="-36780" y="2545307"/>
                  <a:pt x="16262" y="2413722"/>
                  <a:pt x="0" y="2276856"/>
                </a:cubicBezTo>
                <a:cubicBezTo>
                  <a:pt x="-16262" y="2139990"/>
                  <a:pt x="51311" y="1959244"/>
                  <a:pt x="0" y="1810512"/>
                </a:cubicBezTo>
                <a:cubicBezTo>
                  <a:pt x="-51311" y="1661780"/>
                  <a:pt x="35394" y="1512071"/>
                  <a:pt x="0" y="1316736"/>
                </a:cubicBezTo>
                <a:cubicBezTo>
                  <a:pt x="-35394" y="1121401"/>
                  <a:pt x="26654" y="1053377"/>
                  <a:pt x="0" y="795528"/>
                </a:cubicBezTo>
                <a:cubicBezTo>
                  <a:pt x="-26654" y="537679"/>
                  <a:pt x="43818" y="165577"/>
                  <a:pt x="0" y="0"/>
                </a:cubicBezTo>
                <a:close/>
              </a:path>
            </a:pathLst>
          </a:custGeom>
          <a:noFill/>
          <a:ln w="28575">
            <a:solidFill>
              <a:srgbClr val="FF7A2E"/>
            </a:solidFill>
            <a:extLst>
              <a:ext uri="{C807C97D-BFC1-408E-A445-0C87EB9F89A2}">
                <ask:lineSketchStyleProps xmlns:ask="http://schemas.microsoft.com/office/drawing/2018/sketchyshapes" xmlns="" sd="2899798899">
                  <a:prstGeom prst="rect">
                    <a:avLst/>
                  </a:prstGeom>
                  <ask:type>
                    <ask:lineSketchScribble/>
                  </ask:type>
                </ask:lineSketchStyleProps>
              </a:ext>
            </a:extLst>
          </a:ln>
        </p:spPr>
      </p:pic>
    </p:spTree>
    <p:extLst>
      <p:ext uri="{BB962C8B-B14F-4D97-AF65-F5344CB8AC3E}">
        <p14:creationId xmlns:p14="http://schemas.microsoft.com/office/powerpoint/2010/main" val="338661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7"/>
        <p:cNvGrpSpPr/>
        <p:nvPr/>
      </p:nvGrpSpPr>
      <p:grpSpPr>
        <a:xfrm>
          <a:off x="0" y="0"/>
          <a:ext cx="0" cy="0"/>
          <a:chOff x="0" y="0"/>
          <a:chExt cx="0" cy="0"/>
        </a:xfrm>
      </p:grpSpPr>
      <p:pic>
        <p:nvPicPr>
          <p:cNvPr id="88" name="Google Shape;88;p2"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pic>
        <p:nvPicPr>
          <p:cNvPr id="90" name="Google Shape;90;p2"/>
          <p:cNvPicPr preferRelativeResize="0"/>
          <p:nvPr/>
        </p:nvPicPr>
        <p:blipFill>
          <a:blip r:embed="rId4"/>
          <a:srcRect/>
          <a:stretch/>
        </p:blipFill>
        <p:spPr>
          <a:xfrm>
            <a:off x="8114034" y="86674"/>
            <a:ext cx="914400" cy="914400"/>
          </a:xfrm>
          <a:prstGeom prst="rect">
            <a:avLst/>
          </a:prstGeom>
          <a:noFill/>
          <a:ln>
            <a:noFill/>
          </a:ln>
        </p:spPr>
      </p:pic>
      <p:sp>
        <p:nvSpPr>
          <p:cNvPr id="5" name="Google Shape;87;g7372b59db7_0_507">
            <a:extLst>
              <a:ext uri="{FF2B5EF4-FFF2-40B4-BE49-F238E27FC236}">
                <a16:creationId xmlns:a16="http://schemas.microsoft.com/office/drawing/2014/main" id="{01F8B920-C8FB-4D4C-AE72-F6BBD700B07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The Right to a Family</a:t>
            </a:r>
          </a:p>
        </p:txBody>
      </p:sp>
      <p:sp>
        <p:nvSpPr>
          <p:cNvPr id="7" name="Google Shape;95;g737430feea_0_1">
            <a:extLst>
              <a:ext uri="{FF2B5EF4-FFF2-40B4-BE49-F238E27FC236}">
                <a16:creationId xmlns:a16="http://schemas.microsoft.com/office/drawing/2014/main" id="{94D7E447-71C9-4BFC-A9EA-883D0CACD677}"/>
              </a:ext>
            </a:extLst>
          </p:cNvPr>
          <p:cNvSpPr txBox="1">
            <a:spLocks noGrp="1"/>
          </p:cNvSpPr>
          <p:nvPr>
            <p:ph type="ctrTitle"/>
          </p:nvPr>
        </p:nvSpPr>
        <p:spPr>
          <a:xfrm>
            <a:off x="5956300" y="1069975"/>
            <a:ext cx="3060700" cy="2913063"/>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4800"/>
              <a:buFont typeface="Arial"/>
              <a:buNone/>
            </a:pPr>
            <a:r>
              <a:rPr lang="en-US" dirty="0">
                <a:solidFill>
                  <a:srgbClr val="FF7A2E"/>
                </a:solidFill>
              </a:rPr>
              <a:t>Family</a:t>
            </a:r>
            <a:br>
              <a:rPr lang="en-US" dirty="0">
                <a:solidFill>
                  <a:srgbClr val="FF7A2E"/>
                </a:solidFill>
              </a:rPr>
            </a:br>
            <a:r>
              <a:rPr lang="en-US" sz="4000" dirty="0">
                <a:solidFill>
                  <a:srgbClr val="FF7A2E"/>
                </a:solidFill>
              </a:rPr>
              <a:t>A Beautiful Thing</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4A</a:t>
            </a:r>
            <a:endParaRPr sz="4400" dirty="0">
              <a:solidFill>
                <a:srgbClr val="FF7A2E"/>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737430feea_0_47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0" name="Google Shape;180;g737430feea_0_47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1" name="Google Shape;181;g737430feea_0_47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2" name="Google Shape;182;g737430feea_0_471" descr="Orange and yellow smiley sun the logo for welcome and warm up in the lessons"/>
          <p:cNvPicPr preferRelativeResize="0"/>
          <p:nvPr/>
        </p:nvPicPr>
        <p:blipFill rotWithShape="1">
          <a:blip r:embed="rId3">
            <a:alphaModFix/>
          </a:blip>
          <a:srcRect/>
          <a:stretch/>
        </p:blipFill>
        <p:spPr>
          <a:xfrm>
            <a:off x="7512196" y="426719"/>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418773"/>
            <a:ext cx="532038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550106"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I’ll Walk with You</a:t>
            </a:r>
            <a:endParaRPr dirty="0"/>
          </a:p>
          <a:p>
            <a:pPr marL="0" lvl="0" indent="0" algn="l" rtl="0">
              <a:lnSpc>
                <a:spcPct val="100000"/>
              </a:lnSpc>
              <a:spcBef>
                <a:spcPts val="0"/>
              </a:spcBef>
              <a:spcAft>
                <a:spcPts val="0"/>
              </a:spcAft>
              <a:buSzPts val="3600"/>
              <a:buNone/>
            </a:pPr>
            <a:endParaRPr dirty="0"/>
          </a:p>
        </p:txBody>
      </p:sp>
      <p:sp>
        <p:nvSpPr>
          <p:cNvPr id="186" name="Google Shape;186;g7373cc9f06_0_609"/>
          <p:cNvSpPr txBox="1">
            <a:spLocks noGrp="1"/>
          </p:cNvSpPr>
          <p:nvPr>
            <p:ph type="body" idx="1"/>
          </p:nvPr>
        </p:nvSpPr>
        <p:spPr>
          <a:xfrm>
            <a:off x="558420"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sz="2000" dirty="0"/>
              <a:t>If you don’t walk as most people do,</a:t>
            </a:r>
          </a:p>
          <a:p>
            <a:pPr marL="0" lvl="0" indent="0" algn="l" rtl="0">
              <a:lnSpc>
                <a:spcPct val="100000"/>
              </a:lnSpc>
              <a:spcBef>
                <a:spcPts val="600"/>
              </a:spcBef>
              <a:spcAft>
                <a:spcPts val="0"/>
              </a:spcAft>
              <a:buSzPts val="2000"/>
              <a:buNone/>
            </a:pPr>
            <a:r>
              <a:rPr lang="en-US" sz="2000" dirty="0"/>
              <a:t>Some people walk away from you, </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If you don’t talk as most people do, </a:t>
            </a:r>
          </a:p>
          <a:p>
            <a:pPr marL="0" lvl="0" indent="0" algn="l" rtl="0">
              <a:lnSpc>
                <a:spcPct val="100000"/>
              </a:lnSpc>
              <a:spcBef>
                <a:spcPts val="600"/>
              </a:spcBef>
              <a:spcAft>
                <a:spcPts val="0"/>
              </a:spcAft>
              <a:buSzPts val="2000"/>
              <a:buNone/>
            </a:pPr>
            <a:r>
              <a:rPr lang="en-US" sz="2000" dirty="0"/>
              <a:t>Some people talk and laugh at you,</a:t>
            </a:r>
          </a:p>
          <a:p>
            <a:pPr marL="0" lvl="0" indent="0" algn="l" rtl="0">
              <a:lnSpc>
                <a:spcPct val="100000"/>
              </a:lnSpc>
              <a:spcBef>
                <a:spcPts val="600"/>
              </a:spcBef>
              <a:spcAft>
                <a:spcPts val="0"/>
              </a:spcAft>
              <a:buSzPts val="2000"/>
              <a:buNone/>
            </a:pPr>
            <a:r>
              <a:rPr lang="en-US" sz="2000" dirty="0"/>
              <a:t>But I won’t! I won’t!</a:t>
            </a:r>
          </a:p>
          <a:p>
            <a:pPr marL="0" lvl="0" indent="0" algn="l" rtl="0">
              <a:lnSpc>
                <a:spcPct val="100000"/>
              </a:lnSpc>
              <a:spcBef>
                <a:spcPts val="600"/>
              </a:spcBef>
              <a:spcAft>
                <a:spcPts val="0"/>
              </a:spcAft>
              <a:buSzPts val="2000"/>
              <a:buNone/>
            </a:pPr>
            <a:r>
              <a:rPr lang="en-US" sz="2000" dirty="0"/>
              <a:t>I’ll walk with you. </a:t>
            </a:r>
          </a:p>
          <a:p>
            <a:pPr marL="0" lvl="0" indent="0" algn="l" rtl="0">
              <a:lnSpc>
                <a:spcPct val="100000"/>
              </a:lnSpc>
              <a:spcBef>
                <a:spcPts val="600"/>
              </a:spcBef>
              <a:spcAft>
                <a:spcPts val="0"/>
              </a:spcAft>
              <a:buSzPts val="2000"/>
              <a:buNone/>
            </a:pPr>
            <a:r>
              <a:rPr lang="en-US" sz="2000" dirty="0"/>
              <a:t>I’ll talk with you. </a:t>
            </a:r>
          </a:p>
          <a:p>
            <a:pPr marL="0" lvl="0" indent="0" algn="l" rtl="0">
              <a:lnSpc>
                <a:spcPct val="100000"/>
              </a:lnSpc>
              <a:spcBef>
                <a:spcPts val="600"/>
              </a:spcBef>
              <a:spcAft>
                <a:spcPts val="0"/>
              </a:spcAft>
              <a:buSzPts val="2000"/>
              <a:buNone/>
            </a:pPr>
            <a:r>
              <a:rPr lang="en-US" sz="2000" dirty="0"/>
              <a:t>That’s how I’ll show my love for you.</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647976" y="1840649"/>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62A054F4-8C1B-42D6-9EEF-47324C2875E0}"/>
              </a:ext>
            </a:extLst>
          </p:cNvPr>
          <p:cNvSpPr/>
          <p:nvPr/>
        </p:nvSpPr>
        <p:spPr>
          <a:xfrm>
            <a:off x="7766988"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Google Shape;205;p5" descr="A Small green checkmark in a box the icon used to indicate a review throughout the presentation">
            <a:extLst>
              <a:ext uri="{FF2B5EF4-FFF2-40B4-BE49-F238E27FC236}">
                <a16:creationId xmlns:a16="http://schemas.microsoft.com/office/drawing/2014/main" id="{0A44F411-2C44-4EEA-B024-7BFF46D7FA8B}"/>
              </a:ext>
            </a:extLst>
          </p:cNvPr>
          <p:cNvPicPr preferRelativeResize="0"/>
          <p:nvPr/>
        </p:nvPicPr>
        <p:blipFill rotWithShape="1">
          <a:blip r:embed="rId5">
            <a:alphaModFix/>
          </a:blip>
          <a:srcRect/>
          <a:stretch/>
        </p:blipFill>
        <p:spPr>
          <a:xfrm>
            <a:off x="7680491" y="192135"/>
            <a:ext cx="1188720" cy="1286024"/>
          </a:xfrm>
          <a:prstGeom prst="rect">
            <a:avLst/>
          </a:prstGeom>
          <a:noFill/>
          <a:ln>
            <a:noFill/>
          </a:ln>
        </p:spPr>
      </p:pic>
    </p:spTree>
    <p:extLst>
      <p:ext uri="{BB962C8B-B14F-4D97-AF65-F5344CB8AC3E}">
        <p14:creationId xmlns:p14="http://schemas.microsoft.com/office/powerpoint/2010/main" val="41683701"/>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0"/>
          <p:cNvSpPr txBox="1">
            <a:spLocks noGrp="1"/>
          </p:cNvSpPr>
          <p:nvPr>
            <p:ph type="title"/>
          </p:nvPr>
        </p:nvSpPr>
        <p:spPr>
          <a:xfrm>
            <a:off x="886691" y="83127"/>
            <a:ext cx="7648871" cy="1361632"/>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72" name="Google Shape;172;p10"/>
          <p:cNvSpPr txBox="1">
            <a:spLocks noGrp="1"/>
          </p:cNvSpPr>
          <p:nvPr>
            <p:ph type="body" idx="1"/>
          </p:nvPr>
        </p:nvSpPr>
        <p:spPr>
          <a:xfrm>
            <a:off x="951346" y="1117032"/>
            <a:ext cx="7721600" cy="3481929"/>
          </a:xfrm>
          <a:prstGeom prst="rect">
            <a:avLst/>
          </a:prstGeom>
          <a:noFill/>
          <a:ln>
            <a:noFill/>
          </a:ln>
        </p:spPr>
        <p:txBody>
          <a:bodyPr spcFirstLastPara="1" wrap="square" lIns="91425" tIns="91425" rIns="91425" bIns="91425" anchor="t" anchorCtr="0">
            <a:normAutofit/>
          </a:bodyPr>
          <a:lstStyle/>
          <a:p>
            <a:pPr marL="342900" lvl="0" indent="-342900" algn="l" rtl="0">
              <a:lnSpc>
                <a:spcPct val="80000"/>
              </a:lnSpc>
              <a:spcBef>
                <a:spcPts val="600"/>
              </a:spcBef>
              <a:spcAft>
                <a:spcPts val="0"/>
              </a:spcAft>
              <a:buSzPts val="2000"/>
              <a:buChar char="▪"/>
            </a:pPr>
            <a:r>
              <a:rPr lang="en-US" dirty="0"/>
              <a:t>The family is the basic unit of society.</a:t>
            </a:r>
            <a:endParaRPr lang="en-US" sz="1000" dirty="0"/>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We each have the right to live with our family.</a:t>
            </a:r>
            <a:endParaRPr lang="en-US" sz="1000" dirty="0"/>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Families usually make us stronger no matter what they look like.</a:t>
            </a:r>
            <a:endParaRPr lang="en-US" sz="1000" dirty="0"/>
          </a:p>
          <a:p>
            <a:pPr marL="342900" lvl="0" indent="-342900" algn="l" rtl="0">
              <a:lnSpc>
                <a:spcPct val="80000"/>
              </a:lnSpc>
              <a:spcBef>
                <a:spcPts val="600"/>
              </a:spcBef>
              <a:spcAft>
                <a:spcPts val="0"/>
              </a:spcAft>
              <a:buSzPts val="2000"/>
              <a:buChar char="▪"/>
            </a:pPr>
            <a:endParaRPr dirty="0"/>
          </a:p>
          <a:p>
            <a:pPr marL="342900" lvl="0" indent="-342900" algn="l" rtl="0">
              <a:lnSpc>
                <a:spcPct val="80000"/>
              </a:lnSpc>
              <a:spcBef>
                <a:spcPts val="600"/>
              </a:spcBef>
              <a:spcAft>
                <a:spcPts val="0"/>
              </a:spcAft>
              <a:buSzPts val="2000"/>
              <a:buChar char="▪"/>
            </a:pPr>
            <a:r>
              <a:rPr lang="en-US" dirty="0"/>
              <a:t>If our family is not a safe place, we each have a right to help and protection.</a:t>
            </a:r>
            <a:endParaRPr dirty="0"/>
          </a:p>
        </p:txBody>
      </p:sp>
      <p:sp>
        <p:nvSpPr>
          <p:cNvPr id="173" name="Google Shape;173;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pic>
        <p:nvPicPr>
          <p:cNvPr id="174" name="Google Shape;174;p10" descr="Five stick figure children holding star"/>
          <p:cNvPicPr preferRelativeResize="0"/>
          <p:nvPr/>
        </p:nvPicPr>
        <p:blipFill rotWithShape="1">
          <a:blip r:embed="rId3">
            <a:alphaModFix/>
          </a:blip>
          <a:srcRect/>
          <a:stretch/>
        </p:blipFill>
        <p:spPr>
          <a:xfrm>
            <a:off x="7706628" y="271462"/>
            <a:ext cx="1136446" cy="845570"/>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2553</Words>
  <Application>Microsoft Macintosh PowerPoint</Application>
  <PresentationFormat>On-screen Show (16:9)</PresentationFormat>
  <Paragraphs>297</Paragraphs>
  <Slides>32</Slides>
  <Notes>31</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32</vt:i4>
      </vt:variant>
    </vt:vector>
  </HeadingPairs>
  <TitlesOfParts>
    <vt:vector size="42" baseType="lpstr">
      <vt:lpstr>Times New Roman</vt:lpstr>
      <vt:lpstr>Arial</vt:lpstr>
      <vt:lpstr>Open Sans ExtraBold</vt:lpstr>
      <vt:lpstr>Work Sans</vt:lpstr>
      <vt:lpstr>Noto Sans Symbols</vt:lpstr>
      <vt:lpstr>Jacquenetta template</vt:lpstr>
      <vt:lpstr>3_Jacquenetta template</vt:lpstr>
      <vt:lpstr>2_Jacquenetta template</vt:lpstr>
      <vt:lpstr>4_Jacquenetta template</vt:lpstr>
      <vt:lpstr>5_Jacquenetta template</vt:lpstr>
      <vt:lpstr>PowerPoint Presentation</vt:lpstr>
      <vt:lpstr>PowerPoint Presentation</vt:lpstr>
      <vt:lpstr>PowerPoint Presentation</vt:lpstr>
      <vt:lpstr>Family A Beautiful Thing 1 Lesson 4A</vt:lpstr>
      <vt:lpstr>Welcome and Warm Up</vt:lpstr>
      <vt:lpstr>PowerPoint Presentation</vt:lpstr>
      <vt:lpstr>Here We Are Together </vt:lpstr>
      <vt:lpstr>I’ll Walk with You </vt:lpstr>
      <vt:lpstr>Learning Points</vt:lpstr>
      <vt:lpstr>Family</vt:lpstr>
      <vt:lpstr>Concentration on the Family</vt:lpstr>
      <vt:lpstr>Develop and Discuss</vt:lpstr>
      <vt:lpstr>Families</vt:lpstr>
      <vt:lpstr>Families</vt:lpstr>
      <vt:lpstr>Families</vt:lpstr>
      <vt:lpstr>Families</vt:lpstr>
      <vt:lpstr>Families</vt:lpstr>
      <vt:lpstr>Conclusion</vt:lpstr>
      <vt:lpstr>PowerPoint Presentation</vt:lpstr>
      <vt:lpstr>Learning Points</vt:lpstr>
      <vt:lpstr>Challenge </vt:lpstr>
      <vt:lpstr>PowerPoint Presentation</vt:lpstr>
      <vt:lpstr>References</vt:lpstr>
      <vt:lpstr>Resources</vt:lpstr>
      <vt:lpstr>PowerPoint Presentation</vt:lpstr>
      <vt:lpstr>I’ll Walk with You </vt:lpstr>
      <vt:lpstr>PowerPoint Presentation</vt:lpstr>
      <vt:lpstr>PowerPoint Presentation</vt:lpstr>
      <vt:lpstr>Universal Declaration on Human Rights Article 16</vt:lpstr>
      <vt:lpstr>Convention on the Rights of the Child Article 9</vt:lpstr>
      <vt:lpstr>Convention on the Rights of the Child Article 20</vt:lpstr>
      <vt:lpstr>Family A Beautiful Thing 1 Lesson 4A</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A Beautiful Thing 1 Lesson 4A </dc:title>
  <dc:creator>Randall Haws</dc:creator>
  <cp:lastModifiedBy>Cynthia Neider</cp:lastModifiedBy>
  <cp:revision>12</cp:revision>
  <dcterms:created xsi:type="dcterms:W3CDTF">2020-03-25T22:36:01Z</dcterms:created>
  <dcterms:modified xsi:type="dcterms:W3CDTF">2020-06-10T15:35:25Z</dcterms:modified>
</cp:coreProperties>
</file>