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1"/>
    <p:sldMasterId id="2147483665" r:id="rId2"/>
    <p:sldMasterId id="2147483680" r:id="rId3"/>
    <p:sldMasterId id="2147483695" r:id="rId4"/>
    <p:sldMasterId id="2147483726" r:id="rId5"/>
    <p:sldMasterId id="2147483737" r:id="rId6"/>
  </p:sldMasterIdLst>
  <p:notesMasterIdLst>
    <p:notesMasterId r:id="rId54"/>
  </p:notesMasterIdLst>
  <p:sldIdLst>
    <p:sldId id="310" r:id="rId7"/>
    <p:sldId id="349" r:id="rId8"/>
    <p:sldId id="350" r:id="rId9"/>
    <p:sldId id="312" r:id="rId10"/>
    <p:sldId id="259" r:id="rId11"/>
    <p:sldId id="331" r:id="rId12"/>
    <p:sldId id="332" r:id="rId13"/>
    <p:sldId id="333"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328" r:id="rId45"/>
    <p:sldId id="295" r:id="rId46"/>
    <p:sldId id="296" r:id="rId47"/>
    <p:sldId id="299" r:id="rId48"/>
    <p:sldId id="322" r:id="rId49"/>
    <p:sldId id="323" r:id="rId50"/>
    <p:sldId id="340" r:id="rId51"/>
    <p:sldId id="341" r:id="rId52"/>
    <p:sldId id="308" r:id="rId53"/>
  </p:sldIdLst>
  <p:sldSz cx="9144000" cy="5143500" type="screen16x9"/>
  <p:notesSz cx="6858000" cy="9144000"/>
  <p:embeddedFontLst>
    <p:embeddedFont>
      <p:font typeface="Arial Narrow" panose="020B0604020202020204" pitchFamily="34" charset="0"/>
      <p:regular r:id="rId55"/>
      <p:bold r:id="rId56"/>
      <p:italic r:id="rId57"/>
      <p:boldItalic r:id="rId58"/>
    </p:embeddedFont>
    <p:embeddedFont>
      <p:font typeface="Work Sans" pitchFamily="2" charset="77"/>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69" roundtripDataSignature="AMtx7mjAj2CPm782c9Q7lI4d+ma8sanBu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48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71"/>
    <p:restoredTop sz="94671" autoAdjust="0"/>
  </p:normalViewPr>
  <p:slideViewPr>
    <p:cSldViewPr snapToGrid="0">
      <p:cViewPr varScale="1">
        <p:scale>
          <a:sx n="139" d="100"/>
          <a:sy n="139" d="100"/>
        </p:scale>
        <p:origin x="46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font" Target="fonts/font1.fntdata"/><Relationship Id="rId7" Type="http://schemas.openxmlformats.org/officeDocument/2006/relationships/slide" Target="slides/slide1.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font" Target="fonts/font4.fntdata"/><Relationship Id="rId5" Type="http://schemas.openxmlformats.org/officeDocument/2006/relationships/slideMaster" Target="slideMasters/slideMaster5.xml"/><Relationship Id="rId61" Type="http://schemas.openxmlformats.org/officeDocument/2006/relationships/font" Target="fonts/font7.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2.fntdata"/><Relationship Id="rId69" Type="http://customschemas.google.com/relationships/presentationmetadata" Target="meta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5.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3.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6.fntdata"/><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Google Shape;22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These children work for a gold mining company in Benin. They are using bricks or stones to crush a soft rock called limestone into a powder that may contain gold. The powder is then washed away and if there is gold, it is collected. This picture was taken during the daytime. Do you think they have time to work and also go to school?</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These boys live in Malawi. They are using tools called hoes to break up the dry soil and dig up any weeds they may find. Their backs get very tired from bending over for many hours as they dig. The boys are not wearing any shoes to protect their feet. The hoes are heavy, and can sometimes slip and cut them.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The young girl is doing the laundry by hand. The lady of the house is watching to make sure she does it right. Many children work all day in someone else’s house doing the cleaning or cooking, sometimes taking care of babies or working outside. Often they do this just so they can have a place to sleep and some food, and they get little or no pay. Sometimes they are beaten or treated cruelly.</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0" name="Google Shape;25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Remind the children what is happening in the picture, and have them act it out.</a:t>
            </a:r>
            <a:endParaRPr/>
          </a:p>
          <a:p>
            <a:pPr marL="0" lvl="0" indent="0" algn="l" rtl="0">
              <a:lnSpc>
                <a:spcPct val="100000"/>
              </a:lnSpc>
              <a:spcBef>
                <a:spcPts val="0"/>
              </a:spcBef>
              <a:spcAft>
                <a:spcPts val="0"/>
              </a:spcAft>
              <a:buSzPts val="1400"/>
              <a:buNone/>
            </a:pPr>
            <a:r>
              <a:rPr lang="en-US"/>
              <a:t>Then repeat this with another picture and another student, and finally with a third student and the last photo.</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For example, if he or she picks the photo of boys working in the field, say:</a:t>
            </a:r>
            <a:endParaRPr/>
          </a:p>
          <a:p>
            <a:pPr marL="0" lvl="0" indent="0" algn="l" rtl="0">
              <a:lnSpc>
                <a:spcPct val="100000"/>
              </a:lnSpc>
              <a:spcBef>
                <a:spcPts val="0"/>
              </a:spcBef>
              <a:spcAft>
                <a:spcPts val="0"/>
              </a:spcAft>
              <a:buSzPts val="1400"/>
              <a:buNone/>
            </a:pPr>
            <a:r>
              <a:rPr lang="en-US"/>
              <a:t>• Show me how hard you’re hoeing.</a:t>
            </a:r>
            <a:endParaRPr/>
          </a:p>
          <a:p>
            <a:pPr marL="0" lvl="0" indent="0" algn="l" rtl="0">
              <a:lnSpc>
                <a:spcPct val="100000"/>
              </a:lnSpc>
              <a:spcBef>
                <a:spcPts val="0"/>
              </a:spcBef>
              <a:spcAft>
                <a:spcPts val="0"/>
              </a:spcAft>
              <a:buSzPts val="1400"/>
              <a:buNone/>
            </a:pPr>
            <a:r>
              <a:rPr lang="en-US"/>
              <a:t>Good. Let’s all do it together while we count to 10.</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(Or the girls in the gold mine) What should we do to show that we’re working really hard crushing the rock into powder?</a:t>
            </a:r>
            <a:endParaRPr/>
          </a:p>
          <a:p>
            <a:pPr marL="0" lvl="0" indent="0" algn="l" rtl="0">
              <a:lnSpc>
                <a:spcPct val="100000"/>
              </a:lnSpc>
              <a:spcBef>
                <a:spcPts val="0"/>
              </a:spcBef>
              <a:spcAft>
                <a:spcPts val="0"/>
              </a:spcAft>
              <a:buSzPts val="1400"/>
              <a:buNone/>
            </a:pPr>
            <a:r>
              <a:rPr lang="en-US"/>
              <a:t>Let’s ALL do it while we count to 10.</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(The girl doing laundry) Somebody show me how we would scrub and scrub to do the laundry.</a:t>
            </a:r>
            <a:endParaRPr/>
          </a:p>
          <a:p>
            <a:pPr marL="0" lvl="0" indent="0" algn="l" rtl="0">
              <a:lnSpc>
                <a:spcPct val="100000"/>
              </a:lnSpc>
              <a:spcBef>
                <a:spcPts val="0"/>
              </a:spcBef>
              <a:spcAft>
                <a:spcPts val="0"/>
              </a:spcAft>
              <a:buSzPts val="1400"/>
              <a:buNone/>
            </a:pPr>
            <a:r>
              <a:rPr lang="en-US"/>
              <a:t>Okay, let’s all do the laundry while we count to 10.</a:t>
            </a:r>
            <a:endParaRPr/>
          </a:p>
          <a:p>
            <a:pPr marL="0" lvl="0" indent="0" algn="l" rtl="0">
              <a:lnSpc>
                <a:spcPct val="100000"/>
              </a:lnSpc>
              <a:spcBef>
                <a:spcPts val="0"/>
              </a:spcBef>
              <a:spcAft>
                <a:spcPts val="0"/>
              </a:spcAft>
              <a:buSzPts val="1400"/>
              <a:buNone/>
            </a:pPr>
            <a:r>
              <a:rPr lang="en-US"/>
              <a:t>Say: Well done! Now everyone turn, turn, turn, and let’s sit down, down, down.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solidFill>
                  <a:schemeClr val="dk1"/>
                </a:solidFill>
              </a:rPr>
              <a:t>Explain: These pictures were taken by photographers for an organization called the International Labor Organization. They worry about children, and they send photographers all over the world to see how many children have to work in bad conditions instead of going to school.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2" name="Google Shape;272;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9" name="Google Shape;27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Say:  You have the right to be protected from Child Labor.</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Say: You should not have to work in factories</a:t>
            </a: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4" name="Google Shape;29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Say: You should  be protected from work that is dangerous to your health.</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Say:  you should not have to do work that interferes with your education.</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8" name="Google Shape;30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0" name="Google Shape;330;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2" name="Google Shape;342;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8" name="Google Shape;348;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4" name="Google Shape;354;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6" name="Google Shape;366;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 name="Google Shape;8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4" name="Google Shape;374;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9" name="Google Shape;389;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3" name="Google Shape;403;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1" name="Google Shape;411;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9" name="Google Shape;419;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Does this mean that children should not do ANY kind of work, or that you shouldn’t help with chores at home? (No, of course not.)</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7" name="Google Shape;427;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What are the kinds of work that we’ve just learned about that children should NOT do? (Work that is dangerous or harmful to their health or that stops them from going to school and studying.”</a:t>
            </a:r>
            <a:endParaRPr/>
          </a:p>
          <a:p>
            <a:pPr marL="0" lvl="0" indent="0" algn="l" rtl="0">
              <a:lnSpc>
                <a:spcPct val="100000"/>
              </a:lnSpc>
              <a:spcBef>
                <a:spcPts val="0"/>
              </a:spcBef>
              <a:spcAft>
                <a:spcPts val="0"/>
              </a:spcAft>
              <a:buSzPts val="1400"/>
              <a:buNone/>
            </a:pPr>
            <a:r>
              <a:rPr lang="en-US"/>
              <a:t>ASK: What is the difference between the kinds of work or chores you do at home and the kinds that are called “Child Labor?” (The things you do at home are not dangerous to your health and they should not keep you from going to school and studying.)</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SAY: Let’s read Article 32 of the Convention on the Rights of the Child again. This is especially to protect children.</a:t>
            </a:r>
          </a:p>
          <a:p>
            <a:pPr marL="0" lvl="0" indent="0" algn="l" rtl="0">
              <a:lnSpc>
                <a:spcPct val="100000"/>
              </a:lnSpc>
              <a:spcBef>
                <a:spcPts val="0"/>
              </a:spcBef>
              <a:spcAft>
                <a:spcPts val="0"/>
              </a:spcAft>
              <a:buSzPts val="1400"/>
              <a:buNone/>
            </a:pPr>
            <a:r>
              <a:rPr lang="en-US" dirty="0"/>
              <a:t>READ AND SAY TOGETHER: The Convention on the Rights of The Child. Article 32, Protection from Child Labor. You should be protected from work that is dangerous to your health or work that interferes with your education.</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36376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3" name="Google Shape;443;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LEARNING POINTS 1. You have a right NOT to work if the working hours interfere with your school and study times. 2. You have a right NOT to work if that work is dangerous or harmful to your health.</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8342c1bd3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g8342c1bd3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1" name="Google Shape;451;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What have we learned about today? (Accept all answers.)</a:t>
            </a:r>
            <a:endParaRPr/>
          </a:p>
          <a:p>
            <a:pPr marL="0" lvl="0" indent="0" algn="l" rtl="0">
              <a:lnSpc>
                <a:spcPct val="100000"/>
              </a:lnSpc>
              <a:spcBef>
                <a:spcPts val="0"/>
              </a:spcBef>
              <a:spcAft>
                <a:spcPts val="0"/>
              </a:spcAft>
              <a:buSzPts val="1400"/>
              <a:buNone/>
            </a:pPr>
            <a:r>
              <a:rPr lang="en-US"/>
              <a:t>SAY: You have learned about child labor today.Tell your family about Rupider and child labor and why it’s bad for you. Don’t forget to use your good detective skills when you’re looking at photos to see what’s happening and what story the photographer is trying to tell you and how it makes you feel. I can hardly wait to see you next time. Have a wonderful week!</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79" name="Google Shape;479;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5843245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744387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887447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dirty="0">
                <a:solidFill>
                  <a:schemeClr val="dk1"/>
                </a:solidFill>
              </a:rPr>
              <a:t>Sing “Here We Are Together”</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Sing the verse on your own, naming four different students. Point to the students and smile as you name them.</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Repeat the song several times so that you can name many students.</a:t>
            </a:r>
            <a:endParaRPr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dirty="0">
                <a:solidFill>
                  <a:schemeClr val="dk1"/>
                </a:solidFill>
              </a:rPr>
              <a:t>To hear the melody:</a:t>
            </a:r>
            <a:endParaRPr b="1" i="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i="1" dirty="0">
                <a:solidFill>
                  <a:schemeClr val="dk1"/>
                </a:solidFill>
              </a:rPr>
              <a:t>To hear the melody: </a:t>
            </a:r>
            <a:r>
              <a:rPr lang="en-US" u="sng" dirty="0">
                <a:solidFill>
                  <a:schemeClr val="hlink"/>
                </a:solidFill>
                <a:hlinkClick r:id="rId3"/>
              </a:rPr>
              <a:t>https://www.youtube.com/watch?v=XR9d7TsgQN8&amp;list=PL1p11lCKMm7vUpyDMd39yUSVUUwUJ-Wa5&amp;index=1</a:t>
            </a:r>
            <a:endParaRPr b="1"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i="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dirty="0">
                <a:solidFill>
                  <a:schemeClr val="dk1"/>
                </a:solidFill>
              </a:rPr>
              <a:t>Sing with enthusiasm and delight.</a:t>
            </a: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Everyone: </a:t>
            </a:r>
            <a:r>
              <a:rPr lang="en-US" b="1" dirty="0">
                <a:solidFill>
                  <a:schemeClr val="dk1"/>
                </a:solidFill>
              </a:rPr>
              <a:t>Here we are together, together, together. Here we are together with our happy face.</a:t>
            </a: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Facilitator: </a:t>
            </a:r>
            <a:r>
              <a:rPr lang="en-US" b="1" dirty="0">
                <a:solidFill>
                  <a:schemeClr val="dk1"/>
                </a:solidFill>
              </a:rPr>
              <a:t>There’s Martha and Peter and Suzie and Henry</a:t>
            </a:r>
            <a:r>
              <a:rPr lang="en-US" dirty="0">
                <a:solidFill>
                  <a:schemeClr val="dk1"/>
                </a:solidFill>
              </a:rPr>
              <a:t> (pointing to each of these children, one by one)</a:t>
            </a: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Everyone: </a:t>
            </a:r>
            <a:r>
              <a:rPr lang="en-US" b="1" dirty="0">
                <a:solidFill>
                  <a:schemeClr val="dk1"/>
                </a:solidFill>
              </a:rPr>
              <a:t>Oh, here we are together in our happy place.</a:t>
            </a: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dirty="0">
                <a:solidFill>
                  <a:schemeClr val="dk1"/>
                </a:solidFill>
              </a:rPr>
              <a:t>Sing the verse at least two or three times in a row so that you can name a few different children during each class.</a:t>
            </a: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dirty="0">
                <a:solidFill>
                  <a:schemeClr val="dk1"/>
                </a:solidFill>
              </a:rPr>
              <a:t>Alternate Words:</a:t>
            </a:r>
            <a:endParaRPr b="1"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go a-walking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are a-singing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go a-marching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are a-clapping</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Make up actions based on the words! And you can make up your own words. Think of other phrases that might fit the music.</a:t>
            </a: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dirty="0">
                <a:solidFill>
                  <a:schemeClr val="dk1"/>
                </a:solidFill>
              </a:rPr>
              <a:t>Sing “Here We Are Together”</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Sing the verse on your own, naming four different students. Point to the students and smile as you name them.</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Repeat the song several times so that you can name many students.</a:t>
            </a: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Everyone: </a:t>
            </a:r>
            <a:r>
              <a:rPr lang="en-US" b="1" dirty="0">
                <a:solidFill>
                  <a:schemeClr val="dk1"/>
                </a:solidFill>
              </a:rPr>
              <a:t>Here we are together, together, together. Here we are together with our happy face.</a:t>
            </a: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Facilitator: </a:t>
            </a:r>
            <a:r>
              <a:rPr lang="en-US" b="1" dirty="0">
                <a:solidFill>
                  <a:schemeClr val="dk1"/>
                </a:solidFill>
              </a:rPr>
              <a:t>There’s Martha and Peter and Suzie and Henry</a:t>
            </a:r>
            <a:r>
              <a:rPr lang="en-US" dirty="0">
                <a:solidFill>
                  <a:schemeClr val="dk1"/>
                </a:solidFill>
              </a:rPr>
              <a:t> (pointing to each of these children, one by one)</a:t>
            </a: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Everyone: </a:t>
            </a:r>
            <a:r>
              <a:rPr lang="en-US" b="1" dirty="0">
                <a:solidFill>
                  <a:schemeClr val="dk1"/>
                </a:solidFill>
              </a:rPr>
              <a:t>Oh, here we are together in our happy place.</a:t>
            </a: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dirty="0">
                <a:solidFill>
                  <a:schemeClr val="dk1"/>
                </a:solidFill>
              </a:rPr>
              <a:t>Alternate Words:</a:t>
            </a:r>
            <a:endParaRPr b="1"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go a-walking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are a-singing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go a-marching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are a-clapping</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Make up actions based on the words! And you can make up your own words. Think of other phrases that might fit the music.</a:t>
            </a:r>
          </a:p>
          <a:p>
            <a:pPr marL="0" lvl="0" indent="0" algn="l" rtl="0">
              <a:spcBef>
                <a:spcPts val="0"/>
              </a:spcBef>
              <a:spcAft>
                <a:spcPts val="0"/>
              </a:spcAft>
              <a:buNone/>
            </a:pPr>
            <a:endParaRPr lang="en-US" dirty="0">
              <a:solidFill>
                <a:schemeClr val="dk1"/>
              </a:solidFill>
              <a:latin typeface="Arial Narrow"/>
              <a:ea typeface="Arial Narrow"/>
              <a:cs typeface="Arial Narrow"/>
              <a:sym typeface="Arial Narrow"/>
            </a:endParaRPr>
          </a:p>
          <a:p>
            <a:pPr marL="0" lvl="0" indent="0" algn="l" rtl="0">
              <a:spcBef>
                <a:spcPts val="0"/>
              </a:spcBef>
              <a:spcAft>
                <a:spcPts val="0"/>
              </a:spcAft>
              <a:buNone/>
            </a:pPr>
            <a:r>
              <a:rPr lang="en-US" dirty="0">
                <a:solidFill>
                  <a:schemeClr val="dk1"/>
                </a:solidFill>
                <a:latin typeface="Arial Narrow"/>
                <a:ea typeface="Arial Narrow"/>
                <a:cs typeface="Arial Narrow"/>
                <a:sym typeface="Arial Narrow"/>
              </a:rPr>
              <a:t>Alternate phrases: Here we go a-walking, Here we are a-singing, Here we go a-marching, Here we are a-clapping…etc. Improvise actions as suggested by the words.</a:t>
            </a:r>
          </a:p>
          <a:p>
            <a:pPr marL="0" lvl="0" indent="0" algn="l" rtl="0">
              <a:spcBef>
                <a:spcPts val="0"/>
              </a:spcBef>
              <a:spcAft>
                <a:spcPts val="0"/>
              </a:spcAft>
              <a:buClr>
                <a:schemeClr val="dk1"/>
              </a:buClr>
              <a:buSzPts val="1100"/>
              <a:buFont typeface="Arial"/>
              <a:buNone/>
            </a:pPr>
            <a:r>
              <a:rPr lang="en-US" dirty="0">
                <a:solidFill>
                  <a:schemeClr val="dk1"/>
                </a:solidFill>
                <a:latin typeface="Arial Narrow"/>
                <a:ea typeface="Arial Narrow"/>
                <a:cs typeface="Arial Narrow"/>
                <a:sym typeface="Arial Narrow"/>
              </a:rPr>
              <a:t>The list above is only a few of the possibilities.</a:t>
            </a:r>
          </a:p>
          <a:p>
            <a:pPr marL="0" lvl="0" indent="0" algn="l" rtl="0">
              <a:spcBef>
                <a:spcPts val="0"/>
              </a:spcBef>
              <a:spcAft>
                <a:spcPts val="0"/>
              </a:spcAft>
              <a:buClr>
                <a:schemeClr val="dk1"/>
              </a:buClr>
              <a:buSzPts val="1100"/>
              <a:buFont typeface="Arial"/>
              <a:buNone/>
            </a:pPr>
            <a:r>
              <a:rPr lang="en-US" dirty="0">
                <a:solidFill>
                  <a:schemeClr val="dk1"/>
                </a:solidFill>
                <a:latin typeface="Arial Narrow"/>
                <a:ea typeface="Arial Narrow"/>
                <a:cs typeface="Arial Narrow"/>
                <a:sym typeface="Arial Narrow"/>
              </a:rPr>
              <a:t>Consider other phrases that might fit the music and the occasion.</a:t>
            </a:r>
            <a:endParaRPr lang="en-US" i="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REVIEW Show the picture of the boy in the brickyard from last week’s lesson. Ask: Last week we talked about children who sometimes have to work too hard. Who remembers what we call that kind of work? (Child labor.) • Why is child labor bad? (It keeps children from going to school or having time to rest and play.)</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5" name="Google Shape;21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solidFill>
                  <a:schemeClr val="dk1"/>
                </a:solidFill>
              </a:rPr>
              <a:t>Say: We’re going be detectives again today and look at some pictures of real children doing hard work. With each one, use your detective skills to see what’s happening in the picture.</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Activity: Child Labor Photos Use the following photos: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Girls in the gold mine</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Boys working in the field</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Young girl doing laundry</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Show the photos one by one and read the descriptions on the back of each.</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Say: Everybody please stand up. Let’s pretend we’re in these pictures doing child labor. Turn the 3 photos around and hold them so that the children cannot see the front side of the pictures. Hold them in a fan shape and have the front side facing the facilitator.</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Stand in front of a student, and let him or her choose one of the photos to show the class.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Remind the children what is happening in the picture, and have them act it out.</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Then repeat this with another picture and another student, and finally with a third student and the last photo.</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For example, if he or she picks the photo of boys working in the field, say:</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Show me how hard you’re hoeing. Good. Let’s all do it together while we count to 10.</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(Or the girls in the gold mine) What should we do to show that we’re working really hard crushing the rock into powder? Let’s ALL do it while we count to 10.</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(The girl doing laundry) Somebody show me how we would scrub and scrub to do the laundry. Okay, let’s all do the laundry while we count to 10.</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Say: Well done! Now everyone turn, turn, turn, and let’s sit down, down, down.</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Explain: These pictures were taken by photographers for an organization called the International Labor Organization. They worry about children, and they send photographers all over the world to see how many children have to work in bad conditions instead of going to school.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54"/>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54"/>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54"/>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54"/>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9"/>
        <p:cNvGrpSpPr/>
        <p:nvPr/>
      </p:nvGrpSpPr>
      <p:grpSpPr>
        <a:xfrm>
          <a:off x="0" y="0"/>
          <a:ext cx="0" cy="0"/>
          <a:chOff x="0" y="0"/>
          <a:chExt cx="0" cy="0"/>
        </a:xfrm>
      </p:grpSpPr>
      <p:sp>
        <p:nvSpPr>
          <p:cNvPr id="70" name="Google Shape;70;p66"/>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66"/>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66"/>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6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4" name="Google Shape;74;p66"/>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66"/>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6"/>
        <p:cNvGrpSpPr/>
        <p:nvPr/>
      </p:nvGrpSpPr>
      <p:grpSpPr>
        <a:xfrm>
          <a:off x="0" y="0"/>
          <a:ext cx="0" cy="0"/>
          <a:chOff x="0" y="0"/>
          <a:chExt cx="0" cy="0"/>
        </a:xfrm>
      </p:grpSpPr>
      <p:sp>
        <p:nvSpPr>
          <p:cNvPr id="77" name="Google Shape;77;p67"/>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67"/>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9" name="Google Shape;79;p67"/>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 name="Google Shape;80;p67"/>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1" name="Google Shape;81;p67"/>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6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1"/>
        <p:cNvGrpSpPr/>
        <p:nvPr/>
      </p:nvGrpSpPr>
      <p:grpSpPr>
        <a:xfrm>
          <a:off x="0" y="0"/>
          <a:ext cx="0" cy="0"/>
          <a:chOff x="0" y="0"/>
          <a:chExt cx="0" cy="0"/>
        </a:xfrm>
      </p:grpSpPr>
      <p:sp>
        <p:nvSpPr>
          <p:cNvPr id="12" name="Google Shape;12;p39"/>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9"/>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39"/>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3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38863052"/>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
        <p:cNvGrpSpPr/>
        <p:nvPr/>
      </p:nvGrpSpPr>
      <p:grpSpPr>
        <a:xfrm>
          <a:off x="0" y="0"/>
          <a:ext cx="0" cy="0"/>
          <a:chOff x="0" y="0"/>
          <a:chExt cx="0" cy="0"/>
        </a:xfrm>
      </p:grpSpPr>
      <p:sp>
        <p:nvSpPr>
          <p:cNvPr id="17" name="Google Shape;17;p40"/>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40044182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8"/>
        <p:cNvGrpSpPr/>
        <p:nvPr/>
      </p:nvGrpSpPr>
      <p:grpSpPr>
        <a:xfrm>
          <a:off x="0" y="0"/>
          <a:ext cx="0" cy="0"/>
          <a:chOff x="0" y="0"/>
          <a:chExt cx="0" cy="0"/>
        </a:xfrm>
      </p:grpSpPr>
      <p:sp>
        <p:nvSpPr>
          <p:cNvPr id="19" name="Google Shape;19;p41"/>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41"/>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41"/>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864881943"/>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2"/>
        <p:cNvGrpSpPr/>
        <p:nvPr/>
      </p:nvGrpSpPr>
      <p:grpSpPr>
        <a:xfrm>
          <a:off x="0" y="0"/>
          <a:ext cx="0" cy="0"/>
          <a:chOff x="0" y="0"/>
          <a:chExt cx="0" cy="0"/>
        </a:xfrm>
      </p:grpSpPr>
      <p:sp>
        <p:nvSpPr>
          <p:cNvPr id="23" name="Google Shape;23;p42"/>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2"/>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5" name="Google Shape;25;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6" name="Google Shape;26;p42"/>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42"/>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152531375"/>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8"/>
        <p:cNvGrpSpPr/>
        <p:nvPr/>
      </p:nvGrpSpPr>
      <p:grpSpPr>
        <a:xfrm>
          <a:off x="0" y="0"/>
          <a:ext cx="0" cy="0"/>
          <a:chOff x="0" y="0"/>
          <a:chExt cx="0" cy="0"/>
        </a:xfrm>
      </p:grpSpPr>
      <p:sp>
        <p:nvSpPr>
          <p:cNvPr id="29" name="Google Shape;29;p43"/>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3824373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0"/>
        <p:cNvGrpSpPr/>
        <p:nvPr/>
      </p:nvGrpSpPr>
      <p:grpSpPr>
        <a:xfrm>
          <a:off x="0" y="0"/>
          <a:ext cx="0" cy="0"/>
          <a:chOff x="0" y="0"/>
          <a:chExt cx="0" cy="0"/>
        </a:xfrm>
      </p:grpSpPr>
      <p:sp>
        <p:nvSpPr>
          <p:cNvPr id="31" name="Google Shape;31;p44"/>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44"/>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4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4" name="Google Shape;34;p44"/>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324056675"/>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45"/>
        <p:cNvGrpSpPr/>
        <p:nvPr/>
      </p:nvGrpSpPr>
      <p:grpSpPr>
        <a:xfrm>
          <a:off x="0" y="0"/>
          <a:ext cx="0" cy="0"/>
          <a:chOff x="0" y="0"/>
          <a:chExt cx="0" cy="0"/>
        </a:xfrm>
      </p:grpSpPr>
      <p:sp>
        <p:nvSpPr>
          <p:cNvPr id="46" name="Google Shape;46;p47"/>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47"/>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8" name="Google Shape;48;p47"/>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9" name="Google Shape;49;p4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0" name="Google Shape;50;p47"/>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7"/>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190372027"/>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2"/>
        <p:cNvGrpSpPr/>
        <p:nvPr/>
      </p:nvGrpSpPr>
      <p:grpSpPr>
        <a:xfrm>
          <a:off x="0" y="0"/>
          <a:ext cx="0" cy="0"/>
          <a:chOff x="0" y="0"/>
          <a:chExt cx="0" cy="0"/>
        </a:xfrm>
      </p:grpSpPr>
      <p:sp>
        <p:nvSpPr>
          <p:cNvPr id="53" name="Google Shape;53;p48"/>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48"/>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48"/>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48"/>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32976883"/>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
        <p:cNvGrpSpPr/>
        <p:nvPr/>
      </p:nvGrpSpPr>
      <p:grpSpPr>
        <a:xfrm>
          <a:off x="0" y="0"/>
          <a:ext cx="0" cy="0"/>
          <a:chOff x="0" y="0"/>
          <a:chExt cx="0" cy="0"/>
        </a:xfrm>
      </p:grpSpPr>
      <p:sp>
        <p:nvSpPr>
          <p:cNvPr id="17" name="Google Shape;17;p55"/>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7"/>
        <p:cNvGrpSpPr/>
        <p:nvPr/>
      </p:nvGrpSpPr>
      <p:grpSpPr>
        <a:xfrm>
          <a:off x="0" y="0"/>
          <a:ext cx="0" cy="0"/>
          <a:chOff x="0" y="0"/>
          <a:chExt cx="0" cy="0"/>
        </a:xfrm>
      </p:grpSpPr>
      <p:sp>
        <p:nvSpPr>
          <p:cNvPr id="58" name="Google Shape;58;p49"/>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9"/>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49"/>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2" name="Google Shape;62;p49"/>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029136031"/>
      </p:ext>
    </p:extLst>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3"/>
        <p:cNvGrpSpPr/>
        <p:nvPr/>
      </p:nvGrpSpPr>
      <p:grpSpPr>
        <a:xfrm>
          <a:off x="0" y="0"/>
          <a:ext cx="0" cy="0"/>
          <a:chOff x="0" y="0"/>
          <a:chExt cx="0" cy="0"/>
        </a:xfrm>
      </p:grpSpPr>
      <p:sp>
        <p:nvSpPr>
          <p:cNvPr id="64" name="Google Shape;64;p50"/>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50"/>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50"/>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5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8" name="Google Shape;68;p50"/>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59596069"/>
      </p:ext>
    </p:extLst>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9"/>
        <p:cNvGrpSpPr/>
        <p:nvPr/>
      </p:nvGrpSpPr>
      <p:grpSpPr>
        <a:xfrm>
          <a:off x="0" y="0"/>
          <a:ext cx="0" cy="0"/>
          <a:chOff x="0" y="0"/>
          <a:chExt cx="0" cy="0"/>
        </a:xfrm>
      </p:grpSpPr>
      <p:sp>
        <p:nvSpPr>
          <p:cNvPr id="70" name="Google Shape;70;p51"/>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51"/>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51"/>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5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4" name="Google Shape;74;p51"/>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51"/>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27276060"/>
      </p:ext>
    </p:extLst>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6"/>
        <p:cNvGrpSpPr/>
        <p:nvPr/>
      </p:nvGrpSpPr>
      <p:grpSpPr>
        <a:xfrm>
          <a:off x="0" y="0"/>
          <a:ext cx="0" cy="0"/>
          <a:chOff x="0" y="0"/>
          <a:chExt cx="0" cy="0"/>
        </a:xfrm>
      </p:grpSpPr>
      <p:sp>
        <p:nvSpPr>
          <p:cNvPr id="77" name="Google Shape;77;p52"/>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52"/>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9" name="Google Shape;79;p52"/>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 name="Google Shape;80;p52"/>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1" name="Google Shape;81;p52"/>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5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12357911"/>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83"/>
        <p:cNvGrpSpPr/>
        <p:nvPr/>
      </p:nvGrpSpPr>
      <p:grpSpPr>
        <a:xfrm>
          <a:off x="0" y="0"/>
          <a:ext cx="0" cy="0"/>
          <a:chOff x="0" y="0"/>
          <a:chExt cx="0" cy="0"/>
        </a:xfrm>
      </p:grpSpPr>
      <p:sp>
        <p:nvSpPr>
          <p:cNvPr id="84" name="Google Shape;84;g734409ebb8_0_107"/>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5" name="Google Shape;85;g734409ebb8_0_107"/>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6" name="Google Shape;86;g734409ebb8_0_107"/>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0182605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87"/>
        <p:cNvGrpSpPr/>
        <p:nvPr/>
      </p:nvGrpSpPr>
      <p:grpSpPr>
        <a:xfrm>
          <a:off x="0" y="0"/>
          <a:ext cx="0" cy="0"/>
          <a:chOff x="0" y="0"/>
          <a:chExt cx="0" cy="0"/>
        </a:xfrm>
      </p:grpSpPr>
      <p:sp>
        <p:nvSpPr>
          <p:cNvPr id="88" name="Google Shape;88;g734409ebb8_0_226"/>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9" name="Google Shape;89;g734409ebb8_0_226"/>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90" name="Google Shape;90;g734409ebb8_0_226"/>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0431412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31394295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58652204"/>
      </p:ext>
    </p:extLst>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02973482"/>
      </p:ext>
    </p:extLst>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2"/>
        <p:cNvGrpSpPr/>
        <p:nvPr/>
      </p:nvGrpSpPr>
      <p:grpSpPr>
        <a:xfrm>
          <a:off x="0" y="0"/>
          <a:ext cx="0" cy="0"/>
          <a:chOff x="0" y="0"/>
          <a:chExt cx="0" cy="0"/>
        </a:xfrm>
      </p:grpSpPr>
      <p:sp>
        <p:nvSpPr>
          <p:cNvPr id="23" name="Google Shape;23;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5" name="Google Shape;25;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6" name="Google Shape;26;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051941742"/>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56"/>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56"/>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56"/>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28"/>
        <p:cNvGrpSpPr/>
        <p:nvPr/>
      </p:nvGrpSpPr>
      <p:grpSpPr>
        <a:xfrm>
          <a:off x="0" y="0"/>
          <a:ext cx="0" cy="0"/>
          <a:chOff x="0" y="0"/>
          <a:chExt cx="0" cy="0"/>
        </a:xfrm>
      </p:grpSpPr>
      <p:sp>
        <p:nvSpPr>
          <p:cNvPr id="29" name="Google Shape;29;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1" name="Google Shape;31;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41030496"/>
      </p:ext>
    </p:extLst>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35"/>
        <p:cNvGrpSpPr/>
        <p:nvPr/>
      </p:nvGrpSpPr>
      <p:grpSpPr>
        <a:xfrm>
          <a:off x="0" y="0"/>
          <a:ext cx="0" cy="0"/>
          <a:chOff x="0" y="0"/>
          <a:chExt cx="0" cy="0"/>
        </a:xfrm>
      </p:grpSpPr>
      <p:sp>
        <p:nvSpPr>
          <p:cNvPr id="36" name="Google Shape;36;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893243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7"/>
        <p:cNvGrpSpPr/>
        <p:nvPr/>
      </p:nvGrpSpPr>
      <p:grpSpPr>
        <a:xfrm>
          <a:off x="0" y="0"/>
          <a:ext cx="0" cy="0"/>
          <a:chOff x="0" y="0"/>
          <a:chExt cx="0" cy="0"/>
        </a:xfrm>
      </p:grpSpPr>
      <p:sp>
        <p:nvSpPr>
          <p:cNvPr id="38" name="Google Shape;38;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34245599"/>
      </p:ext>
    </p:extLst>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2"/>
        <p:cNvGrpSpPr/>
        <p:nvPr/>
      </p:nvGrpSpPr>
      <p:grpSpPr>
        <a:xfrm>
          <a:off x="0" y="0"/>
          <a:ext cx="0" cy="0"/>
          <a:chOff x="0" y="0"/>
          <a:chExt cx="0" cy="0"/>
        </a:xfrm>
      </p:grpSpPr>
      <p:sp>
        <p:nvSpPr>
          <p:cNvPr id="43" name="Google Shape;43;p37"/>
          <p:cNvSpPr txBox="1">
            <a:spLocks noGrp="1"/>
          </p:cNvSpPr>
          <p:nvPr>
            <p:ph type="body" idx="1"/>
          </p:nvPr>
        </p:nvSpPr>
        <p:spPr>
          <a:xfrm>
            <a:off x="1804525" y="854775"/>
            <a:ext cx="5152200" cy="3505200"/>
          </a:xfrm>
          <a:prstGeom prst="rect">
            <a:avLst/>
          </a:prstGeom>
          <a:noFill/>
          <a:ln>
            <a:noFill/>
          </a:ln>
        </p:spPr>
        <p:txBody>
          <a:bodyPr spcFirstLastPara="1" wrap="square" lIns="91425" tIns="91425" rIns="91425" bIns="91425" anchor="t" anchorCtr="0">
            <a:noAutofit/>
          </a:bodyPr>
          <a:lstStyle>
            <a:lvl1pPr marL="457200" lvl="0" indent="-431800" algn="l">
              <a:lnSpc>
                <a:spcPct val="115000"/>
              </a:lnSpc>
              <a:spcBef>
                <a:spcPts val="600"/>
              </a:spcBef>
              <a:spcAft>
                <a:spcPts val="0"/>
              </a:spcAft>
              <a:buClr>
                <a:srgbClr val="0B4860"/>
              </a:buClr>
              <a:buSzPts val="3200"/>
              <a:buFont typeface="Noto Sans Symbols"/>
              <a:buChar char="❑"/>
              <a:defRPr sz="3200" i="1">
                <a:solidFill>
                  <a:srgbClr val="0B4860"/>
                </a:solidFill>
              </a:defRPr>
            </a:lvl1pPr>
            <a:lvl2pPr marL="914400" lvl="1" indent="-431800" algn="l">
              <a:lnSpc>
                <a:spcPct val="115000"/>
              </a:lnSpc>
              <a:spcBef>
                <a:spcPts val="0"/>
              </a:spcBef>
              <a:spcAft>
                <a:spcPts val="0"/>
              </a:spcAft>
              <a:buSzPts val="3200"/>
              <a:buChar char="□"/>
              <a:defRPr sz="3200" i="1"/>
            </a:lvl2pPr>
            <a:lvl3pPr marL="1371600" lvl="2" indent="-431800" algn="l">
              <a:lnSpc>
                <a:spcPct val="115000"/>
              </a:lnSpc>
              <a:spcBef>
                <a:spcPts val="0"/>
              </a:spcBef>
              <a:spcAft>
                <a:spcPts val="0"/>
              </a:spcAft>
              <a:buSzPts val="3200"/>
              <a:buChar char="□"/>
              <a:defRPr sz="3200" i="1"/>
            </a:lvl3pPr>
            <a:lvl4pPr marL="1828800" lvl="3" indent="-431800" algn="l">
              <a:lnSpc>
                <a:spcPct val="115000"/>
              </a:lnSpc>
              <a:spcBef>
                <a:spcPts val="0"/>
              </a:spcBef>
              <a:spcAft>
                <a:spcPts val="0"/>
              </a:spcAft>
              <a:buSzPts val="3200"/>
              <a:buChar char="□"/>
              <a:defRPr sz="3200" i="1"/>
            </a:lvl4pPr>
            <a:lvl5pPr marL="2286000" lvl="4" indent="-431800" algn="l">
              <a:lnSpc>
                <a:spcPct val="115000"/>
              </a:lnSpc>
              <a:spcBef>
                <a:spcPts val="0"/>
              </a:spcBef>
              <a:spcAft>
                <a:spcPts val="0"/>
              </a:spcAft>
              <a:buSzPts val="3200"/>
              <a:buChar char="○"/>
              <a:defRPr sz="3200" i="1"/>
            </a:lvl5pPr>
            <a:lvl6pPr marL="2743200" lvl="5" indent="-431800" algn="l">
              <a:lnSpc>
                <a:spcPct val="115000"/>
              </a:lnSpc>
              <a:spcBef>
                <a:spcPts val="0"/>
              </a:spcBef>
              <a:spcAft>
                <a:spcPts val="0"/>
              </a:spcAft>
              <a:buSzPts val="3200"/>
              <a:buChar char="■"/>
              <a:defRPr sz="3200" i="1"/>
            </a:lvl6pPr>
            <a:lvl7pPr marL="3200400" lvl="6" indent="-431800" algn="l">
              <a:lnSpc>
                <a:spcPct val="115000"/>
              </a:lnSpc>
              <a:spcBef>
                <a:spcPts val="0"/>
              </a:spcBef>
              <a:spcAft>
                <a:spcPts val="0"/>
              </a:spcAft>
              <a:buSzPts val="3200"/>
              <a:buChar char="●"/>
              <a:defRPr sz="3200" i="1"/>
            </a:lvl7pPr>
            <a:lvl8pPr marL="3657600" lvl="7" indent="-431800" algn="l">
              <a:lnSpc>
                <a:spcPct val="115000"/>
              </a:lnSpc>
              <a:spcBef>
                <a:spcPts val="0"/>
              </a:spcBef>
              <a:spcAft>
                <a:spcPts val="0"/>
              </a:spcAft>
              <a:buSzPts val="3200"/>
              <a:buChar char="○"/>
              <a:defRPr sz="3200" i="1"/>
            </a:lvl8pPr>
            <a:lvl9pPr marL="4114800" lvl="8" indent="-431800" algn="l">
              <a:lnSpc>
                <a:spcPct val="115000"/>
              </a:lnSpc>
              <a:spcBef>
                <a:spcPts val="0"/>
              </a:spcBef>
              <a:spcAft>
                <a:spcPts val="0"/>
              </a:spcAft>
              <a:buSzPts val="3200"/>
              <a:buChar char="■"/>
              <a:defRPr sz="3200" i="1"/>
            </a:lvl9pPr>
          </a:lstStyle>
          <a:p>
            <a:endParaRPr/>
          </a:p>
        </p:txBody>
      </p:sp>
      <p:sp>
        <p:nvSpPr>
          <p:cNvPr id="44" name="Google Shape;44;p37"/>
          <p:cNvSpPr/>
          <p:nvPr/>
        </p:nvSpPr>
        <p:spPr>
          <a:xfrm>
            <a:off x="617750" y="603375"/>
            <a:ext cx="948000" cy="948000"/>
          </a:xfrm>
          <a:prstGeom prst="rect">
            <a:avLst/>
          </a:prstGeom>
          <a:solidFill>
            <a:srgbClr val="0B4860"/>
          </a:solidFill>
          <a:ln w="9525" cap="flat" cmpd="sng">
            <a:solidFill>
              <a:srgbClr val="1E71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37"/>
          <p:cNvSpPr/>
          <p:nvPr/>
        </p:nvSpPr>
        <p:spPr>
          <a:xfrm>
            <a:off x="809196" y="854775"/>
            <a:ext cx="565108" cy="445200"/>
          </a:xfrm>
          <a:prstGeom prst="rect">
            <a:avLst/>
          </a:prstGeom>
        </p:spPr>
        <p:txBody>
          <a:bodyPr>
            <a:prstTxWarp prst="textPlain">
              <a:avLst/>
            </a:prstTxWarp>
          </a:bodyPr>
          <a:lstStyle/>
          <a:p>
            <a:pPr lvl="0" algn="ctr"/>
            <a:r>
              <a:rPr b="1" i="0">
                <a:ln>
                  <a:noFill/>
                </a:ln>
                <a:solidFill>
                  <a:srgbClr val="FFFFFF"/>
                </a:solidFill>
                <a:latin typeface="Arial"/>
              </a:rPr>
              <a:t>“</a:t>
            </a:r>
          </a:p>
        </p:txBody>
      </p:sp>
      <p:sp>
        <p:nvSpPr>
          <p:cNvPr id="46" name="Google Shape;46;p37"/>
          <p:cNvSpPr txBox="1">
            <a:spLocks noGrp="1"/>
          </p:cNvSpPr>
          <p:nvPr>
            <p:ph type="sldNum" idx="12"/>
          </p:nvPr>
        </p:nvSpPr>
        <p:spPr>
          <a:xfrm>
            <a:off x="181404" y="460660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57182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7"/>
        <p:cNvGrpSpPr/>
        <p:nvPr/>
      </p:nvGrpSpPr>
      <p:grpSpPr>
        <a:xfrm>
          <a:off x="0" y="0"/>
          <a:ext cx="0" cy="0"/>
          <a:chOff x="0" y="0"/>
          <a:chExt cx="0" cy="0"/>
        </a:xfrm>
      </p:grpSpPr>
      <p:sp>
        <p:nvSpPr>
          <p:cNvPr id="48" name="Google Shape;48;p38"/>
          <p:cNvSpPr txBox="1">
            <a:spLocks noGrp="1"/>
          </p:cNvSpPr>
          <p:nvPr>
            <p:ph type="title"/>
          </p:nvPr>
        </p:nvSpPr>
        <p:spPr>
          <a:xfrm>
            <a:off x="869150" y="847600"/>
            <a:ext cx="5092200" cy="13602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a:endParaRPr/>
          </a:p>
        </p:txBody>
      </p:sp>
      <p:sp>
        <p:nvSpPr>
          <p:cNvPr id="49" name="Google Shape;49;p38"/>
          <p:cNvSpPr txBox="1">
            <a:spLocks noGrp="1"/>
          </p:cNvSpPr>
          <p:nvPr>
            <p:ph type="body" idx="1"/>
          </p:nvPr>
        </p:nvSpPr>
        <p:spPr>
          <a:xfrm>
            <a:off x="869150"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50" name="Google Shape;50;p38"/>
          <p:cNvSpPr txBox="1">
            <a:spLocks noGrp="1"/>
          </p:cNvSpPr>
          <p:nvPr>
            <p:ph type="body" idx="2"/>
          </p:nvPr>
        </p:nvSpPr>
        <p:spPr>
          <a:xfrm>
            <a:off x="4680228"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51" name="Google Shape;51;p38"/>
          <p:cNvSpPr txBox="1">
            <a:spLocks noGrp="1"/>
          </p:cNvSpPr>
          <p:nvPr>
            <p:ph type="sldNum" idx="12"/>
          </p:nvPr>
        </p:nvSpPr>
        <p:spPr>
          <a:xfrm>
            <a:off x="185082" y="4604227"/>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4459221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2"/>
        <p:cNvGrpSpPr/>
        <p:nvPr/>
      </p:nvGrpSpPr>
      <p:grpSpPr>
        <a:xfrm>
          <a:off x="0" y="0"/>
          <a:ext cx="0" cy="0"/>
          <a:chOff x="0" y="0"/>
          <a:chExt cx="0" cy="0"/>
        </a:xfrm>
      </p:grpSpPr>
      <p:sp>
        <p:nvSpPr>
          <p:cNvPr id="53" name="Google Shape;5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03975108"/>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7"/>
        <p:cNvGrpSpPr/>
        <p:nvPr/>
      </p:nvGrpSpPr>
      <p:grpSpPr>
        <a:xfrm>
          <a:off x="0" y="0"/>
          <a:ext cx="0" cy="0"/>
          <a:chOff x="0" y="0"/>
          <a:chExt cx="0" cy="0"/>
        </a:xfrm>
      </p:grpSpPr>
      <p:sp>
        <p:nvSpPr>
          <p:cNvPr id="58" name="Google Shape;5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2" name="Google Shape;6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72980856"/>
      </p:ext>
    </p:extLst>
  </p:cSld>
  <p:clrMapOvr>
    <a:masterClrMapping/>
  </p:clrMapOvr>
  <p:transition>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3"/>
        <p:cNvGrpSpPr/>
        <p:nvPr/>
      </p:nvGrpSpPr>
      <p:grpSpPr>
        <a:xfrm>
          <a:off x="0" y="0"/>
          <a:ext cx="0" cy="0"/>
          <a:chOff x="0" y="0"/>
          <a:chExt cx="0" cy="0"/>
        </a:xfrm>
      </p:grpSpPr>
      <p:sp>
        <p:nvSpPr>
          <p:cNvPr id="64" name="Google Shape;6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8" name="Google Shape;6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234968204"/>
      </p:ext>
    </p:extLst>
  </p:cSld>
  <p:clrMapOvr>
    <a:masterClrMapping/>
  </p:clrMapOvr>
  <p:transition>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9"/>
        <p:cNvGrpSpPr/>
        <p:nvPr/>
      </p:nvGrpSpPr>
      <p:grpSpPr>
        <a:xfrm>
          <a:off x="0" y="0"/>
          <a:ext cx="0" cy="0"/>
          <a:chOff x="0" y="0"/>
          <a:chExt cx="0" cy="0"/>
        </a:xfrm>
      </p:grpSpPr>
      <p:sp>
        <p:nvSpPr>
          <p:cNvPr id="70" name="Google Shape;7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4" name="Google Shape;7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97293710"/>
      </p:ext>
    </p:extLst>
  </p:cSld>
  <p:clrMapOvr>
    <a:masterClrMapping/>
  </p:clrMapOvr>
  <p:transition>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6"/>
        <p:cNvGrpSpPr/>
        <p:nvPr/>
      </p:nvGrpSpPr>
      <p:grpSpPr>
        <a:xfrm>
          <a:off x="0" y="0"/>
          <a:ext cx="0" cy="0"/>
          <a:chOff x="0" y="0"/>
          <a:chExt cx="0" cy="0"/>
        </a:xfrm>
      </p:grpSpPr>
      <p:sp>
        <p:nvSpPr>
          <p:cNvPr id="77" name="Google Shape;7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9" name="Google Shape;7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 name="Google Shape;8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1" name="Google Shape;8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45934692"/>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reverse">
  <p:cSld name="BLANK_1">
    <p:bg>
      <p:bgPr>
        <a:solidFill>
          <a:srgbClr val="0B4860"/>
        </a:solidFill>
        <a:effectLst/>
      </p:bgPr>
    </p:bg>
    <p:spTree>
      <p:nvGrpSpPr>
        <p:cNvPr id="1" name="Shape 22"/>
        <p:cNvGrpSpPr/>
        <p:nvPr/>
      </p:nvGrpSpPr>
      <p:grpSpPr>
        <a:xfrm>
          <a:off x="0" y="0"/>
          <a:ext cx="0" cy="0"/>
          <a:chOff x="0" y="0"/>
          <a:chExt cx="0" cy="0"/>
        </a:xfrm>
      </p:grpSpPr>
      <p:sp>
        <p:nvSpPr>
          <p:cNvPr id="23" name="Google Shape;23;p57"/>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1005972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65127913"/>
      </p:ext>
    </p:extLst>
  </p:cSld>
  <p:clrMapOvr>
    <a:masterClrMapping/>
  </p:clrMapOvr>
  <p:transition>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09745039"/>
      </p:ext>
    </p:extLst>
  </p:cSld>
  <p:clrMapOvr>
    <a:masterClrMapping/>
  </p:clrMapOvr>
  <p:transition>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7267227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497456678"/>
      </p:ext>
    </p:extLst>
  </p:cSld>
  <p:clrMapOvr>
    <a:masterClrMapping/>
  </p:clrMapOvr>
  <p:transition>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525686848"/>
      </p:ext>
    </p:extLst>
  </p:cSld>
  <p:clrMapOvr>
    <a:masterClrMapping/>
  </p:clrMapOvr>
  <p:transition>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83331194"/>
      </p:ext>
    </p:extLst>
  </p:cSld>
  <p:clrMapOvr>
    <a:masterClrMapping/>
  </p:clrMapOvr>
  <p:transition>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272082"/>
      </p:ext>
    </p:extLst>
  </p:cSld>
  <p:clrMapOvr>
    <a:masterClrMapping/>
  </p:clrMapOvr>
  <p:transition>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12834869"/>
      </p:ext>
    </p:extLst>
  </p:cSld>
  <p:clrMapOvr>
    <a:masterClrMapping/>
  </p:clrMapOvr>
  <p:transition>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04829231"/>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9"/>
        <p:cNvGrpSpPr/>
        <p:nvPr/>
      </p:nvGrpSpPr>
      <p:grpSpPr>
        <a:xfrm>
          <a:off x="0" y="0"/>
          <a:ext cx="0" cy="0"/>
          <a:chOff x="0" y="0"/>
          <a:chExt cx="0" cy="0"/>
        </a:xfrm>
      </p:grpSpPr>
      <p:sp>
        <p:nvSpPr>
          <p:cNvPr id="40" name="Google Shape;40;p61"/>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61"/>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2" name="Google Shape;42;p6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3" name="Google Shape;43;p61"/>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4" name="Google Shape;44;p61"/>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951656306"/>
      </p:ext>
    </p:extLst>
  </p:cSld>
  <p:clrMapOvr>
    <a:masterClrMapping/>
  </p:clrMapOvr>
  <p:transition>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0592433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2"/>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2"/>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2"/>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480629438"/>
      </p:ext>
    </p:extLst>
  </p:cSld>
  <p:clrMapOvr>
    <a:masterClrMapping/>
  </p:clrMapOvr>
  <p:transition>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3"/>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3"/>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3"/>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3"/>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503418730"/>
      </p:ext>
    </p:extLst>
  </p:cSld>
  <p:clrMapOvr>
    <a:masterClrMapping/>
  </p:clrMapOvr>
  <p:transition>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4"/>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3281173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9"/>
        <p:cNvGrpSpPr/>
        <p:nvPr/>
      </p:nvGrpSpPr>
      <p:grpSpPr>
        <a:xfrm>
          <a:off x="0" y="0"/>
          <a:ext cx="0" cy="0"/>
          <a:chOff x="0" y="0"/>
          <a:chExt cx="0" cy="0"/>
        </a:xfrm>
      </p:grpSpPr>
      <p:sp>
        <p:nvSpPr>
          <p:cNvPr id="40" name="Google Shape;40;p38"/>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38"/>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2" name="Google Shape;42;p3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3" name="Google Shape;43;p38"/>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4" name="Google Shape;44;p38"/>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90518654"/>
      </p:ext>
    </p:extLst>
  </p:cSld>
  <p:clrMapOvr>
    <a:masterClrMapping/>
  </p:clrMapOvr>
  <p:transition>
    <p:fade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45"/>
        <p:cNvGrpSpPr/>
        <p:nvPr/>
      </p:nvGrpSpPr>
      <p:grpSpPr>
        <a:xfrm>
          <a:off x="0" y="0"/>
          <a:ext cx="0" cy="0"/>
          <a:chOff x="0" y="0"/>
          <a:chExt cx="0" cy="0"/>
        </a:xfrm>
      </p:grpSpPr>
      <p:sp>
        <p:nvSpPr>
          <p:cNvPr id="46" name="Google Shape;46;p39"/>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39"/>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8" name="Google Shape;48;p39"/>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9" name="Google Shape;49;p3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0" name="Google Shape;50;p39"/>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39"/>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326881944"/>
      </p:ext>
    </p:extLst>
  </p:cSld>
  <p:clrMapOvr>
    <a:masterClrMapping/>
  </p:clrMapOvr>
  <p:transition>
    <p:fade thruBlk="1"/>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2"/>
        <p:cNvGrpSpPr/>
        <p:nvPr/>
      </p:nvGrpSpPr>
      <p:grpSpPr>
        <a:xfrm>
          <a:off x="0" y="0"/>
          <a:ext cx="0" cy="0"/>
          <a:chOff x="0" y="0"/>
          <a:chExt cx="0" cy="0"/>
        </a:xfrm>
      </p:grpSpPr>
      <p:sp>
        <p:nvSpPr>
          <p:cNvPr id="53" name="Google Shape;53;p40"/>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40"/>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40"/>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40"/>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16197223"/>
      </p:ext>
    </p:extLst>
  </p:cSld>
  <p:clrMapOvr>
    <a:masterClrMapping/>
  </p:clrMapOvr>
  <p:transition>
    <p:fade thruBlk="1"/>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7"/>
        <p:cNvGrpSpPr/>
        <p:nvPr/>
      </p:nvGrpSpPr>
      <p:grpSpPr>
        <a:xfrm>
          <a:off x="0" y="0"/>
          <a:ext cx="0" cy="0"/>
          <a:chOff x="0" y="0"/>
          <a:chExt cx="0" cy="0"/>
        </a:xfrm>
      </p:grpSpPr>
      <p:sp>
        <p:nvSpPr>
          <p:cNvPr id="58" name="Google Shape;58;p41"/>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1"/>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41"/>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2" name="Google Shape;62;p41"/>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60455542"/>
      </p:ext>
    </p:extLst>
  </p:cSld>
  <p:clrMapOvr>
    <a:masterClrMapping/>
  </p:clrMapOvr>
  <p:transition>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3"/>
        <p:cNvGrpSpPr/>
        <p:nvPr/>
      </p:nvGrpSpPr>
      <p:grpSpPr>
        <a:xfrm>
          <a:off x="0" y="0"/>
          <a:ext cx="0" cy="0"/>
          <a:chOff x="0" y="0"/>
          <a:chExt cx="0" cy="0"/>
        </a:xfrm>
      </p:grpSpPr>
      <p:sp>
        <p:nvSpPr>
          <p:cNvPr id="64" name="Google Shape;64;p42"/>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42"/>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8" name="Google Shape;68;p42"/>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316308457"/>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45"/>
        <p:cNvGrpSpPr/>
        <p:nvPr/>
      </p:nvGrpSpPr>
      <p:grpSpPr>
        <a:xfrm>
          <a:off x="0" y="0"/>
          <a:ext cx="0" cy="0"/>
          <a:chOff x="0" y="0"/>
          <a:chExt cx="0" cy="0"/>
        </a:xfrm>
      </p:grpSpPr>
      <p:sp>
        <p:nvSpPr>
          <p:cNvPr id="46" name="Google Shape;46;p62"/>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62"/>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8" name="Google Shape;48;p62"/>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9" name="Google Shape;49;p6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0" name="Google Shape;50;p62"/>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62"/>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9"/>
        <p:cNvGrpSpPr/>
        <p:nvPr/>
      </p:nvGrpSpPr>
      <p:grpSpPr>
        <a:xfrm>
          <a:off x="0" y="0"/>
          <a:ext cx="0" cy="0"/>
          <a:chOff x="0" y="0"/>
          <a:chExt cx="0" cy="0"/>
        </a:xfrm>
      </p:grpSpPr>
      <p:sp>
        <p:nvSpPr>
          <p:cNvPr id="70" name="Google Shape;70;p43"/>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3"/>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4" name="Google Shape;74;p43"/>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43"/>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70249674"/>
      </p:ext>
    </p:extLst>
  </p:cSld>
  <p:clrMapOvr>
    <a:masterClrMapping/>
  </p:clrMapOvr>
  <p:transition>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6"/>
        <p:cNvGrpSpPr/>
        <p:nvPr/>
      </p:nvGrpSpPr>
      <p:grpSpPr>
        <a:xfrm>
          <a:off x="0" y="0"/>
          <a:ext cx="0" cy="0"/>
          <a:chOff x="0" y="0"/>
          <a:chExt cx="0" cy="0"/>
        </a:xfrm>
      </p:grpSpPr>
      <p:sp>
        <p:nvSpPr>
          <p:cNvPr id="77" name="Google Shape;77;p44"/>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4"/>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9" name="Google Shape;79;p44"/>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 name="Google Shape;80;p44"/>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1" name="Google Shape;81;p44"/>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4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76397512"/>
      </p:ext>
    </p:extLst>
  </p:cSld>
  <p:clrMapOvr>
    <a:masterClrMapping/>
  </p:clrMapOvr>
  <p:transition>
    <p:fade thruBlk="1"/>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49697462"/>
      </p:ext>
    </p:extLst>
  </p:cSld>
  <p:clrMapOvr>
    <a:masterClrMapping/>
  </p:clrMapOvr>
  <p:transition>
    <p:fade thruBlk="1"/>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5044773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6"/>
        <p:cNvGrpSpPr/>
        <p:nvPr/>
      </p:nvGrpSpPr>
      <p:grpSpPr>
        <a:xfrm>
          <a:off x="0" y="0"/>
          <a:ext cx="0" cy="0"/>
          <a:chOff x="0" y="0"/>
          <a:chExt cx="0" cy="0"/>
        </a:xfrm>
      </p:grpSpPr>
      <p:sp>
        <p:nvSpPr>
          <p:cNvPr id="37" name="Google Shape;37;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347033353"/>
      </p:ext>
    </p:extLst>
  </p:cSld>
  <p:clrMapOvr>
    <a:masterClrMapping/>
  </p:clrMapOvr>
  <p:transition>
    <p:fade thruBlk="1"/>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600659884"/>
      </p:ext>
    </p:extLst>
  </p:cSld>
  <p:clrMapOvr>
    <a:masterClrMapping/>
  </p:clrMapOvr>
  <p:transition>
    <p:fade thruBlk="1"/>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12902194"/>
      </p:ext>
    </p:extLst>
  </p:cSld>
  <p:clrMapOvr>
    <a:masterClrMapping/>
  </p:clrMapOvr>
  <p:transition>
    <p:fade thruBlk="1"/>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901124871"/>
      </p:ext>
    </p:extLst>
  </p:cSld>
  <p:clrMapOvr>
    <a:masterClrMapping/>
  </p:clrMapOvr>
  <p:transition>
    <p:fade thruBlk="1"/>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17965881"/>
      </p:ext>
    </p:extLst>
  </p:cSld>
  <p:clrMapOvr>
    <a:masterClrMapping/>
  </p:clrMapOvr>
  <p:transition>
    <p:fade thruBlk="1"/>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869785402"/>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2"/>
        <p:cNvGrpSpPr/>
        <p:nvPr/>
      </p:nvGrpSpPr>
      <p:grpSpPr>
        <a:xfrm>
          <a:off x="0" y="0"/>
          <a:ext cx="0" cy="0"/>
          <a:chOff x="0" y="0"/>
          <a:chExt cx="0" cy="0"/>
        </a:xfrm>
      </p:grpSpPr>
      <p:sp>
        <p:nvSpPr>
          <p:cNvPr id="53" name="Google Shape;53;p63"/>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63"/>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63"/>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63"/>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7"/>
        <p:cNvGrpSpPr/>
        <p:nvPr/>
      </p:nvGrpSpPr>
      <p:grpSpPr>
        <a:xfrm>
          <a:off x="0" y="0"/>
          <a:ext cx="0" cy="0"/>
          <a:chOff x="0" y="0"/>
          <a:chExt cx="0" cy="0"/>
        </a:xfrm>
      </p:grpSpPr>
      <p:sp>
        <p:nvSpPr>
          <p:cNvPr id="58" name="Google Shape;58;p64"/>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64"/>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64"/>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2" name="Google Shape;62;p64"/>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3"/>
        <p:cNvGrpSpPr/>
        <p:nvPr/>
      </p:nvGrpSpPr>
      <p:grpSpPr>
        <a:xfrm>
          <a:off x="0" y="0"/>
          <a:ext cx="0" cy="0"/>
          <a:chOff x="0" y="0"/>
          <a:chExt cx="0" cy="0"/>
        </a:xfrm>
      </p:grpSpPr>
      <p:sp>
        <p:nvSpPr>
          <p:cNvPr id="64" name="Google Shape;64;p65"/>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65"/>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5"/>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6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8" name="Google Shape;68;p65"/>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image" Target="../media/image1.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image" Target="../media/image1.png"/><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theme" Target="../theme/theme5.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5" Type="http://schemas.openxmlformats.org/officeDocument/2006/relationships/slideLayout" Target="../slideLayouts/slideLayout66.xml"/><Relationship Id="rId10" Type="http://schemas.openxmlformats.org/officeDocument/2006/relationships/image" Target="../media/image1.png"/><Relationship Id="rId4" Type="http://schemas.openxmlformats.org/officeDocument/2006/relationships/slideLayout" Target="../slideLayouts/slideLayout65.xml"/><Relationship Id="rId9"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5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53"/>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53"/>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53"/>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53" descr="Logo for the Geneva Office for Human Rights Education (3 brown dots over a v with the letters GO-HRE on a white circle)"/>
          <p:cNvPicPr preferRelativeResize="0"/>
          <p:nvPr/>
        </p:nvPicPr>
        <p:blipFill rotWithShape="1">
          <a:blip r:embed="rId13">
            <a:alphaModFix/>
          </a:blip>
          <a:srcRect/>
          <a:stretch/>
        </p:blipFill>
        <p:spPr>
          <a:xfrm>
            <a:off x="8622419" y="4658380"/>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6" r:id="rId5"/>
    <p:sldLayoutId id="2147483657" r:id="rId6"/>
    <p:sldLayoutId id="2147483658" r:id="rId7"/>
    <p:sldLayoutId id="2147483659" r:id="rId8"/>
    <p:sldLayoutId id="2147483660" r:id="rId9"/>
    <p:sldLayoutId id="2147483661" r:id="rId10"/>
    <p:sldLayoutId id="2147483662"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38"/>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38"/>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38"/>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38" descr="Logo for the Geneva Office for Human Rights Education (3 brown dots over a v with the letters GO-HRE on a white circle)"/>
          <p:cNvPicPr preferRelativeResize="0"/>
          <p:nvPr/>
        </p:nvPicPr>
        <p:blipFill rotWithShape="1">
          <a:blip r:embed="rId16">
            <a:alphaModFix/>
          </a:blip>
          <a:srcRect/>
          <a:stretch/>
        </p:blipFill>
        <p:spPr>
          <a:xfrm>
            <a:off x="8616139" y="4651400"/>
            <a:ext cx="457200" cy="457200"/>
          </a:xfrm>
          <a:prstGeom prst="rect">
            <a:avLst/>
          </a:prstGeom>
          <a:noFill/>
          <a:ln>
            <a:noFill/>
          </a:ln>
        </p:spPr>
      </p:pic>
    </p:spTree>
    <p:extLst>
      <p:ext uri="{BB962C8B-B14F-4D97-AF65-F5344CB8AC3E}">
        <p14:creationId xmlns:p14="http://schemas.microsoft.com/office/powerpoint/2010/main" val="2407854858"/>
      </p:ext>
    </p:extLst>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descr="Logo for the Geneva Office for Human Rights Education (3 brown dots over a v with the letters GO-HRE on a white circle)"/>
          <p:cNvPicPr preferRelativeResize="0"/>
          <p:nvPr/>
        </p:nvPicPr>
        <p:blipFill>
          <a:blip r:embed="rId16"/>
          <a:srcRect/>
          <a:stretch/>
        </p:blipFill>
        <p:spPr>
          <a:xfrm>
            <a:off x="8616139" y="4651400"/>
            <a:ext cx="457200" cy="457200"/>
          </a:xfrm>
          <a:prstGeom prst="rect">
            <a:avLst/>
          </a:prstGeom>
          <a:noFill/>
          <a:ln>
            <a:noFill/>
          </a:ln>
        </p:spPr>
      </p:pic>
    </p:spTree>
    <p:extLst>
      <p:ext uri="{BB962C8B-B14F-4D97-AF65-F5344CB8AC3E}">
        <p14:creationId xmlns:p14="http://schemas.microsoft.com/office/powerpoint/2010/main" val="3017563991"/>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4">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2171837632"/>
      </p:ext>
    </p:extLst>
  </p:cSld>
  <p:clrMap bg1="lt1" tx1="dk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30"/>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30"/>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30"/>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30" descr="Logo for the Geneva Office for Human Rights Education (3 brown dots over a v with the letters GO-HRE on a white circle)"/>
          <p:cNvPicPr preferRelativeResize="0"/>
          <p:nvPr/>
        </p:nvPicPr>
        <p:blipFill rotWithShape="1">
          <a:blip r:embed="rId12">
            <a:alphaModFix/>
          </a:blip>
          <a:srcRect/>
          <a:stretch/>
        </p:blipFill>
        <p:spPr>
          <a:xfrm>
            <a:off x="8623119" y="4665360"/>
            <a:ext cx="457200" cy="457200"/>
          </a:xfrm>
          <a:prstGeom prst="rect">
            <a:avLst/>
          </a:prstGeom>
          <a:noFill/>
          <a:ln>
            <a:noFill/>
          </a:ln>
        </p:spPr>
      </p:pic>
    </p:spTree>
    <p:extLst>
      <p:ext uri="{BB962C8B-B14F-4D97-AF65-F5344CB8AC3E}">
        <p14:creationId xmlns:p14="http://schemas.microsoft.com/office/powerpoint/2010/main" val="2181165157"/>
      </p:ext>
    </p:extLst>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Arial" panose="020B0604020202020204" pitchFamily="34" charset="0"/>
                <a:ea typeface="Arial" panose="020B0604020202020204" pitchFamily="34" charset="0"/>
                <a:cs typeface="Arial" panose="020B0604020202020204" pitchFamily="34" charset="0"/>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fld id="{00000000-1234-1234-1234-123412341234}" type="slidenum">
              <a:rPr lang="en-US" smtClean="0"/>
              <a:pPr/>
              <a:t>‹#›</a:t>
            </a:fld>
            <a:endParaRPr lang="en-US" dirty="0"/>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0">
            <a:alphaModFix/>
          </a:blip>
          <a:srcRect/>
          <a:stretch/>
        </p:blipFill>
        <p:spPr>
          <a:xfrm>
            <a:off x="8645884" y="4666845"/>
            <a:ext cx="457200" cy="457200"/>
          </a:xfrm>
          <a:prstGeom prst="rect">
            <a:avLst/>
          </a:prstGeom>
          <a:noFill/>
          <a:ln>
            <a:noFill/>
          </a:ln>
        </p:spPr>
      </p:pic>
    </p:spTree>
    <p:extLst>
      <p:ext uri="{BB962C8B-B14F-4D97-AF65-F5344CB8AC3E}">
        <p14:creationId xmlns:p14="http://schemas.microsoft.com/office/powerpoint/2010/main" val="1566071527"/>
      </p:ext>
    </p:extLst>
  </p:cSld>
  <p:clrMap bg1="lt1" tx1="dk1" bg2="dk2" tx2="lt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1.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6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5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52.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52.xml"/><Relationship Id="rId4" Type="http://schemas.openxmlformats.org/officeDocument/2006/relationships/image" Target="../media/image41.png"/></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62.xml"/><Relationship Id="rId4" Type="http://schemas.openxmlformats.org/officeDocument/2006/relationships/image" Target="../media/image34.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43.jp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5.xml"/><Relationship Id="rId1" Type="http://schemas.openxmlformats.org/officeDocument/2006/relationships/slideLayout" Target="../slideLayouts/slideLayout53.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53.xml"/><Relationship Id="rId4" Type="http://schemas.openxmlformats.org/officeDocument/2006/relationships/hyperlink" Target="https://www.youtube.com/watch?v=XR9d7TsgQN8&amp;list=PL1p11lCKMm7vUpyDMd39yUSVUUwUJ-Wa5&amp;index=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3.xml"/><Relationship Id="rId4" Type="http://schemas.openxmlformats.org/officeDocument/2006/relationships/hyperlink" Target="https://www.youtube.com/watch?v=XR9d7TsgQN8&amp;list=PL1p11lCKMm7vUpyDMd39yUSVUUwUJ-Wa5&amp;index=1"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lega Manual Cover for the GOHRE manual for teaching the rights of children.">
            <a:extLst>
              <a:ext uri="{FF2B5EF4-FFF2-40B4-BE49-F238E27FC236}">
                <a16:creationId xmlns:a16="http://schemas.microsoft.com/office/drawing/2014/main" id="{0BE33350-1D05-430E-BB96-776F5AEBE922}"/>
              </a:ext>
            </a:extLst>
          </p:cNvPr>
          <p:cNvPicPr>
            <a:picLocks noChangeAspect="1"/>
          </p:cNvPicPr>
          <p:nvPr/>
        </p:nvPicPr>
        <p:blipFill>
          <a:blip r:embed="rId2"/>
          <a:stretch>
            <a:fillRect/>
          </a:stretch>
        </p:blipFill>
        <p:spPr>
          <a:xfrm>
            <a:off x="1342671" y="285750"/>
            <a:ext cx="6458659" cy="4572000"/>
          </a:xfrm>
          <a:prstGeom prst="rect">
            <a:avLst/>
          </a:prstGeom>
        </p:spPr>
      </p:pic>
    </p:spTree>
    <p:extLst>
      <p:ext uri="{BB962C8B-B14F-4D97-AF65-F5344CB8AC3E}">
        <p14:creationId xmlns:p14="http://schemas.microsoft.com/office/powerpoint/2010/main" val="1575102755"/>
      </p:ext>
    </p:extLst>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1"/>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Introduction</a:t>
            </a:r>
            <a:endParaRPr dirty="0"/>
          </a:p>
        </p:txBody>
      </p:sp>
      <p:sp>
        <p:nvSpPr>
          <p:cNvPr id="218" name="Google Shape;218;p11"/>
          <p:cNvSpPr txBox="1">
            <a:spLocks noGrp="1"/>
          </p:cNvSpPr>
          <p:nvPr>
            <p:ph type="body" idx="1"/>
          </p:nvPr>
        </p:nvSpPr>
        <p:spPr>
          <a:xfrm>
            <a:off x="869150" y="1400313"/>
            <a:ext cx="4566900" cy="3356100"/>
          </a:xfrm>
          <a:prstGeom prst="rect">
            <a:avLst/>
          </a:prstGeom>
          <a:noFill/>
          <a:ln>
            <a:noFill/>
          </a:ln>
        </p:spPr>
        <p:txBody>
          <a:bodyPr spcFirstLastPara="1" wrap="square" lIns="91425" tIns="91425" rIns="91425" bIns="91425" anchor="t" anchorCtr="0">
            <a:normAutofit fontScale="92500"/>
          </a:bodyPr>
          <a:lstStyle/>
          <a:p>
            <a:pPr marL="0" lvl="0" indent="0" algn="l" rtl="0">
              <a:lnSpc>
                <a:spcPct val="115000"/>
              </a:lnSpc>
              <a:spcBef>
                <a:spcPts val="0"/>
              </a:spcBef>
              <a:spcAft>
                <a:spcPts val="0"/>
              </a:spcAft>
              <a:buClr>
                <a:schemeClr val="dk1"/>
              </a:buClr>
              <a:buSzPts val="1100"/>
              <a:buFont typeface="Arial"/>
              <a:buNone/>
            </a:pPr>
            <a:r>
              <a:rPr lang="en-US" sz="2300" dirty="0">
                <a:solidFill>
                  <a:srgbClr val="0B4860"/>
                </a:solidFill>
              </a:rPr>
              <a:t>We’re going be detectives again today and look at some pictures of real children doing hard work. With each one, use your detective skills to see what’s happening in the picture. We are going to pretend we are doing what they do too.</a:t>
            </a:r>
            <a:endParaRPr sz="2300" dirty="0">
              <a:solidFill>
                <a:srgbClr val="0B4860"/>
              </a:solidFill>
            </a:endParaRPr>
          </a:p>
          <a:p>
            <a:pPr marL="0" lvl="0" indent="0" algn="l" rtl="0">
              <a:lnSpc>
                <a:spcPct val="90000"/>
              </a:lnSpc>
              <a:spcBef>
                <a:spcPts val="600"/>
              </a:spcBef>
              <a:spcAft>
                <a:spcPts val="0"/>
              </a:spcAft>
              <a:buSzPts val="2400"/>
              <a:buNone/>
            </a:pPr>
            <a:endParaRPr sz="2300" dirty="0">
              <a:solidFill>
                <a:srgbClr val="0B4860"/>
              </a:solidFill>
            </a:endParaRPr>
          </a:p>
        </p:txBody>
      </p:sp>
      <p:pic>
        <p:nvPicPr>
          <p:cNvPr id="219" name="Google Shape;219;p11" descr="Picture of a stick figure boy with hands on hips used as the introduction logo in the lessons."/>
          <p:cNvPicPr preferRelativeResize="0"/>
          <p:nvPr/>
        </p:nvPicPr>
        <p:blipFill rotWithShape="1">
          <a:blip r:embed="rId3">
            <a:alphaModFix/>
          </a:blip>
          <a:srcRect/>
          <a:stretch/>
        </p:blipFill>
        <p:spPr>
          <a:xfrm>
            <a:off x="5995297" y="1569601"/>
            <a:ext cx="1422932" cy="3017520"/>
          </a:xfrm>
          <a:prstGeom prst="rect">
            <a:avLst/>
          </a:prstGeom>
          <a:noFill/>
          <a:ln>
            <a:noFill/>
          </a:ln>
        </p:spPr>
      </p:pic>
      <p:sp>
        <p:nvSpPr>
          <p:cNvPr id="220" name="Google Shape;220;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10</a:t>
            </a:fld>
            <a:endParaRPr sz="900"/>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1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11</a:t>
            </a:fld>
            <a:endParaRPr sz="900"/>
          </a:p>
        </p:txBody>
      </p:sp>
      <p:pic>
        <p:nvPicPr>
          <p:cNvPr id="226" name="Google Shape;226;p12" descr="Picture of a stick figure boy with hands on hips used as the introduction logo in the lessons."/>
          <p:cNvPicPr preferRelativeResize="0"/>
          <p:nvPr/>
        </p:nvPicPr>
        <p:blipFill rotWithShape="1">
          <a:blip r:embed="rId3">
            <a:alphaModFix/>
          </a:blip>
          <a:srcRect/>
          <a:stretch/>
        </p:blipFill>
        <p:spPr>
          <a:xfrm>
            <a:off x="8056484" y="202424"/>
            <a:ext cx="464654" cy="985362"/>
          </a:xfrm>
          <a:prstGeom prst="rect">
            <a:avLst/>
          </a:prstGeom>
          <a:noFill/>
          <a:ln>
            <a:noFill/>
          </a:ln>
        </p:spPr>
      </p:pic>
      <p:pic>
        <p:nvPicPr>
          <p:cNvPr id="227" name="Google Shape;227;p12"/>
          <p:cNvPicPr preferRelativeResize="0"/>
          <p:nvPr/>
        </p:nvPicPr>
        <p:blipFill rotWithShape="1">
          <a:blip r:embed="rId4">
            <a:alphaModFix/>
          </a:blip>
          <a:srcRect/>
          <a:stretch/>
        </p:blipFill>
        <p:spPr>
          <a:xfrm rot="-5400000">
            <a:off x="4707726" y="548463"/>
            <a:ext cx="3059925" cy="4566925"/>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sp>
        <p:nvSpPr>
          <p:cNvPr id="228" name="Google Shape;228;p12"/>
          <p:cNvSpPr txBox="1"/>
          <p:nvPr/>
        </p:nvSpPr>
        <p:spPr>
          <a:xfrm>
            <a:off x="475488" y="1097280"/>
            <a:ext cx="3285413" cy="3378795"/>
          </a:xfrm>
          <a:prstGeom prst="rect">
            <a:avLst/>
          </a:prstGeom>
          <a:noFill/>
          <a:ln>
            <a:noFill/>
          </a:ln>
        </p:spPr>
        <p:txBody>
          <a:bodyPr spcFirstLastPara="1" wrap="square" lIns="91425" tIns="91425" rIns="91425" bIns="91425" anchor="ctr" anchorCtr="0">
            <a:noAutofit/>
          </a:bodyPr>
          <a:lstStyle/>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000" b="1" i="0" u="none" strike="noStrike" cap="none" dirty="0">
                <a:solidFill>
                  <a:srgbClr val="0B4860"/>
                </a:solidFill>
                <a:latin typeface="Arial"/>
                <a:ea typeface="Arial"/>
                <a:cs typeface="Arial"/>
                <a:sym typeface="Arial"/>
              </a:rPr>
              <a:t>These are children working at a mining company in Benin. </a:t>
            </a: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endParaRPr lang="en-US" sz="2000" b="1" i="0" u="none" strike="noStrike" cap="none" dirty="0">
              <a:solidFill>
                <a:srgbClr val="0B4860"/>
              </a:solidFill>
              <a:latin typeface="Arial"/>
              <a:ea typeface="Arial"/>
              <a:cs typeface="Arial"/>
              <a:sym typeface="Arial"/>
            </a:endParaRP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000" b="1" i="0" u="none" strike="noStrike" cap="none" dirty="0">
                <a:solidFill>
                  <a:srgbClr val="0B4860"/>
                </a:solidFill>
                <a:latin typeface="Arial"/>
                <a:ea typeface="Arial"/>
                <a:cs typeface="Arial"/>
                <a:sym typeface="Arial"/>
              </a:rPr>
              <a:t>This picture was taken during the daytime.</a:t>
            </a: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endParaRPr lang="en-US" sz="2000" b="1" i="0" u="none" strike="noStrike" cap="none" dirty="0">
              <a:solidFill>
                <a:srgbClr val="0B4860"/>
              </a:solidFill>
              <a:latin typeface="Arial"/>
              <a:ea typeface="Arial"/>
              <a:cs typeface="Arial"/>
              <a:sym typeface="Arial"/>
            </a:endParaRP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000" b="1" i="0" u="none" strike="noStrike" cap="none" dirty="0">
                <a:solidFill>
                  <a:srgbClr val="0B4860"/>
                </a:solidFill>
                <a:latin typeface="Arial"/>
                <a:ea typeface="Arial"/>
                <a:cs typeface="Arial"/>
                <a:sym typeface="Arial"/>
              </a:rPr>
              <a:t>Do you think they have time to work and also go to school?</a:t>
            </a:r>
            <a:endParaRPr sz="2000" b="1" i="0" u="none" strike="noStrike" cap="none" dirty="0">
              <a:solidFill>
                <a:srgbClr val="0B4860"/>
              </a:solidFill>
              <a:latin typeface="Arial"/>
              <a:ea typeface="Arial"/>
              <a:cs typeface="Arial"/>
              <a:sym typeface="Arial"/>
            </a:endParaRPr>
          </a:p>
        </p:txBody>
      </p:sp>
      <p:sp>
        <p:nvSpPr>
          <p:cNvPr id="229" name="Google Shape;229;p12"/>
          <p:cNvSpPr txBox="1"/>
          <p:nvPr/>
        </p:nvSpPr>
        <p:spPr>
          <a:xfrm>
            <a:off x="3954225" y="4365040"/>
            <a:ext cx="4551000" cy="244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en-US" sz="800" i="1" u="none" strike="noStrike" cap="none" dirty="0">
                <a:solidFill>
                  <a:srgbClr val="0B4860"/>
                </a:solidFill>
                <a:latin typeface="Arial"/>
                <a:ea typeface="Arial"/>
                <a:cs typeface="Arial"/>
                <a:sym typeface="Arial"/>
              </a:rPr>
              <a:t>Children crushing limestone at a gold mine in Benin. Photographed by </a:t>
            </a:r>
            <a:r>
              <a:rPr lang="en-US" sz="800" i="1" u="none" strike="noStrike" cap="none" dirty="0" err="1">
                <a:solidFill>
                  <a:srgbClr val="0B4860"/>
                </a:solidFill>
                <a:latin typeface="Arial"/>
                <a:ea typeface="Arial"/>
                <a:cs typeface="Arial"/>
                <a:sym typeface="Arial"/>
              </a:rPr>
              <a:t>Gianotti</a:t>
            </a:r>
            <a:r>
              <a:rPr lang="en-US" sz="800" i="1" u="none" strike="noStrike" cap="none" dirty="0">
                <a:solidFill>
                  <a:srgbClr val="0B4860"/>
                </a:solidFill>
                <a:latin typeface="Arial"/>
                <a:ea typeface="Arial"/>
                <a:cs typeface="Arial"/>
                <a:sym typeface="Arial"/>
              </a:rPr>
              <a:t> E., 2001. © ILO</a:t>
            </a:r>
            <a:endParaRPr sz="800" i="1" u="none" strike="noStrike" cap="none" dirty="0">
              <a:solidFill>
                <a:srgbClr val="0B4860"/>
              </a:solidFill>
              <a:latin typeface="Arial"/>
              <a:ea typeface="Arial"/>
              <a:cs typeface="Arial"/>
              <a:sym typeface="Arial"/>
            </a:endParaRPr>
          </a:p>
        </p:txBody>
      </p:sp>
      <p:sp>
        <p:nvSpPr>
          <p:cNvPr id="7" name="Google Shape;217;p11">
            <a:extLst>
              <a:ext uri="{FF2B5EF4-FFF2-40B4-BE49-F238E27FC236}">
                <a16:creationId xmlns:a16="http://schemas.microsoft.com/office/drawing/2014/main" id="{CDCEAE31-EA86-4597-9306-D0A67664E16C}"/>
              </a:ext>
            </a:extLst>
          </p:cNvPr>
          <p:cNvSpPr txBox="1">
            <a:spLocks noGrp="1"/>
          </p:cNvSpPr>
          <p:nvPr>
            <p:ph type="title"/>
          </p:nvPr>
        </p:nvSpPr>
        <p:spPr>
          <a:xfrm>
            <a:off x="869149" y="357176"/>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Children in a Mine</a:t>
            </a:r>
            <a:endParaRPr dirty="0"/>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3"/>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12</a:t>
            </a:fld>
            <a:endParaRPr sz="900"/>
          </a:p>
        </p:txBody>
      </p:sp>
      <p:pic>
        <p:nvPicPr>
          <p:cNvPr id="235" name="Google Shape;235;p13" descr="Picture of a stick figure boy with hands on hips used as the introduction logo in the lessons."/>
          <p:cNvPicPr preferRelativeResize="0"/>
          <p:nvPr/>
        </p:nvPicPr>
        <p:blipFill rotWithShape="1">
          <a:blip r:embed="rId3">
            <a:alphaModFix/>
          </a:blip>
          <a:srcRect/>
          <a:stretch/>
        </p:blipFill>
        <p:spPr>
          <a:xfrm>
            <a:off x="8056484" y="202424"/>
            <a:ext cx="464654" cy="985362"/>
          </a:xfrm>
          <a:prstGeom prst="rect">
            <a:avLst/>
          </a:prstGeom>
          <a:noFill/>
          <a:ln>
            <a:noFill/>
          </a:ln>
        </p:spPr>
      </p:pic>
      <p:pic>
        <p:nvPicPr>
          <p:cNvPr id="236" name="Google Shape;236;p13"/>
          <p:cNvPicPr preferRelativeResize="0"/>
          <p:nvPr/>
        </p:nvPicPr>
        <p:blipFill rotWithShape="1">
          <a:blip r:embed="rId4">
            <a:alphaModFix/>
          </a:blip>
          <a:srcRect l="5571" r="5571"/>
          <a:stretch/>
        </p:blipFill>
        <p:spPr>
          <a:xfrm rot="-5400000">
            <a:off x="4606250" y="570375"/>
            <a:ext cx="3262875" cy="4566925"/>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sp>
        <p:nvSpPr>
          <p:cNvPr id="237" name="Google Shape;237;p13"/>
          <p:cNvSpPr txBox="1"/>
          <p:nvPr/>
        </p:nvSpPr>
        <p:spPr>
          <a:xfrm>
            <a:off x="630937" y="1187787"/>
            <a:ext cx="3177414" cy="3297488"/>
          </a:xfrm>
          <a:prstGeom prst="rect">
            <a:avLst/>
          </a:prstGeom>
          <a:noFill/>
          <a:ln>
            <a:noFill/>
          </a:ln>
        </p:spPr>
        <p:txBody>
          <a:bodyPr spcFirstLastPara="1" wrap="square" lIns="91425" tIns="91425" rIns="91425" bIns="91425" anchor="ctr" anchorCtr="0">
            <a:noAutofit/>
          </a:bodyPr>
          <a:lstStyle/>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000" b="1" i="0" u="none" strike="noStrike" cap="none" dirty="0">
                <a:solidFill>
                  <a:srgbClr val="0B4860"/>
                </a:solidFill>
                <a:latin typeface="Arial"/>
                <a:ea typeface="Arial"/>
                <a:cs typeface="Arial"/>
                <a:sym typeface="Arial"/>
              </a:rPr>
              <a:t>These boys live in Malawi.</a:t>
            </a: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000" b="1" i="0" u="none" strike="noStrike" cap="none" dirty="0">
                <a:solidFill>
                  <a:srgbClr val="0B4860"/>
                </a:solidFill>
                <a:latin typeface="Arial"/>
                <a:ea typeface="Arial"/>
                <a:cs typeface="Arial"/>
                <a:sym typeface="Arial"/>
              </a:rPr>
              <a:t>They must bend over for many hours.</a:t>
            </a: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000" b="1" i="0" u="none" strike="noStrike" cap="none" dirty="0">
                <a:solidFill>
                  <a:srgbClr val="0B4860"/>
                </a:solidFill>
                <a:latin typeface="Arial"/>
                <a:ea typeface="Arial"/>
                <a:cs typeface="Arial"/>
                <a:sym typeface="Arial"/>
              </a:rPr>
              <a:t>They are not wearing any shoes.</a:t>
            </a: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000" b="1" i="0" u="none" strike="noStrike" cap="none" dirty="0">
                <a:solidFill>
                  <a:srgbClr val="0B4860"/>
                </a:solidFill>
                <a:latin typeface="Arial"/>
                <a:ea typeface="Arial"/>
                <a:cs typeface="Arial"/>
                <a:sym typeface="Arial"/>
              </a:rPr>
              <a:t>The tools are heavy.</a:t>
            </a: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000" b="1" dirty="0">
                <a:solidFill>
                  <a:srgbClr val="0B4860"/>
                </a:solidFill>
              </a:rPr>
              <a:t>Sometimes they are cut with the tools.</a:t>
            </a:r>
          </a:p>
        </p:txBody>
      </p:sp>
      <p:sp>
        <p:nvSpPr>
          <p:cNvPr id="238" name="Google Shape;238;p13"/>
          <p:cNvSpPr txBox="1"/>
          <p:nvPr/>
        </p:nvSpPr>
        <p:spPr>
          <a:xfrm>
            <a:off x="3962188" y="4485275"/>
            <a:ext cx="4551000" cy="24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rgbClr val="0B4860"/>
                </a:solidFill>
                <a:latin typeface="Arial"/>
                <a:ea typeface="Arial"/>
                <a:cs typeface="Arial"/>
                <a:sym typeface="Arial"/>
              </a:rPr>
              <a:t>African boys working in fields on a farm. Malawi, Africa, March 2013. © ILO</a:t>
            </a:r>
            <a:endParaRPr sz="800" b="0" i="0" u="none" strike="noStrike" cap="none">
              <a:solidFill>
                <a:srgbClr val="0B4860"/>
              </a:solidFill>
              <a:latin typeface="Arial"/>
              <a:ea typeface="Arial"/>
              <a:cs typeface="Arial"/>
              <a:sym typeface="Arial"/>
            </a:endParaRPr>
          </a:p>
        </p:txBody>
      </p:sp>
      <p:sp>
        <p:nvSpPr>
          <p:cNvPr id="7" name="Google Shape;217;p11">
            <a:extLst>
              <a:ext uri="{FF2B5EF4-FFF2-40B4-BE49-F238E27FC236}">
                <a16:creationId xmlns:a16="http://schemas.microsoft.com/office/drawing/2014/main" id="{FC25BCBA-371F-4CB2-B379-7D671741D14D}"/>
              </a:ext>
            </a:extLst>
          </p:cNvPr>
          <p:cNvSpPr txBox="1">
            <a:spLocks noGrp="1"/>
          </p:cNvSpPr>
          <p:nvPr>
            <p:ph type="title"/>
          </p:nvPr>
        </p:nvSpPr>
        <p:spPr>
          <a:xfrm>
            <a:off x="869149" y="357176"/>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Boys Working in a Field</a:t>
            </a:r>
            <a:endParaRPr dirty="0"/>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4"/>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13</a:t>
            </a:fld>
            <a:endParaRPr sz="900"/>
          </a:p>
        </p:txBody>
      </p:sp>
      <p:pic>
        <p:nvPicPr>
          <p:cNvPr id="244" name="Google Shape;244;p14"/>
          <p:cNvPicPr preferRelativeResize="0">
            <a:picLocks noChangeAspect="1"/>
          </p:cNvPicPr>
          <p:nvPr/>
        </p:nvPicPr>
        <p:blipFill rotWithShape="1">
          <a:blip r:embed="rId3">
            <a:alphaModFix/>
          </a:blip>
          <a:srcRect t="177" b="176"/>
          <a:stretch/>
        </p:blipFill>
        <p:spPr>
          <a:xfrm>
            <a:off x="5681977" y="1128450"/>
            <a:ext cx="2450660" cy="3657600"/>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sp>
        <p:nvSpPr>
          <p:cNvPr id="245" name="Google Shape;245;p14"/>
          <p:cNvSpPr txBox="1"/>
          <p:nvPr/>
        </p:nvSpPr>
        <p:spPr>
          <a:xfrm>
            <a:off x="649705" y="1426327"/>
            <a:ext cx="4447397" cy="3233297"/>
          </a:xfrm>
          <a:prstGeom prst="rect">
            <a:avLst/>
          </a:prstGeom>
          <a:noFill/>
          <a:ln>
            <a:noFill/>
          </a:ln>
        </p:spPr>
        <p:txBody>
          <a:bodyPr spcFirstLastPara="1" wrap="square" lIns="91425" tIns="91425" rIns="91425" bIns="91425" anchor="ctr" anchorCtr="0">
            <a:noAutofit/>
          </a:bodyPr>
          <a:lstStyle/>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400" b="1" i="0" u="none" strike="noStrike" cap="none" dirty="0">
                <a:solidFill>
                  <a:srgbClr val="0B4860"/>
                </a:solidFill>
                <a:latin typeface="Arial"/>
                <a:ea typeface="Arial"/>
                <a:cs typeface="Arial"/>
                <a:sym typeface="Arial"/>
              </a:rPr>
              <a:t>This is a young girl doing laundry by hand.</a:t>
            </a: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400" b="1" dirty="0">
                <a:solidFill>
                  <a:srgbClr val="0B4860"/>
                </a:solidFill>
              </a:rPr>
              <a:t>M</a:t>
            </a:r>
            <a:r>
              <a:rPr lang="en-US" sz="2400" b="1" i="0" u="none" strike="noStrike" cap="none" dirty="0">
                <a:solidFill>
                  <a:srgbClr val="0B4860"/>
                </a:solidFill>
                <a:latin typeface="Arial"/>
                <a:ea typeface="Arial"/>
                <a:cs typeface="Arial"/>
                <a:sym typeface="Arial"/>
              </a:rPr>
              <a:t>any children work all day in someone else’s house.</a:t>
            </a: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400" b="1" i="0" u="none" strike="noStrike" cap="none" dirty="0">
                <a:solidFill>
                  <a:srgbClr val="0B4860"/>
                </a:solidFill>
                <a:latin typeface="Arial"/>
                <a:ea typeface="Arial"/>
                <a:cs typeface="Arial"/>
                <a:sym typeface="Arial"/>
              </a:rPr>
              <a:t>They do this so they can have a place to sleep and food to eat.</a:t>
            </a:r>
          </a:p>
          <a:p>
            <a:pPr marL="342900" marR="0" lvl="0" indent="-342900" algn="l" rtl="0">
              <a:lnSpc>
                <a:spcPct val="100000"/>
              </a:lnSpc>
              <a:spcBef>
                <a:spcPts val="0"/>
              </a:spcBef>
              <a:spcAft>
                <a:spcPts val="0"/>
              </a:spcAft>
              <a:buClr>
                <a:srgbClr val="0B4860"/>
              </a:buClr>
              <a:buSzPts val="2000"/>
              <a:buFont typeface="Wingdings" panose="05000000000000000000" pitchFamily="2" charset="2"/>
              <a:buChar char="§"/>
            </a:pPr>
            <a:r>
              <a:rPr lang="en-US" sz="2400" b="1" i="0" u="none" strike="noStrike" cap="none" dirty="0">
                <a:solidFill>
                  <a:srgbClr val="0B4860"/>
                </a:solidFill>
                <a:latin typeface="Arial"/>
                <a:ea typeface="Arial"/>
                <a:cs typeface="Arial"/>
                <a:sym typeface="Arial"/>
              </a:rPr>
              <a:t>Sometimes they are beaten or treated cruelly.</a:t>
            </a:r>
            <a:endParaRPr sz="2400" b="1" i="0" u="none" strike="noStrike" cap="none" dirty="0">
              <a:solidFill>
                <a:srgbClr val="0B4860"/>
              </a:solidFill>
              <a:latin typeface="Arial"/>
              <a:ea typeface="Arial"/>
              <a:cs typeface="Arial"/>
              <a:sym typeface="Arial"/>
            </a:endParaRPr>
          </a:p>
        </p:txBody>
      </p:sp>
      <p:sp>
        <p:nvSpPr>
          <p:cNvPr id="246" name="Google Shape;246;p14"/>
          <p:cNvSpPr txBox="1"/>
          <p:nvPr/>
        </p:nvSpPr>
        <p:spPr>
          <a:xfrm rot="5400000">
            <a:off x="3730926" y="2835000"/>
            <a:ext cx="3657600" cy="2445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en-US" sz="600" b="0" i="0" u="none" strike="noStrike" cap="none" dirty="0">
                <a:solidFill>
                  <a:srgbClr val="0B4860"/>
                </a:solidFill>
                <a:latin typeface="Arial"/>
                <a:ea typeface="Arial"/>
                <a:cs typeface="Arial"/>
                <a:sym typeface="Arial"/>
              </a:rPr>
              <a:t>Young servant girl washing clothes, Mali. Photographed by Crozet M., 2010. © ILO</a:t>
            </a:r>
            <a:endParaRPr sz="600" b="0" i="0" u="none" strike="noStrike" cap="none" dirty="0">
              <a:solidFill>
                <a:srgbClr val="0B4860"/>
              </a:solidFill>
              <a:latin typeface="Arial"/>
              <a:ea typeface="Arial"/>
              <a:cs typeface="Arial"/>
              <a:sym typeface="Arial"/>
            </a:endParaRPr>
          </a:p>
        </p:txBody>
      </p:sp>
      <p:pic>
        <p:nvPicPr>
          <p:cNvPr id="247" name="Google Shape;247;p14" descr="Picture of a stick figure boy with hands on hips used as the introduction logo in the lessons."/>
          <p:cNvPicPr preferRelativeResize="0"/>
          <p:nvPr/>
        </p:nvPicPr>
        <p:blipFill rotWithShape="1">
          <a:blip r:embed="rId4">
            <a:alphaModFix/>
          </a:blip>
          <a:srcRect/>
          <a:stretch/>
        </p:blipFill>
        <p:spPr>
          <a:xfrm>
            <a:off x="8184820" y="202424"/>
            <a:ext cx="464654" cy="985362"/>
          </a:xfrm>
          <a:prstGeom prst="rect">
            <a:avLst/>
          </a:prstGeom>
          <a:noFill/>
          <a:ln>
            <a:noFill/>
          </a:ln>
        </p:spPr>
      </p:pic>
      <p:sp>
        <p:nvSpPr>
          <p:cNvPr id="7" name="Google Shape;217;p11">
            <a:extLst>
              <a:ext uri="{FF2B5EF4-FFF2-40B4-BE49-F238E27FC236}">
                <a16:creationId xmlns:a16="http://schemas.microsoft.com/office/drawing/2014/main" id="{A4CF04C6-514B-4B28-9AF4-19AF2FC6F62A}"/>
              </a:ext>
            </a:extLst>
          </p:cNvPr>
          <p:cNvSpPr txBox="1">
            <a:spLocks noGrp="1"/>
          </p:cNvSpPr>
          <p:nvPr>
            <p:ph type="title"/>
          </p:nvPr>
        </p:nvSpPr>
        <p:spPr>
          <a:xfrm>
            <a:off x="869149" y="357176"/>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Girl Doing Laundry</a:t>
            </a:r>
            <a:endParaRPr dirty="0"/>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15"/>
          <p:cNvSpPr txBox="1">
            <a:spLocks noGrp="1"/>
          </p:cNvSpPr>
          <p:nvPr>
            <p:ph type="body" idx="1"/>
          </p:nvPr>
        </p:nvSpPr>
        <p:spPr>
          <a:xfrm>
            <a:off x="827660" y="385304"/>
            <a:ext cx="7228824" cy="392362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r>
              <a:rPr lang="en-US" sz="2800" dirty="0"/>
              <a:t>Let’s act out the actions shown in these pictures:</a:t>
            </a:r>
          </a:p>
          <a:p>
            <a:pPr marL="0" lvl="0" indent="0" algn="l" rtl="0">
              <a:lnSpc>
                <a:spcPct val="100000"/>
              </a:lnSpc>
              <a:spcBef>
                <a:spcPts val="0"/>
              </a:spcBef>
              <a:spcAft>
                <a:spcPts val="0"/>
              </a:spcAft>
              <a:buSzPts val="1800"/>
              <a:buNone/>
            </a:pPr>
            <a:endParaRPr dirty="0"/>
          </a:p>
          <a:p>
            <a:pPr marL="457200" lvl="0" indent="-381000" algn="l" rtl="0">
              <a:lnSpc>
                <a:spcPct val="100000"/>
              </a:lnSpc>
              <a:spcBef>
                <a:spcPts val="0"/>
              </a:spcBef>
              <a:spcAft>
                <a:spcPts val="0"/>
              </a:spcAft>
              <a:buSzPts val="2400"/>
              <a:buAutoNum type="arabicPeriod"/>
            </a:pPr>
            <a:r>
              <a:rPr lang="en-US" dirty="0"/>
              <a:t>Working hard to crush rock into powder?</a:t>
            </a:r>
          </a:p>
          <a:p>
            <a:pPr marL="457200" lvl="0" indent="-381000" algn="l" rtl="0">
              <a:lnSpc>
                <a:spcPct val="100000"/>
              </a:lnSpc>
              <a:spcBef>
                <a:spcPts val="0"/>
              </a:spcBef>
              <a:spcAft>
                <a:spcPts val="0"/>
              </a:spcAft>
              <a:buSzPts val="2400"/>
              <a:buAutoNum type="arabicPeriod"/>
            </a:pPr>
            <a:endParaRPr dirty="0"/>
          </a:p>
          <a:p>
            <a:pPr marL="457200" lvl="0" indent="-381000" algn="l" rtl="0">
              <a:lnSpc>
                <a:spcPct val="100000"/>
              </a:lnSpc>
              <a:spcBef>
                <a:spcPts val="0"/>
              </a:spcBef>
              <a:spcAft>
                <a:spcPts val="0"/>
              </a:spcAft>
              <a:buSzPts val="2400"/>
              <a:buAutoNum type="arabicPeriod"/>
            </a:pPr>
            <a:r>
              <a:rPr lang="en-US" dirty="0"/>
              <a:t>Digging or hoeing in a hot field?</a:t>
            </a:r>
          </a:p>
          <a:p>
            <a:pPr marL="457200" lvl="0" indent="-381000" algn="l" rtl="0">
              <a:lnSpc>
                <a:spcPct val="100000"/>
              </a:lnSpc>
              <a:spcBef>
                <a:spcPts val="0"/>
              </a:spcBef>
              <a:spcAft>
                <a:spcPts val="0"/>
              </a:spcAft>
              <a:buSzPts val="2400"/>
              <a:buAutoNum type="arabicPeriod"/>
            </a:pPr>
            <a:endParaRPr dirty="0"/>
          </a:p>
          <a:p>
            <a:pPr marL="457200" lvl="0" indent="-381000" algn="l" rtl="0">
              <a:lnSpc>
                <a:spcPct val="100000"/>
              </a:lnSpc>
              <a:spcBef>
                <a:spcPts val="0"/>
              </a:spcBef>
              <a:spcAft>
                <a:spcPts val="0"/>
              </a:spcAft>
              <a:buSzPts val="2400"/>
              <a:buAutoNum type="arabicPeriod"/>
            </a:pPr>
            <a:r>
              <a:rPr lang="en-US" dirty="0"/>
              <a:t>Scrubbing laundry really hard?</a:t>
            </a:r>
            <a:endParaRPr dirty="0"/>
          </a:p>
          <a:p>
            <a:pPr marL="0" lvl="0" indent="0" algn="l" rtl="0">
              <a:lnSpc>
                <a:spcPct val="100000"/>
              </a:lnSpc>
              <a:spcBef>
                <a:spcPts val="0"/>
              </a:spcBef>
              <a:spcAft>
                <a:spcPts val="0"/>
              </a:spcAft>
              <a:buSzPts val="1800"/>
              <a:buNone/>
            </a:pPr>
            <a:endParaRPr lang="en-US" dirty="0"/>
          </a:p>
        </p:txBody>
      </p:sp>
      <p:sp>
        <p:nvSpPr>
          <p:cNvPr id="253" name="Google Shape;253;p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14</a:t>
            </a:fld>
            <a:endParaRPr/>
          </a:p>
        </p:txBody>
      </p:sp>
      <p:pic>
        <p:nvPicPr>
          <p:cNvPr id="254" name="Google Shape;254;p15" descr="Picture of a stick figure boy with hands on hips used as the introduction logo in the lessons."/>
          <p:cNvPicPr preferRelativeResize="0"/>
          <p:nvPr/>
        </p:nvPicPr>
        <p:blipFill rotWithShape="1">
          <a:blip r:embed="rId3">
            <a:alphaModFix/>
          </a:blip>
          <a:srcRect/>
          <a:stretch/>
        </p:blipFill>
        <p:spPr>
          <a:xfrm>
            <a:off x="8056484" y="202424"/>
            <a:ext cx="464654" cy="98536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16"/>
          <p:cNvSpPr txBox="1">
            <a:spLocks noGrp="1"/>
          </p:cNvSpPr>
          <p:nvPr>
            <p:ph type="body" idx="1"/>
          </p:nvPr>
        </p:nvSpPr>
        <p:spPr>
          <a:xfrm>
            <a:off x="877475" y="1017450"/>
            <a:ext cx="7002300" cy="3108600"/>
          </a:xfrm>
          <a:prstGeom prst="rect">
            <a:avLst/>
          </a:prstGeom>
          <a:noFill/>
          <a:ln>
            <a:noFill/>
          </a:ln>
        </p:spPr>
        <p:txBody>
          <a:bodyPr spcFirstLastPara="1" wrap="square" lIns="91425" tIns="91425" rIns="91425" bIns="91425" anchor="ctr" anchorCtr="0">
            <a:normAutofit/>
          </a:bodyPr>
          <a:lstStyle/>
          <a:p>
            <a:pPr marL="0" lvl="0" indent="0" algn="l" rtl="0">
              <a:lnSpc>
                <a:spcPct val="115000"/>
              </a:lnSpc>
              <a:spcBef>
                <a:spcPts val="0"/>
              </a:spcBef>
              <a:spcAft>
                <a:spcPts val="0"/>
              </a:spcAft>
              <a:buSzPts val="1800"/>
              <a:buNone/>
            </a:pPr>
            <a:r>
              <a:rPr lang="en-US" sz="2600" dirty="0">
                <a:solidFill>
                  <a:srgbClr val="0B4860"/>
                </a:solidFill>
              </a:rPr>
              <a:t>These pictures were taken by photographers in the International Labor Organization. They worry about children, and they go all over the world to see how many children have to work in bad conditions instead of going to school. </a:t>
            </a:r>
            <a:endParaRPr sz="2600" dirty="0">
              <a:solidFill>
                <a:srgbClr val="0B4860"/>
              </a:solidFill>
            </a:endParaRPr>
          </a:p>
          <a:p>
            <a:pPr marL="0" lvl="0" indent="0" algn="l" rtl="0">
              <a:lnSpc>
                <a:spcPct val="80000"/>
              </a:lnSpc>
              <a:spcBef>
                <a:spcPts val="600"/>
              </a:spcBef>
              <a:spcAft>
                <a:spcPts val="0"/>
              </a:spcAft>
              <a:buSzPts val="1800"/>
              <a:buNone/>
            </a:pPr>
            <a:endParaRPr sz="2600" dirty="0">
              <a:solidFill>
                <a:srgbClr val="0B4860"/>
              </a:solidFill>
            </a:endParaRPr>
          </a:p>
        </p:txBody>
      </p:sp>
      <p:sp>
        <p:nvSpPr>
          <p:cNvPr id="260" name="Google Shape;260;p16"/>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15</a:t>
            </a:fld>
            <a:endParaRPr sz="900"/>
          </a:p>
        </p:txBody>
      </p:sp>
      <p:pic>
        <p:nvPicPr>
          <p:cNvPr id="261" name="Google Shape;261;p16" descr="Picture of a stick figure boy with hands on hips used as the introduction logo in the lessons."/>
          <p:cNvPicPr preferRelativeResize="0"/>
          <p:nvPr/>
        </p:nvPicPr>
        <p:blipFill rotWithShape="1">
          <a:blip r:embed="rId3">
            <a:alphaModFix/>
          </a:blip>
          <a:srcRect/>
          <a:stretch/>
        </p:blipFill>
        <p:spPr>
          <a:xfrm>
            <a:off x="8056484" y="202424"/>
            <a:ext cx="464654" cy="985362"/>
          </a:xfrm>
          <a:prstGeom prst="rect">
            <a:avLst/>
          </a:prstGeom>
          <a:noFill/>
          <a:ln>
            <a:noFill/>
          </a:ln>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7"/>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Develop &amp; Discuss</a:t>
            </a:r>
            <a:endParaRPr/>
          </a:p>
        </p:txBody>
      </p:sp>
      <p:sp>
        <p:nvSpPr>
          <p:cNvPr id="267" name="Google Shape;267;p1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16</a:t>
            </a:fld>
            <a:endParaRPr sz="900"/>
          </a:p>
        </p:txBody>
      </p:sp>
      <p:pic>
        <p:nvPicPr>
          <p:cNvPr id="268" name="Google Shape;268;p17" descr="Stick figures of three kids running the icon for Develop and Discuss throughout the presentation"/>
          <p:cNvPicPr preferRelativeResize="0">
            <a:picLocks noGrp="1"/>
          </p:cNvPicPr>
          <p:nvPr>
            <p:ph type="body" idx="2"/>
          </p:nvPr>
        </p:nvPicPr>
        <p:blipFill rotWithShape="1">
          <a:blip r:embed="rId3">
            <a:alphaModFix/>
          </a:blip>
          <a:srcRect/>
          <a:stretch/>
        </p:blipFill>
        <p:spPr>
          <a:xfrm>
            <a:off x="4877962" y="2083412"/>
            <a:ext cx="3657600" cy="1989897"/>
          </a:xfrm>
          <a:prstGeom prst="rect">
            <a:avLst/>
          </a:prstGeom>
          <a:noFill/>
          <a:ln>
            <a:noFill/>
          </a:ln>
        </p:spPr>
      </p:pic>
      <p:sp>
        <p:nvSpPr>
          <p:cNvPr id="269" name="Google Shape;269;p17"/>
          <p:cNvSpPr txBox="1"/>
          <p:nvPr/>
        </p:nvSpPr>
        <p:spPr>
          <a:xfrm>
            <a:off x="732996" y="1444759"/>
            <a:ext cx="3708553" cy="2969441"/>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Clr>
                <a:srgbClr val="000000"/>
              </a:buClr>
              <a:buSzPts val="2400"/>
              <a:buFont typeface="Arial"/>
              <a:buNone/>
            </a:pPr>
            <a:r>
              <a:rPr lang="en-US" sz="3200" b="1" i="0" u="none" strike="noStrike" cap="none" dirty="0">
                <a:solidFill>
                  <a:srgbClr val="0B4860"/>
                </a:solidFill>
                <a:latin typeface="Arial"/>
                <a:ea typeface="Arial"/>
                <a:cs typeface="Arial"/>
                <a:sym typeface="Arial"/>
              </a:rPr>
              <a:t>The Right to Protection from Child Labor</a:t>
            </a:r>
            <a:endParaRPr sz="3200" b="0" i="0" u="none" strike="noStrike" cap="none" dirty="0">
              <a:solidFill>
                <a:srgbClr val="000000"/>
              </a:solidFill>
              <a:latin typeface="Arial"/>
              <a:ea typeface="Arial"/>
              <a:cs typeface="Arial"/>
              <a:sym typeface="Arial"/>
            </a:endParaRP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1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17</a:t>
            </a:fld>
            <a:endParaRPr/>
          </a:p>
        </p:txBody>
      </p:sp>
      <p:pic>
        <p:nvPicPr>
          <p:cNvPr id="275" name="Google Shape;275;p18"/>
          <p:cNvPicPr preferRelativeResize="0"/>
          <p:nvPr/>
        </p:nvPicPr>
        <p:blipFill rotWithShape="1">
          <a:blip r:embed="rId3">
            <a:alphaModFix/>
          </a:blip>
          <a:srcRect/>
          <a:stretch/>
        </p:blipFill>
        <p:spPr>
          <a:xfrm>
            <a:off x="2849400" y="246638"/>
            <a:ext cx="3818199" cy="4650225"/>
          </a:xfrm>
          <a:prstGeom prst="rect">
            <a:avLst/>
          </a:prstGeom>
          <a:noFill/>
          <a:ln>
            <a:noFill/>
          </a:ln>
        </p:spPr>
      </p:pic>
      <p:pic>
        <p:nvPicPr>
          <p:cNvPr id="276" name="Google Shape;276;p18" descr="Stick figures of three kids running the icon for Develop and Discuss throughout the presentation"/>
          <p:cNvPicPr preferRelativeResize="0"/>
          <p:nvPr/>
        </p:nvPicPr>
        <p:blipFill rotWithShape="1">
          <a:blip r:embed="rId4">
            <a:alphaModFix/>
          </a:blip>
          <a:srcRect/>
          <a:stretch/>
        </p:blipFill>
        <p:spPr>
          <a:xfrm>
            <a:off x="7501438" y="236803"/>
            <a:ext cx="1379953" cy="75075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18</a:t>
            </a:fld>
            <a:endParaRPr sz="900"/>
          </a:p>
        </p:txBody>
      </p:sp>
      <p:pic>
        <p:nvPicPr>
          <p:cNvPr id="282" name="Google Shape;282;p19" descr="Stick figures of three kids running the icon for Develop and Discuss throughout the presentation"/>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283" name="Google Shape;283;p19"/>
          <p:cNvPicPr preferRelativeResize="0"/>
          <p:nvPr/>
        </p:nvPicPr>
        <p:blipFill rotWithShape="1">
          <a:blip r:embed="rId4">
            <a:alphaModFix/>
          </a:blip>
          <a:srcRect r="74650" b="9082"/>
          <a:stretch/>
        </p:blipFill>
        <p:spPr>
          <a:xfrm>
            <a:off x="1920240" y="364819"/>
            <a:ext cx="4736592" cy="4154609"/>
          </a:xfrm>
          <a:prstGeom prst="rect">
            <a:avLst/>
          </a:prstGeom>
          <a:noFill/>
          <a:ln>
            <a:noFill/>
          </a:ln>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2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19</a:t>
            </a:fld>
            <a:endParaRPr/>
          </a:p>
        </p:txBody>
      </p:sp>
      <p:pic>
        <p:nvPicPr>
          <p:cNvPr id="290" name="Google Shape;290;p20"/>
          <p:cNvPicPr preferRelativeResize="0"/>
          <p:nvPr/>
        </p:nvPicPr>
        <p:blipFill rotWithShape="1">
          <a:blip r:embed="rId3">
            <a:alphaModFix/>
          </a:blip>
          <a:srcRect l="25205" r="50065" b="8163"/>
          <a:stretch/>
        </p:blipFill>
        <p:spPr>
          <a:xfrm>
            <a:off x="2148840" y="344708"/>
            <a:ext cx="4764023" cy="4254252"/>
          </a:xfrm>
          <a:prstGeom prst="rect">
            <a:avLst/>
          </a:prstGeom>
          <a:noFill/>
          <a:ln>
            <a:noFill/>
          </a:ln>
        </p:spPr>
      </p:pic>
      <p:pic>
        <p:nvPicPr>
          <p:cNvPr id="291" name="Google Shape;291;p20" descr="Stick figures of three kids running the icon for Develop and Discuss throughout the presentation"/>
          <p:cNvPicPr preferRelativeResize="0"/>
          <p:nvPr/>
        </p:nvPicPr>
        <p:blipFill rotWithShape="1">
          <a:blip r:embed="rId4">
            <a:alphaModFix/>
          </a:blip>
          <a:srcRect/>
          <a:stretch/>
        </p:blipFill>
        <p:spPr>
          <a:xfrm>
            <a:off x="7501438" y="236803"/>
            <a:ext cx="1379953" cy="75075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445255325"/>
              </p:ext>
            </p:extLst>
          </p:nvPr>
        </p:nvGraphicFramePr>
        <p:xfrm>
          <a:off x="365760" y="1371598"/>
          <a:ext cx="8412480" cy="3248892"/>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Read Rupinder’s Story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Read and prepare to tell Rupinder’s Story. Telling the story with inflection from memory will keep the children more engaged.</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9636548"/>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Gather mini posters and lesson materials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Gather materials for future use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449790391"/>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Have students use the talking stick when students want to say something.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950477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2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20</a:t>
            </a:fld>
            <a:endParaRPr/>
          </a:p>
        </p:txBody>
      </p:sp>
      <p:pic>
        <p:nvPicPr>
          <p:cNvPr id="297" name="Google Shape;297;p21"/>
          <p:cNvPicPr preferRelativeResize="0"/>
          <p:nvPr/>
        </p:nvPicPr>
        <p:blipFill rotWithShape="1">
          <a:blip r:embed="rId3">
            <a:alphaModFix/>
          </a:blip>
          <a:srcRect l="50032" r="25264" b="9016"/>
          <a:stretch/>
        </p:blipFill>
        <p:spPr>
          <a:xfrm>
            <a:off x="2020824" y="372140"/>
            <a:ext cx="4809731" cy="4226820"/>
          </a:xfrm>
          <a:prstGeom prst="rect">
            <a:avLst/>
          </a:prstGeom>
          <a:noFill/>
          <a:ln>
            <a:noFill/>
          </a:ln>
        </p:spPr>
      </p:pic>
      <p:pic>
        <p:nvPicPr>
          <p:cNvPr id="298" name="Google Shape;298;p21" descr="Stick figures of three kids running the icon for Develop and Discuss throughout the presentation"/>
          <p:cNvPicPr preferRelativeResize="0"/>
          <p:nvPr/>
        </p:nvPicPr>
        <p:blipFill rotWithShape="1">
          <a:blip r:embed="rId4">
            <a:alphaModFix/>
          </a:blip>
          <a:srcRect/>
          <a:stretch/>
        </p:blipFill>
        <p:spPr>
          <a:xfrm>
            <a:off x="7501438" y="236803"/>
            <a:ext cx="1379953" cy="75075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21</a:t>
            </a:fld>
            <a:endParaRPr/>
          </a:p>
        </p:txBody>
      </p:sp>
      <p:pic>
        <p:nvPicPr>
          <p:cNvPr id="304" name="Google Shape;304;p22"/>
          <p:cNvPicPr preferRelativeResize="0"/>
          <p:nvPr/>
        </p:nvPicPr>
        <p:blipFill rotWithShape="1">
          <a:blip r:embed="rId3">
            <a:alphaModFix/>
          </a:blip>
          <a:srcRect l="74809" b="8130"/>
          <a:stretch/>
        </p:blipFill>
        <p:spPr>
          <a:xfrm>
            <a:off x="1993392" y="300811"/>
            <a:ext cx="4873739" cy="4154609"/>
          </a:xfrm>
          <a:prstGeom prst="rect">
            <a:avLst/>
          </a:prstGeom>
          <a:noFill/>
          <a:ln>
            <a:noFill/>
          </a:ln>
        </p:spPr>
      </p:pic>
      <p:pic>
        <p:nvPicPr>
          <p:cNvPr id="305" name="Google Shape;305;p22" descr="Stick figures of three kids running the icon for Develop and Discuss throughout the presentation"/>
          <p:cNvPicPr preferRelativeResize="0"/>
          <p:nvPr/>
        </p:nvPicPr>
        <p:blipFill rotWithShape="1">
          <a:blip r:embed="rId4">
            <a:alphaModFix/>
          </a:blip>
          <a:srcRect/>
          <a:stretch/>
        </p:blipFill>
        <p:spPr>
          <a:xfrm>
            <a:off x="7501438" y="236803"/>
            <a:ext cx="1379953" cy="75075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23"/>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22</a:t>
            </a:fld>
            <a:endParaRPr/>
          </a:p>
        </p:txBody>
      </p:sp>
      <p:pic>
        <p:nvPicPr>
          <p:cNvPr id="311" name="Google Shape;311;p23"/>
          <p:cNvPicPr preferRelativeResize="0"/>
          <p:nvPr/>
        </p:nvPicPr>
        <p:blipFill rotWithShape="1">
          <a:blip r:embed="rId3">
            <a:alphaModFix/>
          </a:blip>
          <a:srcRect/>
          <a:stretch/>
        </p:blipFill>
        <p:spPr>
          <a:xfrm>
            <a:off x="1984248" y="236803"/>
            <a:ext cx="4983480" cy="4690808"/>
          </a:xfrm>
          <a:prstGeom prst="rect">
            <a:avLst/>
          </a:prstGeom>
          <a:noFill/>
          <a:ln>
            <a:noFill/>
          </a:ln>
        </p:spPr>
      </p:pic>
      <p:pic>
        <p:nvPicPr>
          <p:cNvPr id="312" name="Google Shape;312;p23" descr="Stick figures of three kids running the icon for Develop and Discuss throughout the presentation"/>
          <p:cNvPicPr preferRelativeResize="0"/>
          <p:nvPr/>
        </p:nvPicPr>
        <p:blipFill rotWithShape="1">
          <a:blip r:embed="rId4">
            <a:alphaModFix/>
          </a:blip>
          <a:srcRect/>
          <a:stretch/>
        </p:blipFill>
        <p:spPr>
          <a:xfrm>
            <a:off x="7501438" y="236803"/>
            <a:ext cx="1379953" cy="75075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24"/>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23</a:t>
            </a:fld>
            <a:endParaRPr sz="900"/>
          </a:p>
        </p:txBody>
      </p:sp>
      <p:sp>
        <p:nvSpPr>
          <p:cNvPr id="318" name="Google Shape;318;p24"/>
          <p:cNvSpPr txBox="1">
            <a:spLocks noGrp="1"/>
          </p:cNvSpPr>
          <p:nvPr>
            <p:ph type="body" idx="2"/>
          </p:nvPr>
        </p:nvSpPr>
        <p:spPr>
          <a:xfrm>
            <a:off x="394500" y="1755600"/>
            <a:ext cx="3415500" cy="2426400"/>
          </a:xfrm>
          <a:prstGeom prst="rect">
            <a:avLst/>
          </a:prstGeom>
          <a:noFill/>
          <a:ln>
            <a:noFill/>
          </a:ln>
        </p:spPr>
        <p:txBody>
          <a:bodyPr spcFirstLastPara="1" wrap="square" lIns="91425" tIns="45700" rIns="91425" bIns="45700" anchor="t" anchorCtr="0">
            <a:noAutofit/>
          </a:bodyPr>
          <a:lstStyle/>
          <a:p>
            <a:pPr marL="457200" lvl="0" indent="0" algn="ctr" rtl="0">
              <a:lnSpc>
                <a:spcPct val="90000"/>
              </a:lnSpc>
              <a:spcBef>
                <a:spcPts val="0"/>
              </a:spcBef>
              <a:spcAft>
                <a:spcPts val="0"/>
              </a:spcAft>
              <a:buSzPts val="1800"/>
              <a:buNone/>
            </a:pPr>
            <a:r>
              <a:rPr lang="en-US" sz="3000"/>
              <a:t>What happens when you cannot go to school?</a:t>
            </a:r>
            <a:endParaRPr sz="3000"/>
          </a:p>
        </p:txBody>
      </p:sp>
      <p:pic>
        <p:nvPicPr>
          <p:cNvPr id="319" name="Google Shape;319;p24"/>
          <p:cNvPicPr preferRelativeResize="0"/>
          <p:nvPr/>
        </p:nvPicPr>
        <p:blipFill rotWithShape="1">
          <a:blip r:embed="rId3">
            <a:alphaModFix/>
          </a:blip>
          <a:srcRect/>
          <a:stretch/>
        </p:blipFill>
        <p:spPr>
          <a:xfrm>
            <a:off x="4251125" y="348475"/>
            <a:ext cx="2947205" cy="4446550"/>
          </a:xfrm>
          <a:prstGeom prst="rect">
            <a:avLst/>
          </a:prstGeom>
          <a:noFill/>
          <a:ln>
            <a:noFill/>
          </a:ln>
        </p:spPr>
      </p:pic>
      <p:pic>
        <p:nvPicPr>
          <p:cNvPr id="320" name="Google Shape;320;p24" descr="Stick figures of three kids running the icon for Develop and Discuss throughout the presentation"/>
          <p:cNvPicPr preferRelativeResize="0"/>
          <p:nvPr/>
        </p:nvPicPr>
        <p:blipFill rotWithShape="1">
          <a:blip r:embed="rId4">
            <a:alphaModFix/>
          </a:blip>
          <a:srcRect/>
          <a:stretch/>
        </p:blipFill>
        <p:spPr>
          <a:xfrm>
            <a:off x="7501438" y="236803"/>
            <a:ext cx="1379953" cy="750756"/>
          </a:xfrm>
          <a:prstGeom prst="rect">
            <a:avLst/>
          </a:prstGeom>
          <a:noFill/>
          <a:ln>
            <a:noFill/>
          </a:ln>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Google Shape;332;p26"/>
          <p:cNvPicPr preferRelativeResize="0"/>
          <p:nvPr/>
        </p:nvPicPr>
        <p:blipFill rotWithShape="1">
          <a:blip r:embed="rId3">
            <a:alphaModFix/>
          </a:blip>
          <a:srcRect/>
          <a:stretch/>
        </p:blipFill>
        <p:spPr>
          <a:xfrm>
            <a:off x="2395728" y="1156004"/>
            <a:ext cx="4288538" cy="3700616"/>
          </a:xfrm>
          <a:prstGeom prst="rect">
            <a:avLst/>
          </a:prstGeom>
          <a:noFill/>
          <a:ln>
            <a:noFill/>
          </a:ln>
        </p:spPr>
      </p:pic>
      <p:pic>
        <p:nvPicPr>
          <p:cNvPr id="333" name="Google Shape;333;p26" descr="Three stick figure children tumbling"/>
          <p:cNvPicPr preferRelativeResize="0">
            <a:picLocks noChangeAspect="1"/>
          </p:cNvPicPr>
          <p:nvPr/>
        </p:nvPicPr>
        <p:blipFill rotWithShape="1">
          <a:blip r:embed="rId4">
            <a:alphaModFix/>
          </a:blip>
          <a:srcRect/>
          <a:stretch/>
        </p:blipFill>
        <p:spPr>
          <a:xfrm>
            <a:off x="7765006" y="180300"/>
            <a:ext cx="1097280" cy="876502"/>
          </a:xfrm>
          <a:prstGeom prst="rect">
            <a:avLst/>
          </a:prstGeom>
          <a:noFill/>
          <a:ln>
            <a:noFill/>
          </a:ln>
        </p:spPr>
      </p:pic>
      <p:sp>
        <p:nvSpPr>
          <p:cNvPr id="4" name="Google Shape;325;p25">
            <a:extLst>
              <a:ext uri="{FF2B5EF4-FFF2-40B4-BE49-F238E27FC236}">
                <a16:creationId xmlns:a16="http://schemas.microsoft.com/office/drawing/2014/main" id="{A17E088A-49D0-4D08-B72B-CE1DD74CA375}"/>
              </a:ext>
            </a:extLst>
          </p:cNvPr>
          <p:cNvSpPr txBox="1">
            <a:spLocks/>
          </p:cNvSpPr>
          <p:nvPr/>
        </p:nvSpPr>
        <p:spPr>
          <a:xfrm>
            <a:off x="379868" y="241603"/>
            <a:ext cx="7666413" cy="9144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buSzPts val="3600"/>
            </a:pPr>
            <a:r>
              <a:rPr lang="en-US" dirty="0"/>
              <a:t>Rupinder’s Story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pic>
        <p:nvPicPr>
          <p:cNvPr id="338" name="Google Shape;338;p27"/>
          <p:cNvPicPr preferRelativeResize="0"/>
          <p:nvPr/>
        </p:nvPicPr>
        <p:blipFill rotWithShape="1">
          <a:blip r:embed="rId3">
            <a:alphaModFix/>
          </a:blip>
          <a:srcRect/>
          <a:stretch/>
        </p:blipFill>
        <p:spPr>
          <a:xfrm>
            <a:off x="1481328" y="275650"/>
            <a:ext cx="5596128" cy="4616389"/>
          </a:xfrm>
          <a:prstGeom prst="rect">
            <a:avLst/>
          </a:prstGeom>
          <a:noFill/>
          <a:ln>
            <a:noFill/>
          </a:ln>
        </p:spPr>
      </p:pic>
      <p:pic>
        <p:nvPicPr>
          <p:cNvPr id="4" name="Google Shape;333;p26">
            <a:extLst>
              <a:ext uri="{FF2B5EF4-FFF2-40B4-BE49-F238E27FC236}">
                <a16:creationId xmlns:a16="http://schemas.microsoft.com/office/drawing/2014/main" id="{6A90EB07-C2E7-40BF-8ABD-6D55DE89A0D6}"/>
              </a:ext>
            </a:extLst>
          </p:cNvPr>
          <p:cNvPicPr preferRelativeResize="0">
            <a:picLocks noChangeAspect="1"/>
          </p:cNvPicPr>
          <p:nvPr/>
        </p:nvPicPr>
        <p:blipFill>
          <a:blip r:embed="rId4"/>
          <a:srcRect/>
          <a:stretch/>
        </p:blipFill>
        <p:spPr>
          <a:xfrm>
            <a:off x="7765006" y="275651"/>
            <a:ext cx="1097280" cy="6858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344" name="Google Shape;344;p28"/>
          <p:cNvPicPr preferRelativeResize="0"/>
          <p:nvPr/>
        </p:nvPicPr>
        <p:blipFill rotWithShape="1">
          <a:blip r:embed="rId3">
            <a:alphaModFix/>
          </a:blip>
          <a:srcRect/>
          <a:stretch/>
        </p:blipFill>
        <p:spPr>
          <a:xfrm>
            <a:off x="1682496" y="173736"/>
            <a:ext cx="5266944" cy="4773167"/>
          </a:xfrm>
          <a:prstGeom prst="rect">
            <a:avLst/>
          </a:prstGeom>
          <a:noFill/>
          <a:ln>
            <a:noFill/>
          </a:ln>
        </p:spPr>
      </p:pic>
      <p:pic>
        <p:nvPicPr>
          <p:cNvPr id="5" name="Google Shape;333;p26">
            <a:extLst>
              <a:ext uri="{FF2B5EF4-FFF2-40B4-BE49-F238E27FC236}">
                <a16:creationId xmlns:a16="http://schemas.microsoft.com/office/drawing/2014/main" id="{AFDB835C-042F-4732-B6C3-3494CF23FE5A}"/>
              </a:ext>
            </a:extLst>
          </p:cNvPr>
          <p:cNvPicPr preferRelativeResize="0">
            <a:picLocks noChangeAspect="1"/>
          </p:cNvPicPr>
          <p:nvPr/>
        </p:nvPicPr>
        <p:blipFill>
          <a:blip r:embed="rId4"/>
          <a:srcRect/>
          <a:stretch/>
        </p:blipFill>
        <p:spPr>
          <a:xfrm>
            <a:off x="7765006" y="275651"/>
            <a:ext cx="1097280" cy="6858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350" name="Google Shape;350;p29"/>
          <p:cNvPicPr preferRelativeResize="0"/>
          <p:nvPr/>
        </p:nvPicPr>
        <p:blipFill rotWithShape="1">
          <a:blip r:embed="rId3">
            <a:alphaModFix/>
          </a:blip>
          <a:srcRect/>
          <a:stretch/>
        </p:blipFill>
        <p:spPr>
          <a:xfrm>
            <a:off x="1627632" y="275651"/>
            <a:ext cx="5404106" cy="4636008"/>
          </a:xfrm>
          <a:prstGeom prst="rect">
            <a:avLst/>
          </a:prstGeom>
          <a:noFill/>
          <a:ln>
            <a:noFill/>
          </a:ln>
        </p:spPr>
      </p:pic>
      <p:pic>
        <p:nvPicPr>
          <p:cNvPr id="5" name="Google Shape;333;p26">
            <a:extLst>
              <a:ext uri="{FF2B5EF4-FFF2-40B4-BE49-F238E27FC236}">
                <a16:creationId xmlns:a16="http://schemas.microsoft.com/office/drawing/2014/main" id="{6347AA2F-0700-4D63-8385-767D20991C04}"/>
              </a:ext>
            </a:extLst>
          </p:cNvPr>
          <p:cNvPicPr preferRelativeResize="0">
            <a:picLocks noChangeAspect="1"/>
          </p:cNvPicPr>
          <p:nvPr/>
        </p:nvPicPr>
        <p:blipFill>
          <a:blip r:embed="rId4"/>
          <a:srcRect/>
          <a:stretch/>
        </p:blipFill>
        <p:spPr>
          <a:xfrm>
            <a:off x="7765006" y="275651"/>
            <a:ext cx="1097280" cy="6858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p30"/>
          <p:cNvPicPr preferRelativeResize="0"/>
          <p:nvPr/>
        </p:nvPicPr>
        <p:blipFill rotWithShape="1">
          <a:blip r:embed="rId3">
            <a:alphaModFix/>
          </a:blip>
          <a:srcRect/>
          <a:stretch/>
        </p:blipFill>
        <p:spPr>
          <a:xfrm>
            <a:off x="2002536" y="182880"/>
            <a:ext cx="4709162" cy="4764024"/>
          </a:xfrm>
          <a:prstGeom prst="rect">
            <a:avLst/>
          </a:prstGeom>
          <a:noFill/>
          <a:ln>
            <a:noFill/>
          </a:ln>
        </p:spPr>
      </p:pic>
      <p:pic>
        <p:nvPicPr>
          <p:cNvPr id="5" name="Google Shape;333;p26">
            <a:extLst>
              <a:ext uri="{FF2B5EF4-FFF2-40B4-BE49-F238E27FC236}">
                <a16:creationId xmlns:a16="http://schemas.microsoft.com/office/drawing/2014/main" id="{22F35666-5CA9-42C5-9C47-8C88AFFDEE2F}"/>
              </a:ext>
            </a:extLst>
          </p:cNvPr>
          <p:cNvPicPr preferRelativeResize="0">
            <a:picLocks noChangeAspect="1"/>
          </p:cNvPicPr>
          <p:nvPr/>
        </p:nvPicPr>
        <p:blipFill>
          <a:blip r:embed="rId4"/>
          <a:srcRect/>
          <a:stretch/>
        </p:blipFill>
        <p:spPr>
          <a:xfrm>
            <a:off x="7765006" y="275651"/>
            <a:ext cx="1097280" cy="6858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pic>
        <p:nvPicPr>
          <p:cNvPr id="362" name="Google Shape;362;p31"/>
          <p:cNvPicPr preferRelativeResize="0"/>
          <p:nvPr/>
        </p:nvPicPr>
        <p:blipFill rotWithShape="1">
          <a:blip r:embed="rId3">
            <a:alphaModFix/>
          </a:blip>
          <a:srcRect/>
          <a:stretch/>
        </p:blipFill>
        <p:spPr>
          <a:xfrm>
            <a:off x="1801368" y="275651"/>
            <a:ext cx="5010912" cy="4607245"/>
          </a:xfrm>
          <a:prstGeom prst="rect">
            <a:avLst/>
          </a:prstGeom>
          <a:noFill/>
          <a:ln>
            <a:noFill/>
          </a:ln>
        </p:spPr>
      </p:pic>
      <p:pic>
        <p:nvPicPr>
          <p:cNvPr id="5" name="Google Shape;333;p26">
            <a:extLst>
              <a:ext uri="{FF2B5EF4-FFF2-40B4-BE49-F238E27FC236}">
                <a16:creationId xmlns:a16="http://schemas.microsoft.com/office/drawing/2014/main" id="{867DE5A6-61E3-4EDE-99E2-8F474BDAECDE}"/>
              </a:ext>
            </a:extLst>
          </p:cNvPr>
          <p:cNvPicPr preferRelativeResize="0">
            <a:picLocks noChangeAspect="1"/>
          </p:cNvPicPr>
          <p:nvPr/>
        </p:nvPicPr>
        <p:blipFill>
          <a:blip r:embed="rId4"/>
          <a:srcRect/>
          <a:stretch/>
        </p:blipFill>
        <p:spPr>
          <a:xfrm>
            <a:off x="7765006" y="275651"/>
            <a:ext cx="1097280" cy="6858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097611200"/>
              </p:ext>
            </p:extLst>
          </p:nvPr>
        </p:nvGraphicFramePr>
        <p:xfrm>
          <a:off x="365760" y="1291732"/>
          <a:ext cx="8412480" cy="32918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 and 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Facilitator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Mini-posters including The Right to Protection from Child Labor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16712941"/>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Set of Child Labor Photographs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1961249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Photo of a young boy in a brickyard (follow the instructions in the lesson to prepare)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38820483"/>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Story of Rupinder parts 1 and 2</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851193985"/>
                  </a:ext>
                </a:extLst>
              </a:tr>
            </a:tbl>
          </a:graphicData>
        </a:graphic>
      </p:graphicFrame>
    </p:spTree>
    <p:extLst>
      <p:ext uri="{BB962C8B-B14F-4D97-AF65-F5344CB8AC3E}">
        <p14:creationId xmlns:p14="http://schemas.microsoft.com/office/powerpoint/2010/main" val="29001682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32"/>
          <p:cNvSpPr txBox="1">
            <a:spLocks noGrp="1"/>
          </p:cNvSpPr>
          <p:nvPr>
            <p:ph type="title"/>
          </p:nvPr>
        </p:nvSpPr>
        <p:spPr>
          <a:xfrm>
            <a:off x="869149" y="530359"/>
            <a:ext cx="7405800" cy="914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sz="3200" dirty="0"/>
              <a:t>Questions:</a:t>
            </a:r>
            <a:endParaRPr sz="3200" dirty="0"/>
          </a:p>
        </p:txBody>
      </p:sp>
      <p:sp>
        <p:nvSpPr>
          <p:cNvPr id="369" name="Google Shape;369;p32"/>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30</a:t>
            </a:fld>
            <a:endParaRPr/>
          </a:p>
        </p:txBody>
      </p:sp>
      <p:sp>
        <p:nvSpPr>
          <p:cNvPr id="370" name="Google Shape;370;p32"/>
          <p:cNvSpPr txBox="1">
            <a:spLocks noGrp="1"/>
          </p:cNvSpPr>
          <p:nvPr>
            <p:ph type="body" idx="1"/>
          </p:nvPr>
        </p:nvSpPr>
        <p:spPr>
          <a:xfrm>
            <a:off x="869150" y="1444759"/>
            <a:ext cx="7405800" cy="2805300"/>
          </a:xfrm>
          <a:prstGeom prst="rect">
            <a:avLst/>
          </a:prstGeom>
          <a:noFill/>
          <a:ln>
            <a:noFill/>
          </a:ln>
        </p:spPr>
        <p:txBody>
          <a:bodyPr spcFirstLastPara="1" wrap="square" lIns="91425" tIns="45700" rIns="91425" bIns="45700" anchor="ctr" anchorCtr="0">
            <a:noAutofit/>
          </a:bodyPr>
          <a:lstStyle/>
          <a:p>
            <a:pPr marL="495300" indent="-457200">
              <a:buSzPts val="3000"/>
            </a:pPr>
            <a:r>
              <a:rPr lang="en-US" sz="2800" dirty="0"/>
              <a:t>Why do you think Rupinder’s parents sent him away? </a:t>
            </a:r>
          </a:p>
          <a:p>
            <a:pPr marL="495300" indent="-457200">
              <a:buSzPts val="3000"/>
            </a:pPr>
            <a:endParaRPr sz="2800" dirty="0"/>
          </a:p>
          <a:p>
            <a:pPr marL="495300" indent="-457200">
              <a:buSzPts val="3000"/>
            </a:pPr>
            <a:r>
              <a:rPr lang="en-US" sz="2800" dirty="0"/>
              <a:t>What do you think is going to happen to Rupinder?</a:t>
            </a:r>
            <a:endParaRPr sz="2800" dirty="0"/>
          </a:p>
          <a:p>
            <a:pPr marL="0" lvl="0" indent="0" algn="l" rtl="0">
              <a:lnSpc>
                <a:spcPct val="100000"/>
              </a:lnSpc>
              <a:spcBef>
                <a:spcPts val="0"/>
              </a:spcBef>
              <a:spcAft>
                <a:spcPts val="0"/>
              </a:spcAft>
              <a:buSzPts val="1800"/>
              <a:buNone/>
            </a:pPr>
            <a:endParaRPr dirty="0"/>
          </a:p>
        </p:txBody>
      </p:sp>
      <p:pic>
        <p:nvPicPr>
          <p:cNvPr id="371" name="Google Shape;371;p32" descr="Three stick figure children tumbling"/>
          <p:cNvPicPr preferRelativeResize="0">
            <a:picLocks noChangeAspect="1"/>
          </p:cNvPicPr>
          <p:nvPr/>
        </p:nvPicPr>
        <p:blipFill rotWithShape="1">
          <a:blip r:embed="rId3">
            <a:alphaModFix/>
          </a:blip>
          <a:srcRect/>
          <a:stretch/>
        </p:blipFill>
        <p:spPr>
          <a:xfrm>
            <a:off x="7821154" y="203783"/>
            <a:ext cx="1097280" cy="876502"/>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33"/>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31</a:t>
            </a:fld>
            <a:endParaRPr/>
          </a:p>
        </p:txBody>
      </p:sp>
      <p:sp>
        <p:nvSpPr>
          <p:cNvPr id="377" name="Google Shape;377;p33"/>
          <p:cNvSpPr txBox="1">
            <a:spLocks noGrp="1"/>
          </p:cNvSpPr>
          <p:nvPr>
            <p:ph type="title"/>
          </p:nvPr>
        </p:nvSpPr>
        <p:spPr>
          <a:xfrm>
            <a:off x="411480" y="-283464"/>
            <a:ext cx="7562694" cy="160789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dirty="0"/>
              <a:t>Rupinder’s Response</a:t>
            </a:r>
            <a:endParaRPr dirty="0"/>
          </a:p>
        </p:txBody>
      </p:sp>
      <p:pic>
        <p:nvPicPr>
          <p:cNvPr id="378" name="Google Shape;378;p33"/>
          <p:cNvPicPr preferRelativeResize="0"/>
          <p:nvPr/>
        </p:nvPicPr>
        <p:blipFill rotWithShape="1">
          <a:blip r:embed="rId3">
            <a:alphaModFix/>
          </a:blip>
          <a:srcRect/>
          <a:stretch/>
        </p:blipFill>
        <p:spPr>
          <a:xfrm>
            <a:off x="1947672" y="859536"/>
            <a:ext cx="4736583" cy="4047361"/>
          </a:xfrm>
          <a:prstGeom prst="rect">
            <a:avLst/>
          </a:prstGeom>
          <a:noFill/>
          <a:ln>
            <a:noFill/>
          </a:ln>
        </p:spPr>
      </p:pic>
      <p:pic>
        <p:nvPicPr>
          <p:cNvPr id="7" name="Google Shape;371;p32" descr="Three stick figure children tumbling">
            <a:extLst>
              <a:ext uri="{FF2B5EF4-FFF2-40B4-BE49-F238E27FC236}">
                <a16:creationId xmlns:a16="http://schemas.microsoft.com/office/drawing/2014/main" id="{CA793A61-424D-4508-82E4-F7219B696621}"/>
              </a:ext>
            </a:extLst>
          </p:cNvPr>
          <p:cNvPicPr preferRelativeResize="0">
            <a:picLocks noChangeAspect="1"/>
          </p:cNvPicPr>
          <p:nvPr/>
        </p:nvPicPr>
        <p:blipFill rotWithShape="1">
          <a:blip r:embed="rId4">
            <a:alphaModFix/>
          </a:blip>
          <a:srcRect/>
          <a:stretch/>
        </p:blipFill>
        <p:spPr>
          <a:xfrm>
            <a:off x="7821154" y="203783"/>
            <a:ext cx="1097280" cy="876502"/>
          </a:xfrm>
          <a:prstGeom prst="rect">
            <a:avLst/>
          </a:prstGeom>
          <a:noFill/>
          <a:ln>
            <a:noFill/>
          </a:ln>
        </p:spPr>
      </p:pic>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34"/>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32</a:t>
            </a:fld>
            <a:endParaRPr/>
          </a:p>
        </p:txBody>
      </p:sp>
      <p:pic>
        <p:nvPicPr>
          <p:cNvPr id="385" name="Google Shape;385;p34"/>
          <p:cNvPicPr preferRelativeResize="0"/>
          <p:nvPr/>
        </p:nvPicPr>
        <p:blipFill rotWithShape="1">
          <a:blip r:embed="rId3">
            <a:alphaModFix/>
          </a:blip>
          <a:srcRect/>
          <a:stretch/>
        </p:blipFill>
        <p:spPr>
          <a:xfrm>
            <a:off x="1773937" y="203783"/>
            <a:ext cx="5056632" cy="4538531"/>
          </a:xfrm>
          <a:prstGeom prst="rect">
            <a:avLst/>
          </a:prstGeom>
          <a:noFill/>
          <a:ln>
            <a:noFill/>
          </a:ln>
        </p:spPr>
      </p:pic>
      <p:pic>
        <p:nvPicPr>
          <p:cNvPr id="5" name="Google Shape;371;p32" descr="Three stick figure children tumbling">
            <a:extLst>
              <a:ext uri="{FF2B5EF4-FFF2-40B4-BE49-F238E27FC236}">
                <a16:creationId xmlns:a16="http://schemas.microsoft.com/office/drawing/2014/main" id="{A3D32705-485E-473E-8FE1-B9BB5492C41C}"/>
              </a:ext>
            </a:extLst>
          </p:cNvPr>
          <p:cNvPicPr preferRelativeResize="0">
            <a:picLocks noChangeAspect="1"/>
          </p:cNvPicPr>
          <p:nvPr/>
        </p:nvPicPr>
        <p:blipFill rotWithShape="1">
          <a:blip r:embed="rId4">
            <a:alphaModFix/>
          </a:blip>
          <a:srcRect/>
          <a:stretch/>
        </p:blipFill>
        <p:spPr>
          <a:xfrm>
            <a:off x="7821154" y="203783"/>
            <a:ext cx="1097280" cy="87650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35"/>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33</a:t>
            </a:fld>
            <a:endParaRPr/>
          </a:p>
        </p:txBody>
      </p:sp>
      <p:pic>
        <p:nvPicPr>
          <p:cNvPr id="392" name="Google Shape;392;p35"/>
          <p:cNvPicPr preferRelativeResize="0"/>
          <p:nvPr/>
        </p:nvPicPr>
        <p:blipFill rotWithShape="1">
          <a:blip r:embed="rId3">
            <a:alphaModFix/>
          </a:blip>
          <a:srcRect/>
          <a:stretch/>
        </p:blipFill>
        <p:spPr>
          <a:xfrm>
            <a:off x="1965960" y="203783"/>
            <a:ext cx="4722241" cy="4706544"/>
          </a:xfrm>
          <a:prstGeom prst="rect">
            <a:avLst/>
          </a:prstGeom>
          <a:noFill/>
          <a:ln>
            <a:noFill/>
          </a:ln>
        </p:spPr>
      </p:pic>
      <p:pic>
        <p:nvPicPr>
          <p:cNvPr id="5" name="Google Shape;371;p32" descr="Three stick figure children tumbling">
            <a:extLst>
              <a:ext uri="{FF2B5EF4-FFF2-40B4-BE49-F238E27FC236}">
                <a16:creationId xmlns:a16="http://schemas.microsoft.com/office/drawing/2014/main" id="{1EE38DDC-CD34-4870-8F44-DC69D0BE0191}"/>
              </a:ext>
            </a:extLst>
          </p:cNvPr>
          <p:cNvPicPr preferRelativeResize="0">
            <a:picLocks noChangeAspect="1"/>
          </p:cNvPicPr>
          <p:nvPr/>
        </p:nvPicPr>
        <p:blipFill rotWithShape="1">
          <a:blip r:embed="rId4">
            <a:alphaModFix/>
          </a:blip>
          <a:srcRect/>
          <a:stretch/>
        </p:blipFill>
        <p:spPr>
          <a:xfrm>
            <a:off x="7821154" y="203783"/>
            <a:ext cx="1097280" cy="87650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36"/>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34</a:t>
            </a:fld>
            <a:endParaRPr/>
          </a:p>
        </p:txBody>
      </p:sp>
      <p:pic>
        <p:nvPicPr>
          <p:cNvPr id="399" name="Google Shape;399;p36"/>
          <p:cNvPicPr preferRelativeResize="0"/>
          <p:nvPr/>
        </p:nvPicPr>
        <p:blipFill rotWithShape="1">
          <a:blip r:embed="rId3">
            <a:alphaModFix/>
          </a:blip>
          <a:srcRect/>
          <a:stretch/>
        </p:blipFill>
        <p:spPr>
          <a:xfrm>
            <a:off x="1828800" y="203783"/>
            <a:ext cx="5056625" cy="4587673"/>
          </a:xfrm>
          <a:prstGeom prst="rect">
            <a:avLst/>
          </a:prstGeom>
          <a:noFill/>
          <a:ln>
            <a:noFill/>
          </a:ln>
        </p:spPr>
      </p:pic>
      <p:pic>
        <p:nvPicPr>
          <p:cNvPr id="5" name="Google Shape;371;p32" descr="Three stick figure children tumbling">
            <a:extLst>
              <a:ext uri="{FF2B5EF4-FFF2-40B4-BE49-F238E27FC236}">
                <a16:creationId xmlns:a16="http://schemas.microsoft.com/office/drawing/2014/main" id="{FEB610A1-9046-4E93-991D-0054AE064C26}"/>
              </a:ext>
            </a:extLst>
          </p:cNvPr>
          <p:cNvPicPr preferRelativeResize="0">
            <a:picLocks noChangeAspect="1"/>
          </p:cNvPicPr>
          <p:nvPr/>
        </p:nvPicPr>
        <p:blipFill rotWithShape="1">
          <a:blip r:embed="rId4">
            <a:alphaModFix/>
          </a:blip>
          <a:srcRect/>
          <a:stretch/>
        </p:blipFill>
        <p:spPr>
          <a:xfrm>
            <a:off x="7821154" y="203783"/>
            <a:ext cx="1097280" cy="87650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37"/>
          <p:cNvSpPr txBox="1">
            <a:spLocks noGrp="1"/>
          </p:cNvSpPr>
          <p:nvPr>
            <p:ph type="title"/>
          </p:nvPr>
        </p:nvSpPr>
        <p:spPr>
          <a:xfrm>
            <a:off x="869099" y="550409"/>
            <a:ext cx="7405800" cy="914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dirty="0"/>
              <a:t>Question</a:t>
            </a:r>
            <a:endParaRPr dirty="0"/>
          </a:p>
        </p:txBody>
      </p:sp>
      <p:sp>
        <p:nvSpPr>
          <p:cNvPr id="406" name="Google Shape;406;p37"/>
          <p:cNvSpPr txBox="1">
            <a:spLocks noGrp="1"/>
          </p:cNvSpPr>
          <p:nvPr>
            <p:ph type="body" idx="1"/>
          </p:nvPr>
        </p:nvSpPr>
        <p:spPr>
          <a:xfrm>
            <a:off x="734477" y="448057"/>
            <a:ext cx="8062051" cy="351129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r>
              <a:rPr lang="en-US" sz="3200" dirty="0"/>
              <a:t>Why does Rupinder think an education is so important?</a:t>
            </a:r>
            <a:endParaRPr sz="3200" dirty="0"/>
          </a:p>
        </p:txBody>
      </p:sp>
      <p:sp>
        <p:nvSpPr>
          <p:cNvPr id="407" name="Google Shape;407;p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35</a:t>
            </a:fld>
            <a:endParaRPr/>
          </a:p>
        </p:txBody>
      </p:sp>
      <p:pic>
        <p:nvPicPr>
          <p:cNvPr id="7" name="Google Shape;371;p32" descr="Three stick figure children tumbling">
            <a:extLst>
              <a:ext uri="{FF2B5EF4-FFF2-40B4-BE49-F238E27FC236}">
                <a16:creationId xmlns:a16="http://schemas.microsoft.com/office/drawing/2014/main" id="{509AA446-792E-455F-B242-FE3BD21FCE76}"/>
              </a:ext>
            </a:extLst>
          </p:cNvPr>
          <p:cNvPicPr preferRelativeResize="0">
            <a:picLocks noChangeAspect="1"/>
          </p:cNvPicPr>
          <p:nvPr/>
        </p:nvPicPr>
        <p:blipFill rotWithShape="1">
          <a:blip r:embed="rId3">
            <a:alphaModFix/>
          </a:blip>
          <a:srcRect/>
          <a:stretch/>
        </p:blipFill>
        <p:spPr>
          <a:xfrm>
            <a:off x="7821154" y="203783"/>
            <a:ext cx="1097280" cy="87650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38"/>
          <p:cNvSpPr txBox="1">
            <a:spLocks noGrp="1"/>
          </p:cNvSpPr>
          <p:nvPr>
            <p:ph type="title"/>
          </p:nvPr>
        </p:nvSpPr>
        <p:spPr>
          <a:xfrm>
            <a:off x="804672" y="-82296"/>
            <a:ext cx="7470277" cy="152705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dirty="0"/>
              <a:t>Questions:</a:t>
            </a:r>
            <a:endParaRPr dirty="0"/>
          </a:p>
        </p:txBody>
      </p:sp>
      <p:sp>
        <p:nvSpPr>
          <p:cNvPr id="414" name="Google Shape;414;p38"/>
          <p:cNvSpPr txBox="1">
            <a:spLocks noGrp="1"/>
          </p:cNvSpPr>
          <p:nvPr>
            <p:ph type="body" idx="1"/>
          </p:nvPr>
        </p:nvSpPr>
        <p:spPr>
          <a:xfrm>
            <a:off x="869149" y="1188720"/>
            <a:ext cx="7470179" cy="3483864"/>
          </a:xfrm>
          <a:prstGeom prst="rect">
            <a:avLst/>
          </a:prstGeom>
          <a:noFill/>
          <a:ln>
            <a:noFill/>
          </a:ln>
        </p:spPr>
        <p:txBody>
          <a:bodyPr spcFirstLastPara="1" wrap="square" lIns="91425" tIns="45700" rIns="91425" bIns="45700" anchor="t" anchorCtr="0">
            <a:noAutofit/>
          </a:bodyPr>
          <a:lstStyle/>
          <a:p>
            <a:pPr marL="495300" indent="-457200">
              <a:buSzPts val="3000"/>
            </a:pPr>
            <a:r>
              <a:rPr lang="en-US" sz="3000" dirty="0">
                <a:solidFill>
                  <a:srgbClr val="0B4860"/>
                </a:solidFill>
              </a:rPr>
              <a:t>Does this mean that children should not do any type of work or any chores at home?</a:t>
            </a:r>
          </a:p>
          <a:p>
            <a:pPr marL="495300" indent="-457200">
              <a:buSzPts val="3000"/>
            </a:pPr>
            <a:endParaRPr sz="3000" dirty="0">
              <a:solidFill>
                <a:srgbClr val="0B4860"/>
              </a:solidFill>
            </a:endParaRPr>
          </a:p>
          <a:p>
            <a:pPr marL="495300" indent="-457200">
              <a:buSzPts val="3000"/>
            </a:pPr>
            <a:r>
              <a:rPr lang="en-US" sz="3000" dirty="0">
                <a:solidFill>
                  <a:srgbClr val="0B4860"/>
                </a:solidFill>
              </a:rPr>
              <a:t>What are the kinds of work that we’ve just learned about that children should NOT do?</a:t>
            </a:r>
            <a:endParaRPr sz="3000" dirty="0">
              <a:solidFill>
                <a:srgbClr val="0B4860"/>
              </a:solidFill>
            </a:endParaRPr>
          </a:p>
          <a:p>
            <a:pPr marL="0" lvl="0" indent="0" algn="l" rtl="0">
              <a:lnSpc>
                <a:spcPct val="100000"/>
              </a:lnSpc>
              <a:spcBef>
                <a:spcPts val="0"/>
              </a:spcBef>
              <a:spcAft>
                <a:spcPts val="0"/>
              </a:spcAft>
              <a:buSzPts val="1800"/>
              <a:buNone/>
            </a:pPr>
            <a:endParaRPr dirty="0"/>
          </a:p>
        </p:txBody>
      </p:sp>
      <p:sp>
        <p:nvSpPr>
          <p:cNvPr id="415" name="Google Shape;415;p38"/>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36</a:t>
            </a:fld>
            <a:endParaRPr/>
          </a:p>
        </p:txBody>
      </p:sp>
      <p:pic>
        <p:nvPicPr>
          <p:cNvPr id="6" name="Google Shape;371;p32" descr="Three stick figure children tumbling">
            <a:extLst>
              <a:ext uri="{FF2B5EF4-FFF2-40B4-BE49-F238E27FC236}">
                <a16:creationId xmlns:a16="http://schemas.microsoft.com/office/drawing/2014/main" id="{E57D710E-FFC0-4D16-A257-569F231851EB}"/>
              </a:ext>
            </a:extLst>
          </p:cNvPr>
          <p:cNvPicPr preferRelativeResize="0">
            <a:picLocks noChangeAspect="1"/>
          </p:cNvPicPr>
          <p:nvPr/>
        </p:nvPicPr>
        <p:blipFill rotWithShape="1">
          <a:blip r:embed="rId3">
            <a:alphaModFix/>
          </a:blip>
          <a:srcRect/>
          <a:stretch/>
        </p:blipFill>
        <p:spPr>
          <a:xfrm>
            <a:off x="7821154" y="203783"/>
            <a:ext cx="1097280" cy="876502"/>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39"/>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Conclusion</a:t>
            </a:r>
            <a:endParaRPr dirty="0"/>
          </a:p>
        </p:txBody>
      </p:sp>
      <p:sp>
        <p:nvSpPr>
          <p:cNvPr id="422" name="Google Shape;422;p3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37</a:t>
            </a:fld>
            <a:endParaRPr sz="900"/>
          </a:p>
        </p:txBody>
      </p:sp>
      <p:pic>
        <p:nvPicPr>
          <p:cNvPr id="423" name="Google Shape;423;p39" descr="Four stick children holding stars"/>
          <p:cNvPicPr preferRelativeResize="0"/>
          <p:nvPr/>
        </p:nvPicPr>
        <p:blipFill rotWithShape="1">
          <a:blip r:embed="rId3">
            <a:alphaModFix/>
          </a:blip>
          <a:srcRect/>
          <a:stretch/>
        </p:blipFill>
        <p:spPr>
          <a:xfrm>
            <a:off x="4877963" y="1619892"/>
            <a:ext cx="3657600" cy="2916900"/>
          </a:xfrm>
          <a:prstGeom prst="rect">
            <a:avLst/>
          </a:prstGeom>
          <a:noFill/>
          <a:ln>
            <a:noFill/>
          </a:ln>
        </p:spPr>
      </p:pic>
      <p:sp>
        <p:nvSpPr>
          <p:cNvPr id="424" name="Google Shape;424;p39"/>
          <p:cNvSpPr txBox="1"/>
          <p:nvPr/>
        </p:nvSpPr>
        <p:spPr>
          <a:xfrm>
            <a:off x="658368" y="1225296"/>
            <a:ext cx="3801157" cy="3311504"/>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00"/>
              </a:spcBef>
              <a:spcAft>
                <a:spcPts val="0"/>
              </a:spcAft>
              <a:buClr>
                <a:srgbClr val="000000"/>
              </a:buClr>
              <a:buSzPts val="2400"/>
              <a:buFont typeface="Arial"/>
              <a:buNone/>
            </a:pPr>
            <a:r>
              <a:rPr lang="en-US" sz="2400" b="1" i="0" u="none" strike="noStrike" cap="none" dirty="0">
                <a:solidFill>
                  <a:srgbClr val="0B4860"/>
                </a:solidFill>
                <a:latin typeface="Arial"/>
                <a:ea typeface="Arial"/>
                <a:cs typeface="Arial"/>
                <a:sym typeface="Arial"/>
              </a:rPr>
              <a:t>Some work is good!</a:t>
            </a:r>
            <a:endParaRPr sz="2400" b="1" i="0" u="none" strike="noStrike" cap="none" dirty="0">
              <a:solidFill>
                <a:srgbClr val="0B4860"/>
              </a:solidFill>
              <a:latin typeface="Arial"/>
              <a:ea typeface="Arial"/>
              <a:cs typeface="Arial"/>
              <a:sym typeface="Arial"/>
            </a:endParaRPr>
          </a:p>
          <a:p>
            <a:pPr marL="457200" marR="0" lvl="0" indent="-381000" algn="l" rtl="0">
              <a:lnSpc>
                <a:spcPct val="100000"/>
              </a:lnSpc>
              <a:spcBef>
                <a:spcPts val="600"/>
              </a:spcBef>
              <a:spcAft>
                <a:spcPts val="0"/>
              </a:spcAft>
              <a:buClr>
                <a:srgbClr val="0B4860"/>
              </a:buClr>
              <a:buSzPts val="2400"/>
              <a:buFont typeface="Arial"/>
              <a:buChar char="●"/>
            </a:pPr>
            <a:r>
              <a:rPr lang="en-US" sz="2400" b="1" i="0" u="none" strike="noStrike" cap="none" dirty="0">
                <a:solidFill>
                  <a:srgbClr val="0B4860"/>
                </a:solidFill>
                <a:latin typeface="Arial"/>
                <a:ea typeface="Arial"/>
                <a:cs typeface="Arial"/>
                <a:sym typeface="Arial"/>
              </a:rPr>
              <a:t>Chores teach you to take care of yourself.</a:t>
            </a:r>
          </a:p>
          <a:p>
            <a:pPr marL="457200" marR="0" lvl="0" indent="-381000" algn="l" rtl="0">
              <a:lnSpc>
                <a:spcPct val="100000"/>
              </a:lnSpc>
              <a:spcBef>
                <a:spcPts val="600"/>
              </a:spcBef>
              <a:spcAft>
                <a:spcPts val="0"/>
              </a:spcAft>
              <a:buClr>
                <a:srgbClr val="0B4860"/>
              </a:buClr>
              <a:buSzPts val="2400"/>
              <a:buFont typeface="Arial"/>
              <a:buChar char="●"/>
            </a:pPr>
            <a:endParaRPr sz="2400" b="1" i="0" u="none" strike="noStrike" cap="none" dirty="0">
              <a:solidFill>
                <a:srgbClr val="0B4860"/>
              </a:solidFill>
              <a:latin typeface="Arial"/>
              <a:ea typeface="Arial"/>
              <a:cs typeface="Arial"/>
              <a:sym typeface="Arial"/>
            </a:endParaRPr>
          </a:p>
          <a:p>
            <a:pPr marL="457200" marR="0" lvl="0" indent="-381000" algn="l" rtl="0">
              <a:lnSpc>
                <a:spcPct val="100000"/>
              </a:lnSpc>
              <a:spcBef>
                <a:spcPts val="0"/>
              </a:spcBef>
              <a:spcAft>
                <a:spcPts val="0"/>
              </a:spcAft>
              <a:buClr>
                <a:srgbClr val="0B4860"/>
              </a:buClr>
              <a:buSzPts val="2400"/>
              <a:buFont typeface="Arial"/>
              <a:buChar char="●"/>
            </a:pPr>
            <a:r>
              <a:rPr lang="en-US" sz="2400" b="1" i="0" u="none" strike="noStrike" cap="none" dirty="0">
                <a:solidFill>
                  <a:srgbClr val="0B4860"/>
                </a:solidFill>
                <a:latin typeface="Arial"/>
                <a:ea typeface="Arial"/>
                <a:cs typeface="Arial"/>
                <a:sym typeface="Arial"/>
              </a:rPr>
              <a:t>Work can help your family and others. </a:t>
            </a:r>
            <a:endParaRPr sz="1400" b="0" i="0" u="none" strike="noStrike" cap="none" dirty="0">
              <a:solidFill>
                <a:srgbClr val="000000"/>
              </a:solidFill>
              <a:latin typeface="Arial"/>
              <a:ea typeface="Arial"/>
              <a:cs typeface="Arial"/>
              <a:sym typeface="Arial"/>
            </a:endParaRPr>
          </a:p>
        </p:txBody>
      </p:sp>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pic>
        <p:nvPicPr>
          <p:cNvPr id="429" name="Google Shape;429;p40" descr="Four stick children holding stars"/>
          <p:cNvPicPr preferRelativeResize="0">
            <a:picLocks noGrp="1"/>
          </p:cNvPicPr>
          <p:nvPr>
            <p:ph type="body" idx="2"/>
          </p:nvPr>
        </p:nvPicPr>
        <p:blipFill rotWithShape="1">
          <a:blip r:embed="rId3">
            <a:alphaModFix/>
          </a:blip>
          <a:srcRect/>
          <a:stretch/>
        </p:blipFill>
        <p:spPr>
          <a:xfrm>
            <a:off x="7349888" y="189577"/>
            <a:ext cx="1573800" cy="1255200"/>
          </a:xfrm>
          <a:prstGeom prst="rect">
            <a:avLst/>
          </a:prstGeom>
          <a:noFill/>
          <a:ln>
            <a:noFill/>
          </a:ln>
        </p:spPr>
      </p:pic>
      <p:sp>
        <p:nvSpPr>
          <p:cNvPr id="430" name="Google Shape;430;p4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38</a:t>
            </a:fld>
            <a:endParaRPr sz="900"/>
          </a:p>
        </p:txBody>
      </p:sp>
      <p:pic>
        <p:nvPicPr>
          <p:cNvPr id="431" name="Google Shape;431;p40"/>
          <p:cNvPicPr preferRelativeResize="0"/>
          <p:nvPr/>
        </p:nvPicPr>
        <p:blipFill rotWithShape="1">
          <a:blip r:embed="rId4">
            <a:alphaModFix/>
          </a:blip>
          <a:srcRect/>
          <a:stretch/>
        </p:blipFill>
        <p:spPr>
          <a:xfrm>
            <a:off x="2589160" y="730298"/>
            <a:ext cx="4166552" cy="2830624"/>
          </a:xfrm>
          <a:prstGeom prst="rect">
            <a:avLst/>
          </a:prstGeom>
          <a:noFill/>
          <a:ln>
            <a:noFill/>
          </a:ln>
        </p:spPr>
      </p:pic>
      <p:sp>
        <p:nvSpPr>
          <p:cNvPr id="432" name="Google Shape;432;p40"/>
          <p:cNvSpPr txBox="1"/>
          <p:nvPr/>
        </p:nvSpPr>
        <p:spPr>
          <a:xfrm>
            <a:off x="732997" y="3694176"/>
            <a:ext cx="8190691" cy="9784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2400" b="1" i="0" u="none" strike="noStrike" cap="none" dirty="0">
                <a:solidFill>
                  <a:srgbClr val="0B4860"/>
                </a:solidFill>
                <a:latin typeface="Arial"/>
                <a:ea typeface="Arial"/>
                <a:cs typeface="Arial"/>
                <a:sym typeface="Arial"/>
              </a:rPr>
              <a:t>What is the difference between the kinds of work you do at home and the kinds that are called Child Labor?</a:t>
            </a:r>
            <a:endParaRPr sz="2400" b="0" i="0" u="none" strike="noStrike" cap="none" dirty="0">
              <a:solidFill>
                <a:srgbClr val="000000"/>
              </a:solidFill>
              <a:latin typeface="Arial"/>
              <a:ea typeface="Arial"/>
              <a:cs typeface="Arial"/>
              <a:sym typeface="Arial"/>
            </a:endParaRPr>
          </a:p>
        </p:txBody>
      </p:sp>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Convention on the Rights of the Child</a:t>
            </a:r>
            <a:br>
              <a:rPr lang="en-US" sz="2800" dirty="0"/>
            </a:br>
            <a:r>
              <a:rPr lang="en-US" sz="2800" dirty="0"/>
              <a:t>Article 32 – Protection from Child Labor</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9" y="856173"/>
            <a:ext cx="4356670" cy="4022687"/>
          </a:xfrm>
        </p:spPr>
        <p:txBody>
          <a:bodyPr anchor="ctr">
            <a:normAutofit/>
          </a:bodyPr>
          <a:lstStyle/>
          <a:p>
            <a:pPr marL="114300" indent="0">
              <a:buNone/>
            </a:pPr>
            <a:r>
              <a:rPr lang="en-US" dirty="0"/>
              <a:t>You should be protected from work that is dangerous to your health…</a:t>
            </a:r>
          </a:p>
          <a:p>
            <a:pPr marL="114300" indent="0">
              <a:buNone/>
            </a:pPr>
            <a:endParaRPr lang="en-US" dirty="0"/>
          </a:p>
          <a:p>
            <a:pPr marL="114300" indent="0">
              <a:buNone/>
            </a:pPr>
            <a:r>
              <a:rPr lang="en-US" dirty="0"/>
              <a:t>…or work that interferes with your education.</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3"/>
          <a:srcRect/>
          <a:stretch/>
        </p:blipFill>
        <p:spPr>
          <a:xfrm>
            <a:off x="8174132" y="204545"/>
            <a:ext cx="722859" cy="651628"/>
          </a:xfrm>
          <a:prstGeom prst="rect">
            <a:avLst/>
          </a:prstGeom>
          <a:ln>
            <a:noFill/>
          </a:ln>
          <a:effectLst>
            <a:outerShdw blurRad="50800" dist="38100" dir="2700000" algn="tl" rotWithShape="0">
              <a:prstClr val="black">
                <a:alpha val="40000"/>
              </a:prstClr>
            </a:outerShdw>
          </a:effectLst>
        </p:spPr>
      </p:pic>
      <p:pic>
        <p:nvPicPr>
          <p:cNvPr id="8" name="Google Shape;440;p41">
            <a:extLst>
              <a:ext uri="{FF2B5EF4-FFF2-40B4-BE49-F238E27FC236}">
                <a16:creationId xmlns:a16="http://schemas.microsoft.com/office/drawing/2014/main" id="{40884CD0-6B8E-4FF8-959E-4890AD6C0D6A}"/>
              </a:ext>
            </a:extLst>
          </p:cNvPr>
          <p:cNvPicPr preferRelativeResize="0"/>
          <p:nvPr/>
        </p:nvPicPr>
        <p:blipFill rotWithShape="1">
          <a:blip r:embed="rId4">
            <a:alphaModFix/>
          </a:blip>
          <a:srcRect/>
          <a:stretch/>
        </p:blipFill>
        <p:spPr>
          <a:xfrm>
            <a:off x="6145307" y="1675245"/>
            <a:ext cx="2028825" cy="2828925"/>
          </a:xfrm>
          <a:prstGeom prst="rect">
            <a:avLst/>
          </a:prstGeom>
          <a:noFill/>
          <a:ln>
            <a:noFill/>
          </a:ln>
        </p:spPr>
      </p:pic>
    </p:spTree>
    <p:extLst>
      <p:ext uri="{BB962C8B-B14F-4D97-AF65-F5344CB8AC3E}">
        <p14:creationId xmlns:p14="http://schemas.microsoft.com/office/powerpoint/2010/main" val="3392167418"/>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86"/>
        <p:cNvGrpSpPr/>
        <p:nvPr/>
      </p:nvGrpSpPr>
      <p:grpSpPr>
        <a:xfrm>
          <a:off x="0" y="0"/>
          <a:ext cx="0" cy="0"/>
          <a:chOff x="0" y="0"/>
          <a:chExt cx="0" cy="0"/>
        </a:xfrm>
      </p:grpSpPr>
      <p:pic>
        <p:nvPicPr>
          <p:cNvPr id="87" name="Google Shape;87;p2" descr="Four children jumping and raising their hands in joy"/>
          <p:cNvPicPr preferRelativeResize="0"/>
          <p:nvPr/>
        </p:nvPicPr>
        <p:blipFill rotWithShape="1">
          <a:blip r:embed="rId3">
            <a:alphaModFix/>
          </a:blip>
          <a:srcRect/>
          <a:stretch/>
        </p:blipFill>
        <p:spPr>
          <a:xfrm>
            <a:off x="453655" y="1070344"/>
            <a:ext cx="5387002" cy="2913322"/>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sp>
        <p:nvSpPr>
          <p:cNvPr id="88" name="Google Shape;88;p2"/>
          <p:cNvSpPr txBox="1">
            <a:spLocks noGrp="1"/>
          </p:cNvSpPr>
          <p:nvPr>
            <p:ph type="ctrTitle"/>
          </p:nvPr>
        </p:nvSpPr>
        <p:spPr>
          <a:xfrm>
            <a:off x="5956852" y="1070345"/>
            <a:ext cx="3059557" cy="2913322"/>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4000" dirty="0">
                <a:solidFill>
                  <a:srgbClr val="FF7A2E"/>
                </a:solidFill>
              </a:rPr>
              <a:t>Child Labor is Just Not Fair!</a:t>
            </a:r>
            <a:br>
              <a:rPr lang="en-US" sz="4400" dirty="0">
                <a:solidFill>
                  <a:srgbClr val="FF7A2E"/>
                </a:solidFill>
              </a:rPr>
            </a:br>
            <a:r>
              <a:rPr lang="en-US" sz="1200" dirty="0"/>
              <a:t>1</a:t>
            </a:r>
            <a:br>
              <a:rPr lang="en-US" sz="2800" dirty="0">
                <a:solidFill>
                  <a:srgbClr val="FF7A2E"/>
                </a:solidFill>
              </a:rPr>
            </a:br>
            <a:r>
              <a:rPr lang="en-US" sz="2800" dirty="0">
                <a:solidFill>
                  <a:srgbClr val="FF7A2E"/>
                </a:solidFill>
              </a:rPr>
              <a:t>Lesson 9B</a:t>
            </a:r>
            <a:endParaRPr sz="4400" dirty="0">
              <a:solidFill>
                <a:srgbClr val="FF7A2E"/>
              </a:solidFill>
            </a:endParaRPr>
          </a:p>
        </p:txBody>
      </p:sp>
      <p:pic>
        <p:nvPicPr>
          <p:cNvPr id="89" name="Google Shape;89;p2" descr="Logo for the Geneva Office for Human Rights Education (3 brown dots over a v with the letters GO-HRE on a white circle)"/>
          <p:cNvPicPr preferRelativeResize="0"/>
          <p:nvPr/>
        </p:nvPicPr>
        <p:blipFill>
          <a:blip r:embed="rId4"/>
          <a:srcRect/>
          <a:stretch/>
        </p:blipFill>
        <p:spPr>
          <a:xfrm>
            <a:off x="8141971" y="155944"/>
            <a:ext cx="914400" cy="914400"/>
          </a:xfrm>
          <a:prstGeom prst="rect">
            <a:avLst/>
          </a:prstGeom>
          <a:noFill/>
          <a:ln>
            <a:noFill/>
          </a:ln>
        </p:spPr>
      </p:pic>
      <p:sp>
        <p:nvSpPr>
          <p:cNvPr id="5" name="Google Shape;87;g7372b59db7_0_507">
            <a:extLst>
              <a:ext uri="{FF2B5EF4-FFF2-40B4-BE49-F238E27FC236}">
                <a16:creationId xmlns:a16="http://schemas.microsoft.com/office/drawing/2014/main" id="{59F48089-0A71-44FA-A3E6-A3800DFBF32F}"/>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Protection from Child Labor</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42"/>
          <p:cNvSpPr txBox="1">
            <a:spLocks noGrp="1"/>
          </p:cNvSpPr>
          <p:nvPr>
            <p:ph type="title"/>
          </p:nvPr>
        </p:nvSpPr>
        <p:spPr>
          <a:xfrm>
            <a:off x="877475" y="-64008"/>
            <a:ext cx="7658174" cy="1508767"/>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Learning Points</a:t>
            </a:r>
            <a:endParaRPr dirty="0"/>
          </a:p>
        </p:txBody>
      </p:sp>
      <p:pic>
        <p:nvPicPr>
          <p:cNvPr id="446" name="Google Shape;446;p42" descr="Five stick figure children holding star"/>
          <p:cNvPicPr preferRelativeResize="0">
            <a:picLocks noGrp="1"/>
          </p:cNvPicPr>
          <p:nvPr>
            <p:ph type="body" idx="2"/>
          </p:nvPr>
        </p:nvPicPr>
        <p:blipFill rotWithShape="1">
          <a:blip r:embed="rId3">
            <a:alphaModFix/>
          </a:blip>
          <a:srcRect/>
          <a:stretch/>
        </p:blipFill>
        <p:spPr>
          <a:xfrm>
            <a:off x="4877963" y="1715905"/>
            <a:ext cx="3657600" cy="2724900"/>
          </a:xfrm>
          <a:prstGeom prst="rect">
            <a:avLst/>
          </a:prstGeom>
          <a:noFill/>
          <a:ln>
            <a:noFill/>
          </a:ln>
        </p:spPr>
      </p:pic>
      <p:sp>
        <p:nvSpPr>
          <p:cNvPr id="447" name="Google Shape;447;p4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40</a:t>
            </a:fld>
            <a:endParaRPr sz="900"/>
          </a:p>
        </p:txBody>
      </p:sp>
      <p:sp>
        <p:nvSpPr>
          <p:cNvPr id="448" name="Google Shape;448;p42"/>
          <p:cNvSpPr txBox="1"/>
          <p:nvPr/>
        </p:nvSpPr>
        <p:spPr>
          <a:xfrm>
            <a:off x="804672" y="987552"/>
            <a:ext cx="3730403" cy="3717648"/>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600"/>
              </a:spcBef>
              <a:spcAft>
                <a:spcPts val="0"/>
              </a:spcAft>
              <a:buClr>
                <a:srgbClr val="0B4860"/>
              </a:buClr>
              <a:buSzPts val="1800"/>
              <a:buFont typeface="Noto Sans Symbols"/>
              <a:buChar char="●"/>
            </a:pPr>
            <a:r>
              <a:rPr lang="en-US" sz="2400" b="1" i="0" u="none" strike="noStrike" cap="none">
                <a:solidFill>
                  <a:srgbClr val="0B4860"/>
                </a:solidFill>
                <a:latin typeface="Arial"/>
                <a:ea typeface="Arial"/>
                <a:cs typeface="Arial"/>
                <a:sym typeface="Arial"/>
              </a:rPr>
              <a:t>You have a right NOT to work if it interferes with your school.</a:t>
            </a:r>
            <a:endParaRPr sz="2400" b="1" i="0" u="none" strike="noStrike" cap="none">
              <a:solidFill>
                <a:srgbClr val="0B4860"/>
              </a:solidFill>
              <a:latin typeface="Arial"/>
              <a:ea typeface="Arial"/>
              <a:cs typeface="Arial"/>
              <a:sym typeface="Arial"/>
            </a:endParaRPr>
          </a:p>
          <a:p>
            <a:pPr marL="457200" marR="0" lvl="0" indent="-342900" algn="l" rtl="0">
              <a:lnSpc>
                <a:spcPct val="100000"/>
              </a:lnSpc>
              <a:spcBef>
                <a:spcPts val="1000"/>
              </a:spcBef>
              <a:spcAft>
                <a:spcPts val="0"/>
              </a:spcAft>
              <a:buClr>
                <a:srgbClr val="0B4860"/>
              </a:buClr>
              <a:buSzPts val="1800"/>
              <a:buFont typeface="Noto Sans Symbols"/>
              <a:buChar char="●"/>
            </a:pPr>
            <a:r>
              <a:rPr lang="en-US" sz="2400" b="1" i="0" u="none" strike="noStrike" cap="none">
                <a:solidFill>
                  <a:srgbClr val="0B4860"/>
                </a:solidFill>
                <a:latin typeface="Arial"/>
                <a:ea typeface="Arial"/>
                <a:cs typeface="Arial"/>
                <a:sym typeface="Arial"/>
              </a:rPr>
              <a:t>You have a right NOT to work if it is dangerous or bad for your health.</a:t>
            </a:r>
            <a:endParaRPr sz="2400" b="1"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43"/>
          <p:cNvSpPr txBox="1">
            <a:spLocks noGrp="1"/>
          </p:cNvSpPr>
          <p:nvPr>
            <p:ph type="title"/>
          </p:nvPr>
        </p:nvSpPr>
        <p:spPr>
          <a:xfrm>
            <a:off x="869149" y="173736"/>
            <a:ext cx="7666413" cy="1271023"/>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Challenge</a:t>
            </a:r>
            <a:endParaRPr dirty="0"/>
          </a:p>
        </p:txBody>
      </p:sp>
      <p:pic>
        <p:nvPicPr>
          <p:cNvPr id="454" name="Google Shape;454;p43"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4850356" y="1323222"/>
            <a:ext cx="3657600" cy="2606100"/>
          </a:xfrm>
          <a:prstGeom prst="rect">
            <a:avLst/>
          </a:prstGeom>
          <a:noFill/>
          <a:ln>
            <a:noFill/>
          </a:ln>
        </p:spPr>
      </p:pic>
      <p:sp>
        <p:nvSpPr>
          <p:cNvPr id="455" name="Google Shape;455;p43"/>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41</a:t>
            </a:fld>
            <a:endParaRPr sz="900"/>
          </a:p>
        </p:txBody>
      </p:sp>
      <p:pic>
        <p:nvPicPr>
          <p:cNvPr id="456" name="Google Shape;456;p43"/>
          <p:cNvPicPr preferRelativeResize="0"/>
          <p:nvPr/>
        </p:nvPicPr>
        <p:blipFill rotWithShape="1">
          <a:blip r:embed="rId4">
            <a:alphaModFix/>
          </a:blip>
          <a:srcRect/>
          <a:stretch/>
        </p:blipFill>
        <p:spPr>
          <a:xfrm rot="-5400000">
            <a:off x="1511071" y="649471"/>
            <a:ext cx="2669758" cy="3953602"/>
          </a:xfrm>
          <a:prstGeom prst="rect">
            <a:avLst/>
          </a:prstGeom>
          <a:noFill/>
          <a:ln>
            <a:noFill/>
          </a:ln>
        </p:spPr>
      </p:pic>
      <p:sp>
        <p:nvSpPr>
          <p:cNvPr id="457" name="Google Shape;457;p43"/>
          <p:cNvSpPr txBox="1"/>
          <p:nvPr/>
        </p:nvSpPr>
        <p:spPr>
          <a:xfrm>
            <a:off x="869149" y="3961151"/>
            <a:ext cx="4043700" cy="262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700"/>
              <a:buFont typeface="Arial"/>
              <a:buNone/>
            </a:pPr>
            <a:r>
              <a:rPr lang="en-US" sz="700" b="0" i="0" u="none" strike="noStrike" cap="none">
                <a:solidFill>
                  <a:srgbClr val="0B4860"/>
                </a:solidFill>
                <a:latin typeface="Arial"/>
                <a:ea typeface="Arial"/>
                <a:cs typeface="Arial"/>
                <a:sym typeface="Arial"/>
              </a:rPr>
              <a:t>Children crushing limestone at a gold mine in Benin. Photographed by Gianotti E., 2001. © ILO</a:t>
            </a:r>
            <a:endParaRPr sz="700" b="0" i="0" u="none" strike="noStrike" cap="none">
              <a:solidFill>
                <a:srgbClr val="0B4860"/>
              </a:solidFill>
              <a:latin typeface="Arial"/>
              <a:ea typeface="Arial"/>
              <a:cs typeface="Arial"/>
              <a:sym typeface="Arial"/>
            </a:endParaRPr>
          </a:p>
        </p:txBody>
      </p:sp>
      <p:sp>
        <p:nvSpPr>
          <p:cNvPr id="458" name="Google Shape;458;p43"/>
          <p:cNvSpPr txBox="1"/>
          <p:nvPr/>
        </p:nvSpPr>
        <p:spPr>
          <a:xfrm>
            <a:off x="649225" y="4060722"/>
            <a:ext cx="8001000" cy="832285"/>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2400" b="1" i="0" u="none" strike="noStrike" cap="none" dirty="0">
                <a:solidFill>
                  <a:srgbClr val="0B4860"/>
                </a:solidFill>
                <a:latin typeface="Arial"/>
                <a:ea typeface="Arial"/>
                <a:cs typeface="Arial"/>
                <a:sym typeface="Arial"/>
              </a:rPr>
              <a:t>Tell your family about </a:t>
            </a:r>
            <a:r>
              <a:rPr lang="en-US" sz="2400" b="1" i="0" u="none" strike="noStrike" cap="none" dirty="0" err="1">
                <a:solidFill>
                  <a:srgbClr val="0B4860"/>
                </a:solidFill>
                <a:latin typeface="Arial"/>
                <a:ea typeface="Arial"/>
                <a:cs typeface="Arial"/>
                <a:sym typeface="Arial"/>
              </a:rPr>
              <a:t>Rupider</a:t>
            </a:r>
            <a:r>
              <a:rPr lang="en-US" sz="2400" b="1" i="0" u="none" strike="noStrike" cap="none" dirty="0">
                <a:solidFill>
                  <a:srgbClr val="0B4860"/>
                </a:solidFill>
                <a:latin typeface="Arial"/>
                <a:ea typeface="Arial"/>
                <a:cs typeface="Arial"/>
                <a:sym typeface="Arial"/>
              </a:rPr>
              <a:t> and why Child Labor </a:t>
            </a:r>
            <a:r>
              <a:rPr lang="en-US" sz="2400" b="1" dirty="0">
                <a:solidFill>
                  <a:srgbClr val="0B4860"/>
                </a:solidFill>
              </a:rPr>
              <a:t>can ruin a child’s future.</a:t>
            </a:r>
            <a:endParaRPr sz="1400" b="0" i="0" u="none" strike="noStrike" cap="none" dirty="0">
              <a:solidFill>
                <a:srgbClr val="000000"/>
              </a:solidFill>
              <a:latin typeface="Arial"/>
              <a:ea typeface="Arial"/>
              <a:cs typeface="Arial"/>
              <a:sym typeface="Arial"/>
            </a:endParaRPr>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480"/>
        <p:cNvGrpSpPr/>
        <p:nvPr/>
      </p:nvGrpSpPr>
      <p:grpSpPr>
        <a:xfrm>
          <a:off x="0" y="0"/>
          <a:ext cx="0" cy="0"/>
          <a:chOff x="0" y="0"/>
          <a:chExt cx="0" cy="0"/>
        </a:xfrm>
      </p:grpSpPr>
      <p:sp>
        <p:nvSpPr>
          <p:cNvPr id="481" name="Google Shape;481;p46"/>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en-US" sz="1400" b="0" i="0" u="none" strike="noStrike" cap="none">
                <a:solidFill>
                  <a:srgbClr val="000000"/>
                </a:solidFill>
                <a:latin typeface="Arial"/>
                <a:ea typeface="Arial"/>
                <a:cs typeface="Arial"/>
                <a:sym typeface="Arial"/>
              </a:rPr>
              <a:t>42</a:t>
            </a:fld>
            <a:endParaRPr sz="1400" b="0" i="0" u="none" strike="noStrike" cap="none">
              <a:solidFill>
                <a:srgbClr val="000000"/>
              </a:solidFill>
              <a:latin typeface="Arial"/>
              <a:ea typeface="Arial"/>
              <a:cs typeface="Arial"/>
              <a:sym typeface="Arial"/>
            </a:endParaRPr>
          </a:p>
        </p:txBody>
      </p:sp>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2607741275"/>
              </p:ext>
            </p:extLst>
          </p:nvPr>
        </p:nvGraphicFramePr>
        <p:xfrm>
          <a:off x="869148" y="1587964"/>
          <a:ext cx="7772400" cy="2954568"/>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dirty="0"/>
                        <a:t>1</a:t>
                      </a:r>
                    </a:p>
                  </a:txBody>
                  <a:tcPr/>
                </a:tc>
                <a:tc>
                  <a:txBody>
                    <a:bodyPr/>
                    <a:lstStyle/>
                    <a:p>
                      <a:r>
                        <a:rPr lang="en-US" sz="1800" i="1" u="none" strike="noStrike" cap="none" dirty="0">
                          <a:effectLst/>
                          <a:sym typeface="Arial"/>
                        </a:rPr>
                        <a:t>Visit the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17164">
                <a:tc>
                  <a:txBody>
                    <a:bodyPr/>
                    <a:lstStyle/>
                    <a:p>
                      <a:pPr algn="ctr"/>
                      <a:r>
                        <a:rPr lang="en-US"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177393008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836580"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4"/>
          <a:srcRect/>
          <a:stretch/>
        </p:blipFill>
        <p:spPr>
          <a:xfrm>
            <a:off x="2870391" y="285750"/>
            <a:ext cx="3403218" cy="4572000"/>
          </a:xfrm>
          <a:prstGeom prst="rect">
            <a:avLst/>
          </a:prstGeom>
          <a:noFill/>
          <a:ln>
            <a:noFill/>
          </a:ln>
        </p:spPr>
      </p:pic>
    </p:spTree>
    <p:extLst>
      <p:ext uri="{BB962C8B-B14F-4D97-AF65-F5344CB8AC3E}">
        <p14:creationId xmlns:p14="http://schemas.microsoft.com/office/powerpoint/2010/main" val="954722693"/>
      </p:ext>
    </p:extLst>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Convention on the Rights of the Child</a:t>
            </a:r>
            <a:br>
              <a:rPr lang="en-US" sz="2800" dirty="0"/>
            </a:br>
            <a:r>
              <a:rPr lang="en-US" sz="2800" dirty="0"/>
              <a:t>Article 32 – Protection from Child Labor</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6229" y="1506120"/>
            <a:ext cx="4356670" cy="3372740"/>
          </a:xfrm>
        </p:spPr>
        <p:txBody>
          <a:bodyPr anchor="ctr">
            <a:normAutofit/>
          </a:bodyPr>
          <a:lstStyle/>
          <a:p>
            <a:pPr marL="114300" indent="0">
              <a:buNone/>
            </a:pPr>
            <a:r>
              <a:rPr lang="en-US" sz="2000" b="0" dirty="0"/>
              <a:t>You should be protected from work that is dangerous to your health…</a:t>
            </a:r>
          </a:p>
          <a:p>
            <a:pPr marL="114300" indent="0">
              <a:buNone/>
            </a:pPr>
            <a:endParaRPr lang="en-US" sz="2000" b="0" dirty="0"/>
          </a:p>
          <a:p>
            <a:pPr marL="114300" indent="0">
              <a:buNone/>
            </a:pPr>
            <a:r>
              <a:rPr lang="en-US" sz="2000" b="0" dirty="0"/>
              <a:t>…or work that interferes with your education.</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192527"/>
            <a:ext cx="1077686" cy="1049694"/>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468757" y="2365438"/>
            <a:ext cx="1440965" cy="1298972"/>
          </a:xfrm>
          <a:prstGeom prst="rect">
            <a:avLst/>
          </a:prstGeom>
          <a:ln>
            <a:noFill/>
          </a:ln>
          <a:effectLst>
            <a:outerShdw blurRad="50800" dist="38100" dir="2700000" algn="tl" rotWithShape="0">
              <a:prstClr val="black">
                <a:alpha val="40000"/>
              </a:prstClr>
            </a:outerShdw>
          </a:effectLst>
        </p:spPr>
      </p:pic>
      <p:sp>
        <p:nvSpPr>
          <p:cNvPr id="9" name="Google Shape;184;g82d376985f_0_37">
            <a:extLst>
              <a:ext uri="{FF2B5EF4-FFF2-40B4-BE49-F238E27FC236}">
                <a16:creationId xmlns:a16="http://schemas.microsoft.com/office/drawing/2014/main" id="{0237038B-562C-46EB-A949-73A1D22F5DD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B4860"/>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B4860"/>
              </a:solidFill>
              <a:effectLst/>
              <a:uLnTx/>
              <a:uFillTx/>
              <a:latin typeface="Arial"/>
              <a:cs typeface="Arial"/>
              <a:sym typeface="Arial"/>
            </a:endParaRPr>
          </a:p>
        </p:txBody>
      </p:sp>
    </p:spTree>
    <p:extLst>
      <p:ext uri="{BB962C8B-B14F-4D97-AF65-F5344CB8AC3E}">
        <p14:creationId xmlns:p14="http://schemas.microsoft.com/office/powerpoint/2010/main" val="3704292959"/>
      </p:ext>
    </p:extLst>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94"/>
        <p:cNvGrpSpPr/>
        <p:nvPr/>
      </p:nvGrpSpPr>
      <p:grpSpPr>
        <a:xfrm>
          <a:off x="0" y="0"/>
          <a:ext cx="0" cy="0"/>
          <a:chOff x="0" y="0"/>
          <a:chExt cx="0" cy="0"/>
        </a:xfrm>
      </p:grpSpPr>
      <p:sp>
        <p:nvSpPr>
          <p:cNvPr id="95" name="Google Shape;95;p2"/>
          <p:cNvSpPr txBox="1">
            <a:spLocks noGrp="1"/>
          </p:cNvSpPr>
          <p:nvPr>
            <p:ph type="ctrTitle"/>
          </p:nvPr>
        </p:nvSpPr>
        <p:spPr>
          <a:xfrm>
            <a:off x="5956852" y="1070345"/>
            <a:ext cx="3059557" cy="2913322"/>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4000" dirty="0">
                <a:solidFill>
                  <a:srgbClr val="FF7A2E"/>
                </a:solidFill>
              </a:rPr>
              <a:t>Child Labor is Just Not Fair!</a:t>
            </a:r>
            <a:br>
              <a:rPr lang="en-US" sz="4400" dirty="0">
                <a:solidFill>
                  <a:srgbClr val="FF7A2E"/>
                </a:solidFill>
              </a:rPr>
            </a:br>
            <a:r>
              <a:rPr lang="en-US" sz="1200" dirty="0"/>
              <a:t>1</a:t>
            </a:r>
            <a:br>
              <a:rPr lang="en-US" sz="2800" dirty="0">
                <a:solidFill>
                  <a:srgbClr val="FF7A2E"/>
                </a:solidFill>
              </a:rPr>
            </a:br>
            <a:r>
              <a:rPr lang="en-US" sz="2800" dirty="0">
                <a:solidFill>
                  <a:srgbClr val="FF7A2E"/>
                </a:solidFill>
              </a:rPr>
              <a:t>Lesson 9B</a:t>
            </a:r>
            <a:endParaRPr sz="4400" dirty="0">
              <a:solidFill>
                <a:srgbClr val="FF7A2E"/>
              </a:solidFill>
            </a:endParaRPr>
          </a:p>
        </p:txBody>
      </p:sp>
      <p:pic>
        <p:nvPicPr>
          <p:cNvPr id="96" name="Google Shape;96;p2" descr="Logo for the Geneva Office for Human Rights Education (3 brown dots over a v with the letters GO-HRE on a white circle)"/>
          <p:cNvPicPr preferRelativeResize="0"/>
          <p:nvPr/>
        </p:nvPicPr>
        <p:blipFill rotWithShape="1">
          <a:blip r:embed="rId3">
            <a:alphaModFix/>
          </a:blip>
          <a:srcRect/>
          <a:stretch/>
        </p:blipFill>
        <p:spPr>
          <a:xfrm>
            <a:off x="8141971" y="155944"/>
            <a:ext cx="914400" cy="914400"/>
          </a:xfrm>
          <a:prstGeom prst="rect">
            <a:avLst/>
          </a:prstGeom>
          <a:noFill/>
          <a:ln>
            <a:noFill/>
          </a:ln>
        </p:spPr>
      </p:pic>
      <p:sp>
        <p:nvSpPr>
          <p:cNvPr id="97" name="Google Shape;97;p2"/>
          <p:cNvSpPr txBox="1"/>
          <p:nvPr/>
        </p:nvSpPr>
        <p:spPr>
          <a:xfrm>
            <a:off x="61525" y="4412125"/>
            <a:ext cx="8994900" cy="615300"/>
          </a:xfrm>
          <a:prstGeom prst="rect">
            <a:avLst/>
          </a:prstGeom>
          <a:noFill/>
          <a:ln>
            <a:noFill/>
          </a:ln>
        </p:spPr>
        <p:txBody>
          <a:bodyPr spcFirstLastPara="1" wrap="square" lIns="91425" tIns="91425" rIns="91425" bIns="91425" anchor="b"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a:ln>
                  <a:noFill/>
                </a:ln>
                <a:solidFill>
                  <a:srgbClr val="FFCC00"/>
                </a:solidFill>
                <a:effectLst/>
                <a:uLnTx/>
                <a:uFillTx/>
                <a:latin typeface="Arial"/>
                <a:cs typeface="Arial"/>
                <a:sym typeface="Arial"/>
              </a:rPr>
              <a:t>Geneva Office of Human Rights Education</a:t>
            </a:r>
            <a:endParaRPr kumimoji="0" sz="2400" b="1" i="0" u="none" strike="noStrike" kern="0" cap="none" spc="0" normalizeH="0" baseline="0" noProof="0">
              <a:ln>
                <a:noFill/>
              </a:ln>
              <a:solidFill>
                <a:srgbClr val="FFCC00"/>
              </a:solidFill>
              <a:effectLst/>
              <a:uLnTx/>
              <a:uFillTx/>
              <a:latin typeface="Arial"/>
              <a:cs typeface="Arial"/>
              <a:sym typeface="Arial"/>
            </a:endParaRPr>
          </a:p>
        </p:txBody>
      </p:sp>
      <p:sp>
        <p:nvSpPr>
          <p:cNvPr id="98" name="Google Shape;98;p2"/>
          <p:cNvSpPr txBox="1"/>
          <p:nvPr/>
        </p:nvSpPr>
        <p:spPr>
          <a:xfrm>
            <a:off x="342900" y="218825"/>
            <a:ext cx="1336500" cy="615300"/>
          </a:xfrm>
          <a:prstGeom prst="rect">
            <a:avLst/>
          </a:prstGeom>
          <a:noFill/>
          <a:ln>
            <a:noFill/>
          </a:ln>
        </p:spPr>
        <p:txBody>
          <a:bodyPr spcFirstLastPara="1" wrap="square" lIns="91425" tIns="91425" rIns="91425" bIns="91425" anchor="b"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a:ln>
                  <a:noFill/>
                </a:ln>
                <a:solidFill>
                  <a:srgbClr val="FFCC00"/>
                </a:solidFill>
                <a:effectLst/>
                <a:uLnTx/>
                <a:uFillTx/>
                <a:latin typeface="Arial"/>
                <a:cs typeface="Arial"/>
                <a:sym typeface="Arial"/>
              </a:rPr>
              <a:t>Colega</a:t>
            </a:r>
            <a:endParaRPr kumimoji="0" sz="2400" b="1" i="0" u="none" strike="noStrike" kern="0" cap="none" spc="0" normalizeH="0" baseline="0" noProof="0">
              <a:ln>
                <a:noFill/>
              </a:ln>
              <a:solidFill>
                <a:srgbClr val="FFCC00"/>
              </a:solidFill>
              <a:effectLst/>
              <a:uLnTx/>
              <a:uFillTx/>
              <a:latin typeface="Arial"/>
              <a:cs typeface="Arial"/>
              <a:sym typeface="Arial"/>
            </a:endParaRPr>
          </a:p>
        </p:txBody>
      </p:sp>
      <p:pic>
        <p:nvPicPr>
          <p:cNvPr id="99" name="Google Shape;99;p2"/>
          <p:cNvPicPr preferRelativeResize="0"/>
          <p:nvPr/>
        </p:nvPicPr>
        <p:blipFill rotWithShape="1">
          <a:blip r:embed="rId4">
            <a:alphaModFix/>
          </a:blip>
          <a:srcRect l="1932" t="738" r="1926" b="5619"/>
          <a:stretch/>
        </p:blipFill>
        <p:spPr>
          <a:xfrm>
            <a:off x="557540" y="1070346"/>
            <a:ext cx="5179232" cy="2913318"/>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spTree>
    <p:extLst>
      <p:ext uri="{BB962C8B-B14F-4D97-AF65-F5344CB8AC3E}">
        <p14:creationId xmlns:p14="http://schemas.microsoft.com/office/powerpoint/2010/main" val="1989619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8342c1bd35_0_0"/>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76" name="Google Shape;176;g8342c1bd35_0_0"/>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77" name="Google Shape;177;g8342c1bd35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5</a:t>
            </a:fld>
            <a:endParaRPr/>
          </a:p>
        </p:txBody>
      </p:sp>
      <p:pic>
        <p:nvPicPr>
          <p:cNvPr id="178" name="Google Shape;178;g8342c1bd35_0_0" descr="Orange and yellow smiley sun the logo for welcome and warm up in the lessons"/>
          <p:cNvPicPr preferRelativeResize="0"/>
          <p:nvPr/>
        </p:nvPicPr>
        <p:blipFill rotWithShape="1">
          <a:blip r:embed="rId3">
            <a:alphaModFix/>
          </a:blip>
          <a:srcRect/>
          <a:stretch/>
        </p:blipFill>
        <p:spPr>
          <a:xfrm>
            <a:off x="7564653" y="26912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descr="Lyrics for Here We are Together">
            <a:hlinkClick r:id="rId3"/>
          </p:cNvPr>
          <p:cNvPicPr preferRelativeResize="0"/>
          <p:nvPr/>
        </p:nvPicPr>
        <p:blipFill rotWithShape="1">
          <a:blip r:embed="rId4">
            <a:alphaModFix/>
          </a:blip>
          <a:srcRect b="15812"/>
          <a:stretch/>
        </p:blipFill>
        <p:spPr>
          <a:xfrm>
            <a:off x="1591166" y="418773"/>
            <a:ext cx="5431426" cy="4482411"/>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3"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Here We Are Together</a:t>
            </a:r>
            <a:endParaRPr/>
          </a:p>
          <a:p>
            <a:pPr marL="0" lvl="0" indent="0" algn="l" rtl="0">
              <a:lnSpc>
                <a:spcPct val="100000"/>
              </a:lnSpc>
              <a:spcBef>
                <a:spcPts val="0"/>
              </a:spcBef>
              <a:spcAft>
                <a:spcPts val="0"/>
              </a:spcAft>
              <a:buSzPts val="3600"/>
              <a:buNone/>
            </a:pPr>
            <a:endParaRPr/>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dirty="0"/>
              <a:t>All</a:t>
            </a:r>
            <a:r>
              <a:rPr lang="en-US" b="0" dirty="0"/>
              <a:t> </a:t>
            </a:r>
          </a:p>
          <a:p>
            <a:pPr marL="457200" lvl="1" indent="0">
              <a:spcBef>
                <a:spcPts val="600"/>
              </a:spcBef>
              <a:buNone/>
            </a:pPr>
            <a:r>
              <a:rPr lang="en-US" b="0" dirty="0"/>
              <a:t>Here we are together, together, together,</a:t>
            </a:r>
            <a:endParaRPr b="0" dirty="0"/>
          </a:p>
          <a:p>
            <a:pPr marL="457200" lvl="1" indent="0">
              <a:spcBef>
                <a:spcPts val="600"/>
              </a:spcBef>
              <a:buNone/>
            </a:pPr>
            <a:r>
              <a:rPr lang="en-US" b="0" dirty="0"/>
              <a:t>Here we are together, with our happy face.</a:t>
            </a:r>
            <a:endParaRPr b="0" dirty="0"/>
          </a:p>
          <a:p>
            <a:pPr marL="0" lvl="0" indent="0" algn="l" rtl="0">
              <a:lnSpc>
                <a:spcPct val="100000"/>
              </a:lnSpc>
              <a:spcBef>
                <a:spcPts val="600"/>
              </a:spcBef>
              <a:spcAft>
                <a:spcPts val="0"/>
              </a:spcAft>
              <a:buSzPts val="2000"/>
              <a:buNone/>
            </a:pPr>
            <a:r>
              <a:rPr lang="en-US" dirty="0"/>
              <a:t>Teacher</a:t>
            </a:r>
            <a:endParaRPr lang="en-US" b="0" dirty="0"/>
          </a:p>
          <a:p>
            <a:pPr marL="457200" lvl="1" indent="0">
              <a:spcBef>
                <a:spcPts val="600"/>
              </a:spcBef>
              <a:buNone/>
            </a:pPr>
            <a:r>
              <a:rPr lang="en-US" b="0" dirty="0"/>
              <a:t>There’s _________ and _________ and _________ and _________!</a:t>
            </a:r>
            <a:endParaRPr b="0" dirty="0"/>
          </a:p>
          <a:p>
            <a:pPr marL="0" lvl="0" indent="0" algn="l" rtl="0">
              <a:lnSpc>
                <a:spcPct val="100000"/>
              </a:lnSpc>
              <a:spcBef>
                <a:spcPts val="600"/>
              </a:spcBef>
              <a:spcAft>
                <a:spcPts val="0"/>
              </a:spcAft>
              <a:buSzPts val="2000"/>
              <a:buNone/>
            </a:pPr>
            <a:r>
              <a:rPr lang="en-US" dirty="0"/>
              <a:t>All</a:t>
            </a:r>
            <a:endParaRPr lang="en-US" b="0" dirty="0"/>
          </a:p>
          <a:p>
            <a:pPr marL="457200" lvl="1" indent="0">
              <a:spcBef>
                <a:spcPts val="600"/>
              </a:spcBef>
              <a:buNone/>
            </a:pPr>
            <a:r>
              <a:rPr lang="en-US" b="0" dirty="0"/>
              <a:t>Oh, here we are together in our happy place!</a:t>
            </a:r>
            <a:endParaRPr sz="2800" dirty="0"/>
          </a:p>
        </p:txBody>
      </p:sp>
      <p:sp>
        <p:nvSpPr>
          <p:cNvPr id="187" name="Google Shape;187;g7373cc9f06_0_609"/>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6" name="Action Button: Sound 5">
            <a:hlinkClick r:id="rId4" highlightClick="1"/>
            <a:extLst>
              <a:ext uri="{FF2B5EF4-FFF2-40B4-BE49-F238E27FC236}">
                <a16:creationId xmlns:a16="http://schemas.microsoft.com/office/drawing/2014/main" id="{4656C2B8-F626-43A0-AEDC-722CB1B7E8E8}"/>
              </a:ext>
            </a:extLst>
          </p:cNvPr>
          <p:cNvSpPr/>
          <p:nvPr/>
        </p:nvSpPr>
        <p:spPr>
          <a:xfrm>
            <a:off x="7939734" y="3850438"/>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7"/>
          <p:cNvSpPr txBox="1">
            <a:spLocks noGrp="1"/>
          </p:cNvSpPr>
          <p:nvPr>
            <p:ph type="title"/>
          </p:nvPr>
        </p:nvSpPr>
        <p:spPr>
          <a:xfrm>
            <a:off x="869149" y="530359"/>
            <a:ext cx="7666500" cy="914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Alternate Words</a:t>
            </a:r>
            <a:endParaRPr/>
          </a:p>
        </p:txBody>
      </p:sp>
      <p:sp>
        <p:nvSpPr>
          <p:cNvPr id="302" name="Google Shape;302;p7"/>
          <p:cNvSpPr txBox="1">
            <a:spLocks noGrp="1"/>
          </p:cNvSpPr>
          <p:nvPr>
            <p:ph type="body" idx="2"/>
          </p:nvPr>
        </p:nvSpPr>
        <p:spPr>
          <a:xfrm>
            <a:off x="869163" y="1444750"/>
            <a:ext cx="7509000" cy="3108600"/>
          </a:xfrm>
          <a:prstGeom prst="rect">
            <a:avLst/>
          </a:prstGeom>
          <a:noFill/>
          <a:ln>
            <a:noFill/>
          </a:ln>
        </p:spPr>
        <p:txBody>
          <a:bodyPr spcFirstLastPara="1" wrap="square" lIns="91425" tIns="45700" rIns="91425" bIns="45700" anchor="t" anchorCtr="0">
            <a:noAutofit/>
          </a:bodyPr>
          <a:lstStyle/>
          <a:p>
            <a:pPr marL="457200" lvl="0" indent="-381000" algn="l" rtl="0">
              <a:lnSpc>
                <a:spcPct val="100000"/>
              </a:lnSpc>
              <a:spcBef>
                <a:spcPts val="0"/>
              </a:spcBef>
              <a:spcAft>
                <a:spcPts val="0"/>
              </a:spcAft>
              <a:buSzPts val="2400"/>
              <a:buChar char="●"/>
            </a:pPr>
            <a:r>
              <a:rPr lang="en-US" b="0" dirty="0"/>
              <a:t>Here we go a-walking</a:t>
            </a:r>
            <a:endParaRPr b="0" dirty="0"/>
          </a:p>
          <a:p>
            <a:pPr marL="457200" lvl="0" indent="-381000" algn="l" rtl="0">
              <a:lnSpc>
                <a:spcPct val="100000"/>
              </a:lnSpc>
              <a:spcBef>
                <a:spcPts val="0"/>
              </a:spcBef>
              <a:spcAft>
                <a:spcPts val="0"/>
              </a:spcAft>
              <a:buSzPts val="2400"/>
              <a:buChar char="●"/>
            </a:pPr>
            <a:r>
              <a:rPr lang="en-US" b="0" dirty="0"/>
              <a:t>Here we are a-singing</a:t>
            </a:r>
            <a:endParaRPr b="0" dirty="0"/>
          </a:p>
          <a:p>
            <a:pPr marL="457200" lvl="0" indent="-381000" algn="l" rtl="0">
              <a:lnSpc>
                <a:spcPct val="100000"/>
              </a:lnSpc>
              <a:spcBef>
                <a:spcPts val="0"/>
              </a:spcBef>
              <a:spcAft>
                <a:spcPts val="0"/>
              </a:spcAft>
              <a:buSzPts val="2400"/>
              <a:buChar char="●"/>
            </a:pPr>
            <a:r>
              <a:rPr lang="en-US" b="0" dirty="0"/>
              <a:t>Here we go a-marching</a:t>
            </a:r>
            <a:endParaRPr b="0" dirty="0"/>
          </a:p>
          <a:p>
            <a:pPr marL="457200" lvl="0" indent="-381000" algn="l" rtl="0">
              <a:lnSpc>
                <a:spcPct val="100000"/>
              </a:lnSpc>
              <a:spcBef>
                <a:spcPts val="0"/>
              </a:spcBef>
              <a:spcAft>
                <a:spcPts val="0"/>
              </a:spcAft>
              <a:buSzPts val="2400"/>
              <a:buChar char="●"/>
            </a:pPr>
            <a:r>
              <a:rPr lang="en-US" b="0" dirty="0"/>
              <a:t>Here we are a-clapping</a:t>
            </a:r>
            <a:endParaRPr b="0" dirty="0"/>
          </a:p>
          <a:p>
            <a:pPr marL="0" lvl="0" indent="0" algn="l" rtl="0">
              <a:lnSpc>
                <a:spcPct val="100000"/>
              </a:lnSpc>
              <a:spcBef>
                <a:spcPts val="0"/>
              </a:spcBef>
              <a:spcAft>
                <a:spcPts val="0"/>
              </a:spcAft>
              <a:buSzPts val="1800"/>
              <a:buNone/>
            </a:pPr>
            <a:endParaRPr b="0" dirty="0"/>
          </a:p>
          <a:p>
            <a:pPr marL="0" lvl="0" indent="0" algn="l" rtl="0">
              <a:lnSpc>
                <a:spcPct val="100000"/>
              </a:lnSpc>
              <a:spcBef>
                <a:spcPts val="0"/>
              </a:spcBef>
              <a:spcAft>
                <a:spcPts val="0"/>
              </a:spcAft>
              <a:buSzPts val="1800"/>
              <a:buNone/>
            </a:pPr>
            <a:r>
              <a:rPr lang="en-US" b="0" dirty="0"/>
              <a:t>Make up actions based on the words! </a:t>
            </a:r>
          </a:p>
          <a:p>
            <a:pPr marL="0" lvl="0" indent="0" algn="l" rtl="0">
              <a:lnSpc>
                <a:spcPct val="100000"/>
              </a:lnSpc>
              <a:spcBef>
                <a:spcPts val="0"/>
              </a:spcBef>
              <a:spcAft>
                <a:spcPts val="0"/>
              </a:spcAft>
              <a:buSzPts val="1800"/>
              <a:buNone/>
            </a:pPr>
            <a:r>
              <a:rPr lang="en-US" b="0" dirty="0"/>
              <a:t>And you can make up your own words. </a:t>
            </a:r>
          </a:p>
          <a:p>
            <a:pPr marL="0" lvl="0" indent="0" algn="l" rtl="0">
              <a:lnSpc>
                <a:spcPct val="100000"/>
              </a:lnSpc>
              <a:spcBef>
                <a:spcPts val="0"/>
              </a:spcBef>
              <a:spcAft>
                <a:spcPts val="0"/>
              </a:spcAft>
              <a:buSzPts val="1800"/>
              <a:buNone/>
            </a:pPr>
            <a:r>
              <a:rPr lang="en-US" b="0" dirty="0"/>
              <a:t>Think of other phrases that might fit the music.</a:t>
            </a:r>
            <a:endParaRPr b="0" dirty="0"/>
          </a:p>
        </p:txBody>
      </p:sp>
      <p:sp>
        <p:nvSpPr>
          <p:cNvPr id="303" name="Google Shape;303;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04" name="Google Shape;304;p7" descr="A purple bird perched on a tree branch singing the logo used to introduce a song in the lessons"/>
          <p:cNvPicPr preferRelativeResize="0"/>
          <p:nvPr/>
        </p:nvPicPr>
        <p:blipFill rotWithShape="1">
          <a:blip r:embed="rId3">
            <a:alphaModFix/>
          </a:blip>
          <a:srcRect/>
          <a:stretch/>
        </p:blipFill>
        <p:spPr>
          <a:xfrm>
            <a:off x="7888081" y="194086"/>
            <a:ext cx="945918" cy="1038203"/>
          </a:xfrm>
          <a:prstGeom prst="rect">
            <a:avLst/>
          </a:prstGeom>
          <a:noFill/>
          <a:ln>
            <a:noFill/>
          </a:ln>
        </p:spPr>
      </p:pic>
      <p:sp>
        <p:nvSpPr>
          <p:cNvPr id="6" name="Action Button: Sound 5">
            <a:hlinkClick r:id="rId4" highlightClick="1"/>
            <a:extLst>
              <a:ext uri="{FF2B5EF4-FFF2-40B4-BE49-F238E27FC236}">
                <a16:creationId xmlns:a16="http://schemas.microsoft.com/office/drawing/2014/main" id="{230E7665-582F-4068-AC7B-D7BA2C521F67}"/>
              </a:ext>
            </a:extLst>
          </p:cNvPr>
          <p:cNvSpPr/>
          <p:nvPr/>
        </p:nvSpPr>
        <p:spPr>
          <a:xfrm>
            <a:off x="8027754"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10"/>
          <p:cNvSpPr txBox="1">
            <a:spLocks noGrp="1"/>
          </p:cNvSpPr>
          <p:nvPr>
            <p:ph type="title"/>
          </p:nvPr>
        </p:nvSpPr>
        <p:spPr>
          <a:xfrm>
            <a:off x="850393" y="0"/>
            <a:ext cx="7685170" cy="1444759"/>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Review</a:t>
            </a:r>
            <a:endParaRPr dirty="0"/>
          </a:p>
        </p:txBody>
      </p:sp>
      <p:sp>
        <p:nvSpPr>
          <p:cNvPr id="208" name="Google Shape;208;p10"/>
          <p:cNvSpPr txBox="1">
            <a:spLocks noGrp="1"/>
          </p:cNvSpPr>
          <p:nvPr>
            <p:ph type="body" idx="1"/>
          </p:nvPr>
        </p:nvSpPr>
        <p:spPr>
          <a:xfrm>
            <a:off x="374904" y="1133856"/>
            <a:ext cx="3824596" cy="3452894"/>
          </a:xfrm>
          <a:prstGeom prst="rect">
            <a:avLst/>
          </a:prstGeom>
          <a:noFill/>
          <a:ln>
            <a:noFill/>
          </a:ln>
        </p:spPr>
        <p:txBody>
          <a:bodyPr spcFirstLastPara="1" wrap="square" lIns="91425" tIns="91425" rIns="91425" bIns="91425" anchor="t" anchorCtr="0">
            <a:noAutofit/>
          </a:bodyPr>
          <a:lstStyle/>
          <a:p>
            <a:pPr marL="457200" lvl="0" indent="-355600" algn="l" rtl="0">
              <a:lnSpc>
                <a:spcPct val="100000"/>
              </a:lnSpc>
              <a:spcBef>
                <a:spcPts val="600"/>
              </a:spcBef>
              <a:spcAft>
                <a:spcPts val="0"/>
              </a:spcAft>
              <a:buSzPts val="2000"/>
              <a:buChar char="●"/>
            </a:pPr>
            <a:r>
              <a:rPr lang="en-US" dirty="0"/>
              <a:t>Last week we talked about children who sometimes have to work too hard.</a:t>
            </a:r>
            <a:endParaRPr dirty="0"/>
          </a:p>
          <a:p>
            <a:pPr marL="457200" lvl="0" indent="-355600" algn="l" rtl="0">
              <a:lnSpc>
                <a:spcPct val="100000"/>
              </a:lnSpc>
              <a:spcBef>
                <a:spcPts val="1000"/>
              </a:spcBef>
              <a:spcAft>
                <a:spcPts val="0"/>
              </a:spcAft>
              <a:buSzPts val="2000"/>
              <a:buChar char="●"/>
            </a:pPr>
            <a:r>
              <a:rPr lang="en-US" dirty="0"/>
              <a:t>What do we call that kind of work?</a:t>
            </a:r>
            <a:endParaRPr dirty="0"/>
          </a:p>
          <a:p>
            <a:pPr marL="457200" lvl="0" indent="-355600" algn="l" rtl="0">
              <a:lnSpc>
                <a:spcPct val="100000"/>
              </a:lnSpc>
              <a:spcBef>
                <a:spcPts val="1000"/>
              </a:spcBef>
              <a:spcAft>
                <a:spcPts val="0"/>
              </a:spcAft>
              <a:buSzPts val="2000"/>
              <a:buChar char="●"/>
            </a:pPr>
            <a:r>
              <a:rPr lang="en-US" dirty="0"/>
              <a:t>Why is child labor bad?</a:t>
            </a:r>
            <a:endParaRPr dirty="0"/>
          </a:p>
        </p:txBody>
      </p:sp>
      <p:sp>
        <p:nvSpPr>
          <p:cNvPr id="209" name="Google Shape;209;p1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9</a:t>
            </a:fld>
            <a:endParaRPr sz="900"/>
          </a:p>
        </p:txBody>
      </p:sp>
      <p:pic>
        <p:nvPicPr>
          <p:cNvPr id="210" name="Google Shape;210;p10" descr="A Small green checkmark in a box the icon used to indicate a review throughout the presentation"/>
          <p:cNvPicPr preferRelativeResize="0"/>
          <p:nvPr/>
        </p:nvPicPr>
        <p:blipFill rotWithShape="1">
          <a:blip r:embed="rId3">
            <a:alphaModFix/>
          </a:blip>
          <a:srcRect/>
          <a:stretch/>
        </p:blipFill>
        <p:spPr>
          <a:xfrm>
            <a:off x="7634771" y="79367"/>
            <a:ext cx="1188720" cy="1286024"/>
          </a:xfrm>
          <a:prstGeom prst="rect">
            <a:avLst/>
          </a:prstGeom>
          <a:noFill/>
          <a:ln>
            <a:noFill/>
          </a:ln>
        </p:spPr>
      </p:pic>
      <p:pic>
        <p:nvPicPr>
          <p:cNvPr id="211" name="Google Shape;211;p10"/>
          <p:cNvPicPr preferRelativeResize="0"/>
          <p:nvPr/>
        </p:nvPicPr>
        <p:blipFill rotWithShape="1">
          <a:blip r:embed="rId4">
            <a:alphaModFix/>
          </a:blip>
          <a:srcRect/>
          <a:stretch/>
        </p:blipFill>
        <p:spPr>
          <a:xfrm rot="-5400000">
            <a:off x="4900305" y="743954"/>
            <a:ext cx="2934441" cy="4336050"/>
          </a:xfrm>
          <a:prstGeom prst="rect">
            <a:avLst/>
          </a:prstGeom>
          <a:noFill/>
          <a:ln>
            <a:noFill/>
          </a:ln>
        </p:spPr>
      </p:pic>
      <p:sp>
        <p:nvSpPr>
          <p:cNvPr id="212" name="Google Shape;212;p10"/>
          <p:cNvSpPr txBox="1"/>
          <p:nvPr/>
        </p:nvSpPr>
        <p:spPr>
          <a:xfrm>
            <a:off x="4404625" y="4288525"/>
            <a:ext cx="4131000" cy="612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rgbClr val="0B4860"/>
                </a:solidFill>
                <a:latin typeface="Arial"/>
                <a:ea typeface="Arial"/>
                <a:cs typeface="Arial"/>
                <a:sym typeface="Arial"/>
              </a:rPr>
              <a:t>Young boy working in a brickyard in Bolivia, South America. Photographed by Crozet M. 2010. © ILO</a:t>
            </a:r>
            <a:endParaRPr sz="800" b="0"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6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2767</Words>
  <Application>Microsoft Macintosh PowerPoint</Application>
  <PresentationFormat>On-screen Show (16:9)</PresentationFormat>
  <Paragraphs>267</Paragraphs>
  <Slides>47</Slides>
  <Notes>46</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47</vt:i4>
      </vt:variant>
    </vt:vector>
  </HeadingPairs>
  <TitlesOfParts>
    <vt:vector size="59" baseType="lpstr">
      <vt:lpstr>Arial</vt:lpstr>
      <vt:lpstr>Wingdings</vt:lpstr>
      <vt:lpstr>Open Sans ExtraBold</vt:lpstr>
      <vt:lpstr>Work Sans</vt:lpstr>
      <vt:lpstr>Noto Sans Symbols</vt:lpstr>
      <vt:lpstr>Arial Narrow</vt:lpstr>
      <vt:lpstr>Jacquenetta template</vt:lpstr>
      <vt:lpstr>1_Jacquenetta template</vt:lpstr>
      <vt:lpstr>2_Jacquenetta template</vt:lpstr>
      <vt:lpstr>3_Jacquenetta template</vt:lpstr>
      <vt:lpstr>5_Jacquenetta template</vt:lpstr>
      <vt:lpstr>6_Jacquenetta template</vt:lpstr>
      <vt:lpstr>PowerPoint Presentation</vt:lpstr>
      <vt:lpstr>PowerPoint Presentation</vt:lpstr>
      <vt:lpstr>PowerPoint Presentation</vt:lpstr>
      <vt:lpstr>Child Labor is Just Not Fair! 1 Lesson 9B</vt:lpstr>
      <vt:lpstr>Welcome and Warm Up</vt:lpstr>
      <vt:lpstr>PowerPoint Presentation</vt:lpstr>
      <vt:lpstr>Here We Are Together </vt:lpstr>
      <vt:lpstr>Alternate Words</vt:lpstr>
      <vt:lpstr>Review</vt:lpstr>
      <vt:lpstr>Introduction</vt:lpstr>
      <vt:lpstr>Children in a Mine</vt:lpstr>
      <vt:lpstr>Boys Working in a Field</vt:lpstr>
      <vt:lpstr>Girl Doing Laundry</vt:lpstr>
      <vt:lpstr>PowerPoint Presentation</vt:lpstr>
      <vt:lpstr>PowerPoint Presentation</vt:lpstr>
      <vt:lpstr>Develop &amp; Discuss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lpstr>Rupinder’s Response</vt:lpstr>
      <vt:lpstr>PowerPoint Presentation</vt:lpstr>
      <vt:lpstr>PowerPoint Presentation</vt:lpstr>
      <vt:lpstr>PowerPoint Presentation</vt:lpstr>
      <vt:lpstr>Question</vt:lpstr>
      <vt:lpstr>Questions:</vt:lpstr>
      <vt:lpstr>Conclusion</vt:lpstr>
      <vt:lpstr>PowerPoint Presentation</vt:lpstr>
      <vt:lpstr>Convention on the Rights of the Child Article 32 – Protection from Child Labor</vt:lpstr>
      <vt:lpstr>Learning Points</vt:lpstr>
      <vt:lpstr>Challenge</vt:lpstr>
      <vt:lpstr>PowerPoint Presentation</vt:lpstr>
      <vt:lpstr>References</vt:lpstr>
      <vt:lpstr>Resources</vt:lpstr>
      <vt:lpstr>Resources</vt:lpstr>
      <vt:lpstr>Convention on the Rights of the Child Article 32 – Protection from Child Labor</vt:lpstr>
      <vt:lpstr>Child Labor is Just Not Fair! 1 Lesson 9B</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Labor is Just Not Fair! 1 Lesson 9B</dc:title>
  <dc:creator>Randall Haws</dc:creator>
  <cp:lastModifiedBy>Cynthia Neider</cp:lastModifiedBy>
  <cp:revision>11</cp:revision>
  <dcterms:created xsi:type="dcterms:W3CDTF">2020-03-25T22:36:01Z</dcterms:created>
  <dcterms:modified xsi:type="dcterms:W3CDTF">2020-06-11T03:09:03Z</dcterms:modified>
</cp:coreProperties>
</file>