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3" r:id="rId2"/>
    <p:sldMasterId id="2147483677" r:id="rId3"/>
  </p:sldMasterIdLst>
  <p:notesMasterIdLst>
    <p:notesMasterId r:id="rId27"/>
  </p:notesMasterIdLst>
  <p:sldIdLst>
    <p:sldId id="275" r:id="rId4"/>
    <p:sldId id="276" r:id="rId5"/>
    <p:sldId id="277" r:id="rId6"/>
    <p:sldId id="297" r:id="rId7"/>
    <p:sldId id="260" r:id="rId8"/>
    <p:sldId id="259" r:id="rId9"/>
    <p:sldId id="261" r:id="rId10"/>
    <p:sldId id="262" r:id="rId11"/>
    <p:sldId id="299" r:id="rId12"/>
    <p:sldId id="298" r:id="rId13"/>
    <p:sldId id="305" r:id="rId14"/>
    <p:sldId id="306" r:id="rId15"/>
    <p:sldId id="307" r:id="rId16"/>
    <p:sldId id="265" r:id="rId17"/>
    <p:sldId id="266" r:id="rId18"/>
    <p:sldId id="294" r:id="rId19"/>
    <p:sldId id="267" r:id="rId20"/>
    <p:sldId id="273" r:id="rId21"/>
    <p:sldId id="293" r:id="rId22"/>
    <p:sldId id="303" r:id="rId23"/>
    <p:sldId id="269" r:id="rId24"/>
    <p:sldId id="302" r:id="rId25"/>
    <p:sldId id="300" r:id="rId26"/>
  </p:sldIdLst>
  <p:sldSz cx="9144000" cy="5143500" type="screen16x9"/>
  <p:notesSz cx="6858000" cy="9144000"/>
  <p:embeddedFontLst>
    <p:embeddedFont>
      <p:font typeface="Work Sans" pitchFamily="2" charset="77"/>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39" roundtripDataSignature="AMtx7mgYKpuvAom0l5bUru+C9plTBaHxB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BB"/>
    <a:srgbClr val="1E90FF"/>
    <a:srgbClr val="5B92E5"/>
    <a:srgbClr val="6699FF"/>
    <a:srgbClr val="24395A"/>
    <a:srgbClr val="FF0000"/>
    <a:srgbClr val="0B4860"/>
    <a:srgbClr val="FF7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71" autoAdjust="0"/>
    <p:restoredTop sz="88786" autoAdjust="0"/>
  </p:normalViewPr>
  <p:slideViewPr>
    <p:cSldViewPr snapToGrid="0">
      <p:cViewPr varScale="1">
        <p:scale>
          <a:sx n="129" d="100"/>
          <a:sy n="129" d="100"/>
        </p:scale>
        <p:origin x="784" y="19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customschemas.google.com/relationships/presentationmetadata" Target="metadata"/><Relationship Id="rId3" Type="http://schemas.openxmlformats.org/officeDocument/2006/relationships/slideMaster" Target="slideMasters/slideMaster3.xml"/><Relationship Id="rId21" Type="http://schemas.openxmlformats.org/officeDocument/2006/relationships/slide" Target="slides/slide18.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font" Target="fonts/font3.fntdata"/><Relationship Id="rId43"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344011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288653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25606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Thank you for answering the question so cheerfully.</a:t>
            </a:r>
            <a:endParaRPr dirty="0"/>
          </a:p>
          <a:p>
            <a:pPr marL="0" lvl="0" indent="0" algn="l" rtl="0">
              <a:lnSpc>
                <a:spcPct val="100000"/>
              </a:lnSpc>
              <a:spcBef>
                <a:spcPts val="0"/>
              </a:spcBef>
              <a:spcAft>
                <a:spcPts val="0"/>
              </a:spcAft>
              <a:buSzPts val="1400"/>
              <a:buNone/>
            </a:pPr>
            <a:r>
              <a:rPr lang="en-US" dirty="0"/>
              <a:t>Do you remember what our class rules are that we mentioned this class? Do you especially remember what the Talking Stick 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723fda1d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723fda1d86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Next time we’re going to talk about the United Nations and human rights.</a:t>
            </a:r>
            <a:endParaRPr/>
          </a:p>
          <a:p>
            <a:pPr marL="400050" lvl="0" indent="-298450" algn="l" rtl="0">
              <a:lnSpc>
                <a:spcPct val="100000"/>
              </a:lnSpc>
              <a:spcBef>
                <a:spcPts val="0"/>
              </a:spcBef>
              <a:spcAft>
                <a:spcPts val="0"/>
              </a:spcAft>
              <a:buClr>
                <a:srgbClr val="000000"/>
              </a:buClr>
              <a:buSzPts val="1100"/>
              <a:buFont typeface="Noto Sans Symbols"/>
              <a:buChar char="▪"/>
            </a:pPr>
            <a:r>
              <a:rPr lang="en-US"/>
              <a:t>These are things like the right to have a family, and the right to be safe, and the right to tell other people how we feel and what we are thinking.</a:t>
            </a:r>
            <a:endParaRPr/>
          </a:p>
          <a:p>
            <a:pPr marL="0" lvl="0" indent="0" algn="l" rtl="0">
              <a:lnSpc>
                <a:spcPct val="100000"/>
              </a:lnSpc>
              <a:spcBef>
                <a:spcPts val="0"/>
              </a:spcBef>
              <a:spcAft>
                <a:spcPts val="0"/>
              </a:spcAft>
              <a:buSzPts val="1400"/>
              <a:buNone/>
            </a:pPr>
            <a:r>
              <a:rPr lang="en-US"/>
              <a:t>These are called human rights. You will love learning them!</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SzPts val="1400"/>
              <a:buAutoNum type="arabicPeriod"/>
            </a:pPr>
            <a:r>
              <a:rPr lang="en-US"/>
              <a:t>We take turns talking and sharing our ideas.</a:t>
            </a:r>
            <a:endParaRPr/>
          </a:p>
          <a:p>
            <a:pPr marL="457200" lvl="0" indent="-317500" algn="l" rtl="0">
              <a:lnSpc>
                <a:spcPct val="100000"/>
              </a:lnSpc>
              <a:spcBef>
                <a:spcPts val="0"/>
              </a:spcBef>
              <a:spcAft>
                <a:spcPts val="0"/>
              </a:spcAft>
              <a:buSzPts val="1400"/>
              <a:buAutoNum type="arabicPeriod"/>
            </a:pPr>
            <a:r>
              <a:rPr lang="en-US"/>
              <a:t>Rules help to make an orderly class.</a:t>
            </a:r>
            <a:endParaRPr/>
          </a:p>
        </p:txBody>
      </p:sp>
    </p:spTree>
    <p:extLst>
      <p:ext uri="{BB962C8B-B14F-4D97-AF65-F5344CB8AC3E}">
        <p14:creationId xmlns:p14="http://schemas.microsoft.com/office/powerpoint/2010/main" val="2328627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Tell your family and friends about our fun Talking Stick today.</a:t>
            </a:r>
            <a:endParaRPr/>
          </a:p>
          <a:p>
            <a:pPr marL="457200" lvl="0" indent="-317500" algn="l" rtl="0">
              <a:lnSpc>
                <a:spcPct val="100000"/>
              </a:lnSpc>
              <a:spcBef>
                <a:spcPts val="0"/>
              </a:spcBef>
              <a:spcAft>
                <a:spcPts val="0"/>
              </a:spcAft>
              <a:buSzPts val="1400"/>
              <a:buChar char="●"/>
            </a:pPr>
            <a:r>
              <a:rPr lang="en-US"/>
              <a:t>When you are talking with other people this week, remember to let them express themselves without interrupting them.</a:t>
            </a:r>
            <a:endParaRPr/>
          </a:p>
          <a:p>
            <a:pPr marL="457200" lvl="0" indent="-317500" algn="l" rtl="0">
              <a:lnSpc>
                <a:spcPct val="100000"/>
              </a:lnSpc>
              <a:spcBef>
                <a:spcPts val="0"/>
              </a:spcBef>
              <a:spcAft>
                <a:spcPts val="0"/>
              </a:spcAft>
              <a:buSzPts val="1400"/>
              <a:buChar char="●"/>
            </a:pPr>
            <a:r>
              <a:rPr lang="en-US"/>
              <a:t>I can’t wait to see you next time. Have a wonderful week.!</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80" name="Google Shape;28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7372b59db7_0_5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 name="Google Shape;83;g7372b59db7_0_5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911544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543688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7372b59db7_0_4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7372b59db7_0_4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SzPts val="1400"/>
              <a:buAutoNum type="arabicPeriod"/>
            </a:pPr>
            <a:r>
              <a:rPr lang="en-US"/>
              <a:t>We take turns talking and sharing our ideas.</a:t>
            </a:r>
            <a:endParaRPr/>
          </a:p>
          <a:p>
            <a:pPr marL="457200" lvl="0" indent="-317500" algn="l" rtl="0">
              <a:lnSpc>
                <a:spcPct val="100000"/>
              </a:lnSpc>
              <a:spcBef>
                <a:spcPts val="0"/>
              </a:spcBef>
              <a:spcAft>
                <a:spcPts val="0"/>
              </a:spcAft>
              <a:buSzPts val="1400"/>
              <a:buAutoNum type="arabicPeriod"/>
            </a:pPr>
            <a:r>
              <a:rPr lang="en-US"/>
              <a:t>Rules help to make an orderly class.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Ask: Does anyone know what a </a:t>
            </a:r>
            <a:r>
              <a:rPr lang="en-US" b="1" dirty="0"/>
              <a:t>talking stick</a:t>
            </a:r>
            <a:r>
              <a:rPr lang="en-US" dirty="0"/>
              <a:t> is? (Show the children a short stick)</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Explain: </a:t>
            </a:r>
            <a:r>
              <a:rPr lang="en-US" b="1" dirty="0"/>
              <a:t>Some indigenous peoples use a Talking Stick when they want to say something in a group. When a person has the Stick, no one else may say a word.</a:t>
            </a: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r>
              <a:rPr lang="en-US" b="1" dirty="0"/>
              <a:t>If you want to speak in class, raise your hand and wait until you have the Talking Stick. When you finish, you hand the Talking Stick back to the facilitator or someone else whose hand is raised. We’re going to use the Talking Stick here in our class.</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Clr>
                <a:schemeClr val="dk1"/>
              </a:buClr>
              <a:buSzPts val="1400"/>
              <a:buFont typeface="Arial"/>
              <a:buNone/>
            </a:pPr>
            <a:r>
              <a:rPr lang="en-US" b="1" i="1" dirty="0">
                <a:solidFill>
                  <a:schemeClr val="dk1"/>
                </a:solidFill>
              </a:rPr>
              <a:t>Facilitator tip:</a:t>
            </a:r>
            <a:r>
              <a:rPr lang="en-US" i="1" dirty="0">
                <a:solidFill>
                  <a:schemeClr val="dk1"/>
                </a:solidFill>
              </a:rPr>
              <a:t> If the group is too large to comfortably pass around the talking stick, the Facilitator can hold it up as a symbol to remind children to take turns and listen respectfully when someone speaks.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Let’s use the Talking Stick right now. We’ll pass it as we tell each other our names and our favorite food. I have the stick so I’m going to start.</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Say: </a:t>
            </a:r>
            <a:r>
              <a:rPr lang="en-US" b="1" dirty="0"/>
              <a:t>My name is __________ and my favorite food is ___________.</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Pass the stick to the child next to you.</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Child: </a:t>
            </a:r>
            <a:r>
              <a:rPr lang="en-US" b="1" dirty="0"/>
              <a:t>My name is __________ and my favorite food is __________.</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Child passes the stick to the next person, and so on to the end.</a:t>
            </a:r>
            <a:endParaRPr i="1" dirty="0"/>
          </a:p>
          <a:p>
            <a:pPr marL="0" lvl="0" indent="0" algn="l" rtl="0">
              <a:lnSpc>
                <a:spcPct val="100000"/>
              </a:lnSpc>
              <a:spcBef>
                <a:spcPts val="0"/>
              </a:spcBef>
              <a:spcAft>
                <a:spcPts val="0"/>
              </a:spcAft>
              <a:buSzPts val="1400"/>
              <a:buNone/>
            </a:pPr>
            <a:endParaRPr i="1" dirty="0"/>
          </a:p>
          <a:p>
            <a:pPr marL="0" lvl="0" indent="0" algn="l" rtl="0">
              <a:lnSpc>
                <a:spcPct val="100000"/>
              </a:lnSpc>
              <a:spcBef>
                <a:spcPts val="0"/>
              </a:spcBef>
              <a:spcAft>
                <a:spcPts val="0"/>
              </a:spcAft>
              <a:buSzPts val="1400"/>
              <a:buNone/>
            </a:pPr>
            <a:r>
              <a:rPr lang="en-US" dirty="0"/>
              <a:t>Say: </a:t>
            </a:r>
            <a:r>
              <a:rPr lang="en-US" b="1" dirty="0"/>
              <a:t>Well done! Now we need to decide on a few rules for an orderly class.</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BLANK_2">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325757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44613415"/>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67382215"/>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7741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30384074"/>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13874800"/>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88836929"/>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19424796"/>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35266174"/>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36177554"/>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24554258"/>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56370109"/>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22610869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7763604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69367526"/>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36636690"/>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226418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72095396"/>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Blank reverse">
  <p:cSld name="BLANK_1">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64210016"/>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72805391"/>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36917175"/>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247336148"/>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70877305"/>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02704062"/>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32264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3">
            <a:alphaModFix/>
          </a:blip>
          <a:srcRect/>
          <a:stretch/>
        </p:blipFill>
        <p:spPr>
          <a:xfrm>
            <a:off x="8653018" y="4666845"/>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734968969"/>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4">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3115806928"/>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5.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4288875943"/>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877463" y="1524000"/>
            <a:ext cx="5083858" cy="3108722"/>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Has anyone heard of the United Nations?</a:t>
            </a:r>
          </a:p>
          <a:p>
            <a:pPr marL="457200" lvl="1" indent="0">
              <a:lnSpc>
                <a:spcPct val="170000"/>
              </a:lnSpc>
              <a:spcBef>
                <a:spcPts val="600"/>
              </a:spcBef>
              <a:buSzPts val="1800"/>
              <a:buNone/>
            </a:pPr>
            <a:r>
              <a:rPr lang="en-US" dirty="0"/>
              <a:t>Raise your hand if you have</a:t>
            </a:r>
          </a:p>
          <a:p>
            <a:pPr marL="457200" lvl="1" indent="0">
              <a:lnSpc>
                <a:spcPct val="170000"/>
              </a:lnSpc>
              <a:spcBef>
                <a:spcPts val="600"/>
              </a:spcBef>
              <a:buSzPts val="1800"/>
              <a:buNone/>
            </a:pPr>
            <a:r>
              <a:rPr lang="en-US" dirty="0"/>
              <a:t>Raise your hand if you have not </a:t>
            </a:r>
            <a:endParaRPr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10</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descr="Flag of the United Nations as adopted by A/RES/167(II) on 20 October 1947">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2828" y="2301121"/>
            <a:ext cx="2331720" cy="15544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636104" y="824948"/>
            <a:ext cx="7305261" cy="3807774"/>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Have you ever heard of “Human Rights”?</a:t>
            </a:r>
          </a:p>
          <a:p>
            <a:pPr marL="457200" lvl="1" indent="0">
              <a:lnSpc>
                <a:spcPct val="170000"/>
              </a:lnSpc>
              <a:spcBef>
                <a:spcPts val="600"/>
              </a:spcBef>
              <a:buSzPts val="1800"/>
              <a:buNone/>
            </a:pPr>
            <a:r>
              <a:rPr lang="en-US" dirty="0"/>
              <a:t>Raise your hand if you have.</a:t>
            </a:r>
          </a:p>
          <a:p>
            <a:pPr marL="457200" lvl="1" indent="0">
              <a:lnSpc>
                <a:spcPct val="170000"/>
              </a:lnSpc>
              <a:spcBef>
                <a:spcPts val="600"/>
              </a:spcBef>
              <a:buSzPts val="1800"/>
              <a:buNone/>
            </a:pPr>
            <a:r>
              <a:rPr lang="en-US" dirty="0"/>
              <a:t>Raise your hand if you have not. </a:t>
            </a:r>
            <a:endParaRPr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11</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6655327" y="2301121"/>
            <a:ext cx="1526721" cy="155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291152"/>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523320" y="824949"/>
            <a:ext cx="6712366" cy="3568148"/>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Do you think you have any human rights?</a:t>
            </a:r>
          </a:p>
          <a:p>
            <a:pPr marL="457200" lvl="1" indent="0">
              <a:lnSpc>
                <a:spcPct val="170000"/>
              </a:lnSpc>
              <a:spcBef>
                <a:spcPts val="600"/>
              </a:spcBef>
              <a:buSzPts val="1800"/>
              <a:buNone/>
            </a:pPr>
            <a:r>
              <a:rPr lang="en-US" dirty="0"/>
              <a:t>Raise your hand if you think you do.</a:t>
            </a:r>
          </a:p>
          <a:p>
            <a:pPr marL="457200" lvl="1" indent="0">
              <a:lnSpc>
                <a:spcPct val="170000"/>
              </a:lnSpc>
              <a:spcBef>
                <a:spcPts val="600"/>
              </a:spcBef>
              <a:buSzPts val="1800"/>
              <a:buNone/>
            </a:pPr>
            <a:r>
              <a:rPr lang="en-US" dirty="0"/>
              <a:t>Raise your hand if you think you do not.</a:t>
            </a:r>
            <a:endParaRPr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12</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6655327" y="2301121"/>
            <a:ext cx="1526721" cy="155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943858"/>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974035" y="109330"/>
            <a:ext cx="4987286" cy="4523392"/>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Can anyone tell me any human rights you think you have?</a:t>
            </a:r>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13</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5178288" y="2379925"/>
            <a:ext cx="3256694" cy="1379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176732"/>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9"/>
          <p:cNvSpPr txBox="1">
            <a:spLocks noGrp="1"/>
          </p:cNvSpPr>
          <p:nvPr>
            <p:ph type="title"/>
          </p:nvPr>
        </p:nvSpPr>
        <p:spPr>
          <a:xfrm>
            <a:off x="974549" y="294559"/>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11" name="Google Shape;211;p19"/>
          <p:cNvSpPr txBox="1">
            <a:spLocks noGrp="1"/>
          </p:cNvSpPr>
          <p:nvPr>
            <p:ph type="body" idx="1"/>
          </p:nvPr>
        </p:nvSpPr>
        <p:spPr>
          <a:xfrm>
            <a:off x="537850" y="1100400"/>
            <a:ext cx="3953700" cy="3572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endParaRPr dirty="0"/>
          </a:p>
          <a:p>
            <a:pPr marL="400050" lvl="0" indent="-400050" algn="l" rtl="0">
              <a:lnSpc>
                <a:spcPct val="100000"/>
              </a:lnSpc>
              <a:spcBef>
                <a:spcPts val="600"/>
              </a:spcBef>
              <a:spcAft>
                <a:spcPts val="0"/>
              </a:spcAft>
              <a:buSzPts val="2800"/>
              <a:buChar char="▪"/>
            </a:pPr>
            <a:r>
              <a:rPr lang="en-US" sz="2800" dirty="0"/>
              <a:t>Do you remember our class rules?</a:t>
            </a:r>
          </a:p>
          <a:p>
            <a:pPr marL="400050" lvl="0" indent="-400050" algn="l" rtl="0">
              <a:lnSpc>
                <a:spcPct val="100000"/>
              </a:lnSpc>
              <a:spcBef>
                <a:spcPts val="600"/>
              </a:spcBef>
              <a:spcAft>
                <a:spcPts val="0"/>
              </a:spcAft>
              <a:buSzPts val="2800"/>
              <a:buChar char="▪"/>
            </a:pPr>
            <a:r>
              <a:rPr lang="en-US" sz="2800" dirty="0"/>
              <a:t>Do you remember how to use the Talking Stick?</a:t>
            </a:r>
            <a:endParaRPr sz="2800" dirty="0"/>
          </a:p>
          <a:p>
            <a:pPr marL="400050" lvl="0" indent="0" algn="l" rtl="0">
              <a:lnSpc>
                <a:spcPct val="100000"/>
              </a:lnSpc>
              <a:spcBef>
                <a:spcPts val="600"/>
              </a:spcBef>
              <a:spcAft>
                <a:spcPts val="0"/>
              </a:spcAft>
              <a:buSzPts val="1800"/>
              <a:buNone/>
            </a:pPr>
            <a:endParaRPr dirty="0"/>
          </a:p>
          <a:p>
            <a:pPr marL="400050" lvl="0" indent="0" algn="l" rtl="0">
              <a:lnSpc>
                <a:spcPct val="115000"/>
              </a:lnSpc>
              <a:spcBef>
                <a:spcPts val="0"/>
              </a:spcBef>
              <a:spcAft>
                <a:spcPts val="0"/>
              </a:spcAft>
              <a:buSzPts val="18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0"/>
              </a:spcBef>
              <a:spcAft>
                <a:spcPts val="0"/>
              </a:spcAft>
              <a:buClr>
                <a:schemeClr val="dk1"/>
              </a:buClr>
              <a:buSzPts val="1400"/>
              <a:buFont typeface="Arial"/>
              <a:buNone/>
            </a:pPr>
            <a:endParaRPr dirty="0"/>
          </a:p>
          <a:p>
            <a:pPr marL="0" lvl="0" indent="0" algn="l" rtl="0">
              <a:lnSpc>
                <a:spcPct val="100000"/>
              </a:lnSpc>
              <a:spcBef>
                <a:spcPts val="600"/>
              </a:spcBef>
              <a:spcAft>
                <a:spcPts val="0"/>
              </a:spcAft>
              <a:buSzPts val="2400"/>
              <a:buNone/>
            </a:pPr>
            <a:endParaRPr dirty="0"/>
          </a:p>
        </p:txBody>
      </p:sp>
      <p:pic>
        <p:nvPicPr>
          <p:cNvPr id="212" name="Google Shape;212;p19"/>
          <p:cNvPicPr preferRelativeResize="0">
            <a:picLocks noGrp="1" noChangeAspect="1"/>
          </p:cNvPicPr>
          <p:nvPr>
            <p:ph type="body" idx="2"/>
          </p:nvPr>
        </p:nvPicPr>
        <p:blipFill>
          <a:blip r:embed="rId3"/>
          <a:srcRect/>
          <a:stretch/>
        </p:blipFill>
        <p:spPr>
          <a:xfrm>
            <a:off x="4689701" y="1459501"/>
            <a:ext cx="3200400" cy="2556262"/>
          </a:xfrm>
          <a:prstGeom prst="rect">
            <a:avLst/>
          </a:prstGeom>
          <a:noFill/>
          <a:ln>
            <a:noFill/>
          </a:ln>
        </p:spPr>
      </p:pic>
      <p:sp>
        <p:nvSpPr>
          <p:cNvPr id="213" name="Google Shape;213;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14</a:t>
            </a:fld>
            <a:endParaRPr sz="900"/>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723fda1d86_0_0"/>
          <p:cNvSpPr txBox="1">
            <a:spLocks noGrp="1"/>
          </p:cNvSpPr>
          <p:nvPr>
            <p:ph type="title"/>
          </p:nvPr>
        </p:nvSpPr>
        <p:spPr>
          <a:xfrm>
            <a:off x="974549" y="2945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Human Rights</a:t>
            </a:r>
            <a:endParaRPr dirty="0"/>
          </a:p>
        </p:txBody>
      </p:sp>
      <p:sp>
        <p:nvSpPr>
          <p:cNvPr id="219" name="Google Shape;219;g723fda1d86_0_0"/>
          <p:cNvSpPr txBox="1">
            <a:spLocks noGrp="1"/>
          </p:cNvSpPr>
          <p:nvPr>
            <p:ph type="body" idx="1"/>
          </p:nvPr>
        </p:nvSpPr>
        <p:spPr>
          <a:xfrm>
            <a:off x="1053548" y="665922"/>
            <a:ext cx="6559524" cy="400687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endParaRPr dirty="0"/>
          </a:p>
          <a:p>
            <a:pPr marL="6350" lvl="0" indent="0" algn="l" rtl="0">
              <a:lnSpc>
                <a:spcPct val="100000"/>
              </a:lnSpc>
              <a:spcBef>
                <a:spcPts val="0"/>
              </a:spcBef>
              <a:spcAft>
                <a:spcPts val="0"/>
              </a:spcAft>
              <a:buClr>
                <a:srgbClr val="0B4860"/>
              </a:buClr>
              <a:buSzPts val="2600"/>
              <a:buNone/>
            </a:pPr>
            <a:r>
              <a:rPr lang="en-US" sz="2800" dirty="0"/>
              <a:t>Some h</a:t>
            </a:r>
            <a:r>
              <a:rPr lang="en-US" sz="2800" dirty="0">
                <a:solidFill>
                  <a:srgbClr val="0B4860"/>
                </a:solidFill>
              </a:rPr>
              <a:t>uman rights are: </a:t>
            </a:r>
          </a:p>
          <a:p>
            <a:pPr marL="6350" lvl="0" indent="0" algn="l" rtl="0">
              <a:lnSpc>
                <a:spcPct val="100000"/>
              </a:lnSpc>
              <a:spcBef>
                <a:spcPts val="0"/>
              </a:spcBef>
              <a:spcAft>
                <a:spcPts val="0"/>
              </a:spcAft>
              <a:buClr>
                <a:srgbClr val="0B4860"/>
              </a:buClr>
              <a:buSzPts val="2600"/>
              <a:buNone/>
            </a:pPr>
            <a:r>
              <a:rPr lang="en-US" sz="2800" dirty="0">
                <a:solidFill>
                  <a:srgbClr val="0B4860"/>
                </a:solidFill>
              </a:rPr>
              <a:t> </a:t>
            </a:r>
          </a:p>
          <a:p>
            <a:pPr marL="463550" indent="-457200">
              <a:buSzPts val="2600"/>
            </a:pPr>
            <a:r>
              <a:rPr lang="en-US" dirty="0">
                <a:solidFill>
                  <a:srgbClr val="0B4860"/>
                </a:solidFill>
              </a:rPr>
              <a:t>the right to have a family</a:t>
            </a:r>
          </a:p>
          <a:p>
            <a:pPr marL="463550" indent="-457200">
              <a:buSzPts val="2600"/>
            </a:pPr>
            <a:endParaRPr lang="en-US" dirty="0">
              <a:solidFill>
                <a:srgbClr val="0B4860"/>
              </a:solidFill>
            </a:endParaRPr>
          </a:p>
          <a:p>
            <a:pPr marL="463550" indent="-457200">
              <a:buSzPts val="2600"/>
            </a:pPr>
            <a:r>
              <a:rPr lang="en-US" dirty="0">
                <a:solidFill>
                  <a:srgbClr val="0B4860"/>
                </a:solidFill>
              </a:rPr>
              <a:t>the right to be safe</a:t>
            </a:r>
          </a:p>
          <a:p>
            <a:pPr marL="463550" indent="-457200">
              <a:buSzPts val="2600"/>
            </a:pPr>
            <a:endParaRPr lang="en-US" dirty="0">
              <a:solidFill>
                <a:srgbClr val="0B4860"/>
              </a:solidFill>
            </a:endParaRPr>
          </a:p>
          <a:p>
            <a:pPr marL="463550" indent="-457200">
              <a:buSzPts val="2600"/>
            </a:pPr>
            <a:r>
              <a:rPr lang="en-US" dirty="0">
                <a:solidFill>
                  <a:srgbClr val="0B4860"/>
                </a:solidFill>
              </a:rPr>
              <a:t>the right to tell other people how we feel and what we are thinking</a:t>
            </a:r>
            <a:endParaRPr dirty="0">
              <a:solidFill>
                <a:srgbClr val="0B4860"/>
              </a:solidFill>
            </a:endParaRPr>
          </a:p>
          <a:p>
            <a:pPr marL="400050" lvl="0" indent="0" algn="l" rtl="0">
              <a:lnSpc>
                <a:spcPct val="100000"/>
              </a:lnSpc>
              <a:spcBef>
                <a:spcPts val="600"/>
              </a:spcBef>
              <a:spcAft>
                <a:spcPts val="0"/>
              </a:spcAft>
              <a:buSzPts val="1800"/>
              <a:buNone/>
            </a:pPr>
            <a:endParaRPr dirty="0"/>
          </a:p>
          <a:p>
            <a:pPr marL="400050" lvl="0" indent="0" algn="l" rtl="0">
              <a:lnSpc>
                <a:spcPct val="115000"/>
              </a:lnSpc>
              <a:spcBef>
                <a:spcPts val="0"/>
              </a:spcBef>
              <a:spcAft>
                <a:spcPts val="0"/>
              </a:spcAft>
              <a:buSzPts val="18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0"/>
              </a:spcBef>
              <a:spcAft>
                <a:spcPts val="0"/>
              </a:spcAft>
              <a:buClr>
                <a:schemeClr val="dk1"/>
              </a:buClr>
              <a:buSzPts val="1400"/>
              <a:buFont typeface="Arial"/>
              <a:buNone/>
            </a:pPr>
            <a:endParaRPr dirty="0"/>
          </a:p>
          <a:p>
            <a:pPr marL="0" lvl="0" indent="0" algn="l" rtl="0">
              <a:lnSpc>
                <a:spcPct val="100000"/>
              </a:lnSpc>
              <a:spcBef>
                <a:spcPts val="600"/>
              </a:spcBef>
              <a:spcAft>
                <a:spcPts val="0"/>
              </a:spcAft>
              <a:buSzPts val="2400"/>
              <a:buNone/>
            </a:pPr>
            <a:endParaRPr dirty="0"/>
          </a:p>
        </p:txBody>
      </p:sp>
      <p:pic>
        <p:nvPicPr>
          <p:cNvPr id="220" name="Google Shape;220;g723fda1d86_0_0" descr="Four stick children holding stars"/>
          <p:cNvPicPr preferRelativeResize="0">
            <a:picLocks noGrp="1"/>
          </p:cNvPicPr>
          <p:nvPr>
            <p:ph type="body" idx="2"/>
          </p:nvPr>
        </p:nvPicPr>
        <p:blipFill rotWithShape="1">
          <a:blip r:embed="rId3">
            <a:alphaModFix/>
          </a:blip>
          <a:srcRect/>
          <a:stretch/>
        </p:blipFill>
        <p:spPr>
          <a:xfrm>
            <a:off x="7309561" y="392701"/>
            <a:ext cx="1296589" cy="914400"/>
          </a:xfrm>
          <a:prstGeom prst="rect">
            <a:avLst/>
          </a:prstGeom>
          <a:noFill/>
          <a:ln>
            <a:noFill/>
          </a:ln>
        </p:spPr>
      </p:pic>
      <p:sp>
        <p:nvSpPr>
          <p:cNvPr id="221" name="Google Shape;221;g723fda1d86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62" name="Google Shape;162;p9"/>
          <p:cNvSpPr txBox="1">
            <a:spLocks noGrp="1"/>
          </p:cNvSpPr>
          <p:nvPr>
            <p:ph type="body" idx="1"/>
          </p:nvPr>
        </p:nvSpPr>
        <p:spPr>
          <a:xfrm>
            <a:off x="556591" y="685800"/>
            <a:ext cx="3978472" cy="3946922"/>
          </a:xfrm>
          <a:prstGeom prst="rect">
            <a:avLst/>
          </a:prstGeom>
          <a:noFill/>
          <a:ln>
            <a:noFill/>
          </a:ln>
        </p:spPr>
        <p:txBody>
          <a:bodyPr spcFirstLastPara="1" wrap="square" lIns="91425" tIns="91425" rIns="91425" bIns="91425" anchor="ctr" anchorCtr="0">
            <a:normAutofit/>
          </a:bodyPr>
          <a:lstStyle/>
          <a:p>
            <a:pPr marL="342900">
              <a:spcBef>
                <a:spcPts val="600"/>
              </a:spcBef>
              <a:buSzPts val="2400"/>
            </a:pPr>
            <a:r>
              <a:rPr lang="en-US" dirty="0"/>
              <a:t>We take turns talking and sharing our ideas.</a:t>
            </a:r>
            <a:endParaRPr dirty="0"/>
          </a:p>
          <a:p>
            <a:pPr marL="342900">
              <a:spcBef>
                <a:spcPts val="600"/>
              </a:spcBef>
              <a:buSzPts val="2400"/>
            </a:pPr>
            <a:endParaRPr dirty="0"/>
          </a:p>
          <a:p>
            <a:pPr marL="342900">
              <a:spcBef>
                <a:spcPts val="600"/>
              </a:spcBef>
              <a:buSzPts val="2400"/>
            </a:pPr>
            <a:r>
              <a:rPr lang="en-US" dirty="0"/>
              <a:t>Rules help to make an orderly class.</a:t>
            </a:r>
            <a:endParaRPr dirty="0"/>
          </a:p>
        </p:txBody>
      </p:sp>
      <p:pic>
        <p:nvPicPr>
          <p:cNvPr id="163" name="Google Shape;163;p9" descr="Five stick figure children holding star"/>
          <p:cNvPicPr preferRelativeResize="0">
            <a:picLocks noGrp="1"/>
          </p:cNvPicPr>
          <p:nvPr>
            <p:ph type="body" idx="2"/>
          </p:nvPr>
        </p:nvPicPr>
        <p:blipFill rotWithShape="1">
          <a:blip r:embed="rId3">
            <a:alphaModFix/>
          </a:blip>
          <a:srcRect/>
          <a:stretch/>
        </p:blipFill>
        <p:spPr>
          <a:xfrm>
            <a:off x="4877963" y="1706761"/>
            <a:ext cx="3657600" cy="2743200"/>
          </a:xfrm>
          <a:prstGeom prst="rect">
            <a:avLst/>
          </a:prstGeom>
          <a:noFill/>
          <a:ln>
            <a:noFill/>
          </a:ln>
        </p:spPr>
      </p:pic>
      <p:sp>
        <p:nvSpPr>
          <p:cNvPr id="164" name="Google Shape;164;p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spTree>
    <p:extLst>
      <p:ext uri="{BB962C8B-B14F-4D97-AF65-F5344CB8AC3E}">
        <p14:creationId xmlns:p14="http://schemas.microsoft.com/office/powerpoint/2010/main" val="3046645584"/>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sp>
        <p:nvSpPr>
          <p:cNvPr id="227" name="Google Shape;227;p20"/>
          <p:cNvSpPr txBox="1">
            <a:spLocks noGrp="1"/>
          </p:cNvSpPr>
          <p:nvPr>
            <p:ph type="body" idx="1"/>
          </p:nvPr>
        </p:nvSpPr>
        <p:spPr>
          <a:xfrm>
            <a:off x="877463" y="1524000"/>
            <a:ext cx="4000500" cy="3108722"/>
          </a:xfrm>
          <a:prstGeom prst="rect">
            <a:avLst/>
          </a:prstGeom>
          <a:noFill/>
          <a:ln>
            <a:noFill/>
          </a:ln>
        </p:spPr>
        <p:txBody>
          <a:bodyPr spcFirstLastPara="1" wrap="square" lIns="91425" tIns="91425" rIns="91425" bIns="91425" anchor="t" anchorCtr="0">
            <a:normAutofit/>
          </a:bodyPr>
          <a:lstStyle/>
          <a:p>
            <a:pPr marL="457200" lvl="0" indent="-342900" algn="l" rtl="0">
              <a:lnSpc>
                <a:spcPct val="100000"/>
              </a:lnSpc>
              <a:spcBef>
                <a:spcPts val="600"/>
              </a:spcBef>
              <a:spcAft>
                <a:spcPts val="0"/>
              </a:spcAft>
              <a:buSzPts val="1800"/>
              <a:buChar char="▪"/>
            </a:pPr>
            <a:r>
              <a:rPr lang="en-US" dirty="0"/>
              <a:t>Tell your family and friends about our Talking Stick.</a:t>
            </a:r>
            <a:endParaRPr dirty="0"/>
          </a:p>
          <a:p>
            <a:pPr marL="914400" lvl="0" indent="0" algn="l" rtl="0">
              <a:lnSpc>
                <a:spcPct val="100000"/>
              </a:lnSpc>
              <a:spcBef>
                <a:spcPts val="600"/>
              </a:spcBef>
              <a:spcAft>
                <a:spcPts val="0"/>
              </a:spcAft>
              <a:buSzPts val="1800"/>
              <a:buNone/>
            </a:pPr>
            <a:endParaRPr dirty="0"/>
          </a:p>
          <a:p>
            <a:pPr marL="457200" lvl="0" indent="-342900" algn="l" rtl="0">
              <a:lnSpc>
                <a:spcPct val="100000"/>
              </a:lnSpc>
              <a:spcBef>
                <a:spcPts val="600"/>
              </a:spcBef>
              <a:spcAft>
                <a:spcPts val="0"/>
              </a:spcAft>
              <a:buSzPts val="1800"/>
              <a:buChar char="▪"/>
            </a:pPr>
            <a:r>
              <a:rPr lang="en-US" dirty="0"/>
              <a:t>Let them talk without interrupting them.</a:t>
            </a:r>
            <a:endParaRPr dirty="0"/>
          </a:p>
        </p:txBody>
      </p:sp>
      <p:pic>
        <p:nvPicPr>
          <p:cNvPr id="228" name="Google Shape;228;p20"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4877963" y="1775341"/>
            <a:ext cx="3657600" cy="2606040"/>
          </a:xfrm>
          <a:prstGeom prst="rect">
            <a:avLst/>
          </a:prstGeom>
          <a:noFill/>
          <a:ln>
            <a:noFill/>
          </a:ln>
          <a:effectLst>
            <a:outerShdw blurRad="57150" dist="19050" dir="5400000" algn="bl" rotWithShape="0">
              <a:srgbClr val="FFFFFF">
                <a:alpha val="49411"/>
              </a:srgbClr>
            </a:outerShdw>
          </a:effectLst>
        </p:spPr>
      </p:pic>
      <p:sp>
        <p:nvSpPr>
          <p:cNvPr id="229" name="Google Shape;229;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17</a:t>
            </a:fld>
            <a:endParaRPr sz="900"/>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81"/>
        <p:cNvGrpSpPr/>
        <p:nvPr/>
      </p:nvGrpSpPr>
      <p:grpSpPr>
        <a:xfrm>
          <a:off x="0" y="0"/>
          <a:ext cx="0" cy="0"/>
          <a:chOff x="0" y="0"/>
          <a:chExt cx="0" cy="0"/>
        </a:xfrm>
      </p:grpSpPr>
      <p:sp>
        <p:nvSpPr>
          <p:cNvPr id="282" name="Google Shape;282;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18</a:t>
            </a:fld>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1029206179"/>
              </p:ext>
            </p:extLst>
          </p:nvPr>
        </p:nvGraphicFramePr>
        <p:xfrm>
          <a:off x="869148" y="1587964"/>
          <a:ext cx="7772400" cy="2589804"/>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dirty="0"/>
                        <a:t>1</a:t>
                      </a:r>
                    </a:p>
                  </a:txBody>
                  <a:tcPr/>
                </a:tc>
                <a:tc>
                  <a:txBody>
                    <a:bodyPr/>
                    <a:lstStyle/>
                    <a:p>
                      <a:r>
                        <a:rPr lang="en-US" sz="1400" i="1" u="none" strike="noStrike" cap="none" dirty="0">
                          <a:effectLst/>
                          <a:sym typeface="Arial"/>
                        </a:rPr>
                        <a:t>Visit the United Nations Geneva Office on Human Rights Education website to download and print lesson resources </a:t>
                      </a:r>
                      <a:r>
                        <a:rPr lang="en-US" sz="1400" u="none" strike="noStrike" cap="none" dirty="0">
                          <a:effectLst/>
                          <a:sym typeface="Arial"/>
                        </a:rPr>
                        <a:t>at </a:t>
                      </a:r>
                      <a:r>
                        <a:rPr lang="en-US" sz="1400" u="sng" strike="noStrike" cap="none" dirty="0">
                          <a:effectLst/>
                          <a:sym typeface="Arial"/>
                          <a:hlinkClick r:id="rId4"/>
                        </a:rPr>
                        <a:t>www.go-hre.org</a:t>
                      </a:r>
                      <a:r>
                        <a:rPr lang="en-US" sz="1400" u="none" strike="noStrike" cap="none" dirty="0">
                          <a:effectLst/>
                          <a:sym typeface="Arial"/>
                        </a:rPr>
                        <a:t> </a:t>
                      </a:r>
                      <a:endParaRPr lang="en-US" sz="14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dirty="0"/>
                        <a:t>2</a:t>
                      </a:r>
                    </a:p>
                  </a:txBody>
                  <a:tcPr/>
                </a:tc>
                <a:tc>
                  <a:txBody>
                    <a:bodyPr/>
                    <a:lstStyle/>
                    <a:p>
                      <a:r>
                        <a:rPr lang="en-US" dirty="0"/>
                        <a:t>United Nations Universal Declaration of Human Rights. </a:t>
                      </a:r>
                      <a:r>
                        <a:rPr lang="en-US" dirty="0">
                          <a:hlinkClick r:id="rId5"/>
                        </a:rPr>
                        <a:t>https://www.un.org/en/universal-declaration-human-rights/</a:t>
                      </a:r>
                      <a:endParaRPr lang="en-US" dirty="0"/>
                    </a:p>
                  </a:txBody>
                  <a:tcPr/>
                </a:tc>
                <a:extLst>
                  <a:ext uri="{0D108BD9-81ED-4DB2-BD59-A6C34878D82A}">
                    <a16:rowId xmlns:a16="http://schemas.microsoft.com/office/drawing/2014/main" val="2406759190"/>
                  </a:ext>
                </a:extLst>
              </a:tr>
              <a:tr h="517164">
                <a:tc>
                  <a:txBody>
                    <a:bodyPr/>
                    <a:lstStyle/>
                    <a:p>
                      <a:pPr algn="ctr"/>
                      <a:r>
                        <a:rPr lang="en-US" dirty="0"/>
                        <a:t>3</a:t>
                      </a:r>
                    </a:p>
                  </a:txBody>
                  <a:tcPr/>
                </a:tc>
                <a:tc>
                  <a:txBody>
                    <a:bodyPr/>
                    <a:lstStyle/>
                    <a:p>
                      <a:r>
                        <a:rPr lang="en-US" dirty="0"/>
                        <a:t>United Nations Convention on the Rights of the Child. </a:t>
                      </a:r>
                      <a:r>
                        <a:rPr lang="en-US" dirty="0">
                          <a:hlinkClick r:id="rId6"/>
                        </a:rPr>
                        <a:t>https://www.ohchr.org/en/professionalinterest/pages/crc.aspx</a:t>
                      </a:r>
                      <a:endParaRPr lang="en-US" dirty="0"/>
                    </a:p>
                  </a:txBody>
                  <a:tcPr/>
                </a:tc>
                <a:extLst>
                  <a:ext uri="{0D108BD9-81ED-4DB2-BD59-A6C34878D82A}">
                    <a16:rowId xmlns:a16="http://schemas.microsoft.com/office/drawing/2014/main" val="1686710979"/>
                  </a:ext>
                </a:extLst>
              </a:tr>
              <a:tr h="517164">
                <a:tc>
                  <a:txBody>
                    <a:bodyPr/>
                    <a:lstStyle/>
                    <a:p>
                      <a:pPr algn="ctr"/>
                      <a:r>
                        <a:rPr lang="en-US" dirty="0"/>
                        <a:t>4</a:t>
                      </a:r>
                    </a:p>
                  </a:txBody>
                  <a:tcPr/>
                </a:tc>
                <a:tc>
                  <a:txBody>
                    <a:bodyPr/>
                    <a:lstStyle/>
                    <a:p>
                      <a:r>
                        <a:rPr lang="en-US" sz="1400" i="1" u="none" strike="noStrike" cap="none" dirty="0">
                          <a:effectLst/>
                          <a:sym typeface="Arial"/>
                        </a:rPr>
                        <a:t>The Power of the Talking Stick</a:t>
                      </a:r>
                      <a:r>
                        <a:rPr lang="en-US" dirty="0"/>
                        <a:t>. </a:t>
                      </a:r>
                      <a:r>
                        <a:rPr lang="en-US" sz="1400" u="none" strike="noStrike" cap="none" dirty="0">
                          <a:effectLst/>
                          <a:sym typeface="Arial"/>
                        </a:rPr>
                        <a:t>Kathie Beebe. (2015). </a:t>
                      </a:r>
                      <a:r>
                        <a:rPr lang="en-US" sz="1400" i="1" u="none" strike="noStrike" cap="none" dirty="0">
                          <a:effectLst/>
                          <a:sym typeface="Arial"/>
                        </a:rPr>
                        <a:t>Native American and Indigenous Studies</a:t>
                      </a:r>
                      <a:r>
                        <a:rPr lang="en-US" sz="1400" u="none" strike="noStrike" cap="none" dirty="0">
                          <a:effectLst/>
                          <a:sym typeface="Arial"/>
                        </a:rPr>
                        <a:t>, 2(2), 202-203. doi:10.5749/natiindistudj.2.2.0202</a:t>
                      </a:r>
                      <a:endParaRPr lang="en-US" dirty="0"/>
                    </a:p>
                  </a:txBody>
                  <a:tcPr/>
                </a:tc>
                <a:extLst>
                  <a:ext uri="{0D108BD9-81ED-4DB2-BD59-A6C34878D82A}">
                    <a16:rowId xmlns:a16="http://schemas.microsoft.com/office/drawing/2014/main" val="1773930089"/>
                  </a:ext>
                </a:extLst>
              </a:tr>
              <a:tr h="517164">
                <a:tc>
                  <a:txBody>
                    <a:bodyPr/>
                    <a:lstStyle/>
                    <a:p>
                      <a:pPr algn="ctr"/>
                      <a:r>
                        <a:rPr lang="en-US" dirty="0"/>
                        <a:t>5</a:t>
                      </a:r>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rtl="0">
              <a:lnSpc>
                <a:spcPct val="139988"/>
              </a:lnSpc>
              <a:spcBef>
                <a:spcPts val="0"/>
              </a:spcBef>
              <a:spcAft>
                <a:spcPts val="0"/>
              </a:spcAft>
              <a:buNone/>
            </a:pPr>
            <a:r>
              <a:rPr lang="en-US" sz="3600" b="1" i="0" u="none" strike="noStrike" cap="none" dirty="0">
                <a:solidFill>
                  <a:srgbClr val="000000"/>
                </a:solidFill>
                <a:latin typeface="Arial" panose="020B0604020202020204" pitchFamily="34" charset="0"/>
                <a:ea typeface="Open Sans ExtraBold"/>
                <a:cs typeface="Arial" panose="020B0604020202020204" pitchFamily="34" charset="0"/>
                <a:sym typeface="Open Sans ExtraBold"/>
              </a:rPr>
              <a:t>Facilitator Tips</a:t>
            </a:r>
            <a:endParaRPr sz="500" dirty="0">
              <a:latin typeface="Arial" panose="020B0604020202020204" pitchFamily="34" charset="0"/>
              <a:cs typeface="Arial" panose="020B0604020202020204" pitchFamily="34" charset="0"/>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056896668"/>
              </p:ext>
            </p:extLst>
          </p:nvPr>
        </p:nvGraphicFramePr>
        <p:xfrm>
          <a:off x="365760" y="999891"/>
          <a:ext cx="8412480" cy="3819006"/>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How to Use the 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sz="1200" dirty="0"/>
                        <a:t>If the group is too large to comfortably pass around the Talking Stick, the facilitator can hold it up as a symbol to remind the children to take turns and to listen respectfully when someone speaks.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Develop 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sz="1200" dirty="0"/>
                        <a:t>The class rules chart should be very simple.  Post it during each lesson where the children can see it. You can refer to the rules briefly to remind the children of a particular point.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Get Help for the Questionnaire :</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sz="1200" dirty="0"/>
                        <a:t>When you finish the STUDENT EVALUATION questionnaire, it should be saved.  You will use the exact same questionnaire at the end of the entire course of lessons.  At that time, you will compare the two questionnaires to help you evaluate how much the children have learned.  This is very important in determining what the children know NOW. It is also a way to arouse their interest in the material.  It is  helpful to have another person with you to count and record the answers. </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1"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1200" dirty="0"/>
                        <a:t>At the end of each lesson, there is a “Facilitator Notes and Reflections” sheet, so you can record any changes, new ideas, or challenges for future reference.  You  should keep all the originals used in a folder for future use or reference.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4"/>
        <p:cNvGrpSpPr/>
        <p:nvPr/>
      </p:nvGrpSpPr>
      <p:grpSpPr>
        <a:xfrm>
          <a:off x="0" y="0"/>
          <a:ext cx="0" cy="0"/>
          <a:chOff x="0" y="0"/>
          <a:chExt cx="0" cy="0"/>
        </a:xfrm>
      </p:grpSpPr>
      <p:sp>
        <p:nvSpPr>
          <p:cNvPr id="85" name="Google Shape;85;g7372b59db7_0_507"/>
          <p:cNvSpPr txBox="1">
            <a:spLocks noGrp="1"/>
          </p:cNvSpPr>
          <p:nvPr>
            <p:ph type="ctrTitle"/>
          </p:nvPr>
        </p:nvSpPr>
        <p:spPr>
          <a:xfrm>
            <a:off x="5956852" y="1070345"/>
            <a:ext cx="3059700" cy="2913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Born Free!</a:t>
            </a:r>
            <a:br>
              <a:rPr lang="en-US" sz="4400" dirty="0">
                <a:solidFill>
                  <a:srgbClr val="FF7A2E"/>
                </a:solidFill>
              </a:rPr>
            </a:br>
            <a:br>
              <a:rPr lang="en-US" sz="2800" dirty="0">
                <a:solidFill>
                  <a:srgbClr val="FF7A2E"/>
                </a:solidFill>
              </a:rPr>
            </a:br>
            <a:r>
              <a:rPr lang="en-US" sz="2800" dirty="0">
                <a:solidFill>
                  <a:srgbClr val="FF7A2E"/>
                </a:solidFill>
              </a:rPr>
              <a:t>Lesson 1A</a:t>
            </a:r>
            <a:endParaRPr sz="4400" dirty="0">
              <a:solidFill>
                <a:srgbClr val="FF7A2E"/>
              </a:solidFill>
            </a:endParaRPr>
          </a:p>
        </p:txBody>
      </p:sp>
      <p:pic>
        <p:nvPicPr>
          <p:cNvPr id="86" name="Google Shape;86;g7372b59db7_0_507"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87" name="Google Shape;87;g7372b59db7_0_507"/>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dirty="0">
                <a:solidFill>
                  <a:srgbClr val="FFCC00"/>
                </a:solidFill>
              </a:rPr>
              <a:t>Geneva Office of Human Rights Education</a:t>
            </a:r>
            <a:endParaRPr sz="2400" dirty="0">
              <a:solidFill>
                <a:srgbClr val="FFCC00"/>
              </a:solidFill>
            </a:endParaRPr>
          </a:p>
        </p:txBody>
      </p:sp>
      <p:sp>
        <p:nvSpPr>
          <p:cNvPr id="88" name="Google Shape;88;g7372b59db7_0_507"/>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sp>
        <p:nvSpPr>
          <p:cNvPr id="89" name="Google Shape;89;g7372b59db7_0_507"/>
          <p:cNvSpPr txBox="1"/>
          <p:nvPr/>
        </p:nvSpPr>
        <p:spPr>
          <a:xfrm>
            <a:off x="8174736" y="5561838"/>
            <a:ext cx="1371600" cy="45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66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90" name="Google Shape;90;g7372b59db7_0_507"/>
          <p:cNvPicPr preferRelativeResize="0"/>
          <p:nvPr/>
        </p:nvPicPr>
        <p:blipFill rotWithShape="1">
          <a:blip r:embed="rId4">
            <a:alphaModFix/>
          </a:blip>
          <a:srcRect l="8123" t="5909" r="6675" b="6439"/>
          <a:stretch/>
        </p:blipFill>
        <p:spPr>
          <a:xfrm>
            <a:off x="497376" y="1134512"/>
            <a:ext cx="4876800" cy="2743200"/>
          </a:xfrm>
          <a:custGeom>
            <a:avLst/>
            <a:gdLst>
              <a:gd name="connsiteX0" fmla="*/ 0 w 4876800"/>
              <a:gd name="connsiteY0" fmla="*/ 0 h 2743200"/>
              <a:gd name="connsiteX1" fmla="*/ 493099 w 4876800"/>
              <a:gd name="connsiteY1" fmla="*/ 0 h 2743200"/>
              <a:gd name="connsiteX2" fmla="*/ 986197 w 4876800"/>
              <a:gd name="connsiteY2" fmla="*/ 0 h 2743200"/>
              <a:gd name="connsiteX3" fmla="*/ 1381760 w 4876800"/>
              <a:gd name="connsiteY3" fmla="*/ 0 h 2743200"/>
              <a:gd name="connsiteX4" fmla="*/ 1972395 w 4876800"/>
              <a:gd name="connsiteY4" fmla="*/ 0 h 2743200"/>
              <a:gd name="connsiteX5" fmla="*/ 2416725 w 4876800"/>
              <a:gd name="connsiteY5" fmla="*/ 0 h 2743200"/>
              <a:gd name="connsiteX6" fmla="*/ 3007360 w 4876800"/>
              <a:gd name="connsiteY6" fmla="*/ 0 h 2743200"/>
              <a:gd name="connsiteX7" fmla="*/ 3597995 w 4876800"/>
              <a:gd name="connsiteY7" fmla="*/ 0 h 2743200"/>
              <a:gd name="connsiteX8" fmla="*/ 4237397 w 4876800"/>
              <a:gd name="connsiteY8" fmla="*/ 0 h 2743200"/>
              <a:gd name="connsiteX9" fmla="*/ 4876800 w 4876800"/>
              <a:gd name="connsiteY9" fmla="*/ 0 h 2743200"/>
              <a:gd name="connsiteX10" fmla="*/ 4876800 w 4876800"/>
              <a:gd name="connsiteY10" fmla="*/ 576072 h 2743200"/>
              <a:gd name="connsiteX11" fmla="*/ 4876800 w 4876800"/>
              <a:gd name="connsiteY11" fmla="*/ 1124712 h 2743200"/>
              <a:gd name="connsiteX12" fmla="*/ 4876800 w 4876800"/>
              <a:gd name="connsiteY12" fmla="*/ 1618488 h 2743200"/>
              <a:gd name="connsiteX13" fmla="*/ 4876800 w 4876800"/>
              <a:gd name="connsiteY13" fmla="*/ 2139696 h 2743200"/>
              <a:gd name="connsiteX14" fmla="*/ 4876800 w 4876800"/>
              <a:gd name="connsiteY14" fmla="*/ 2743200 h 2743200"/>
              <a:gd name="connsiteX15" fmla="*/ 4237397 w 4876800"/>
              <a:gd name="connsiteY15" fmla="*/ 2743200 h 2743200"/>
              <a:gd name="connsiteX16" fmla="*/ 3597995 w 4876800"/>
              <a:gd name="connsiteY16" fmla="*/ 2743200 h 2743200"/>
              <a:gd name="connsiteX17" fmla="*/ 3153664 w 4876800"/>
              <a:gd name="connsiteY17" fmla="*/ 2743200 h 2743200"/>
              <a:gd name="connsiteX18" fmla="*/ 2514261 w 4876800"/>
              <a:gd name="connsiteY18" fmla="*/ 2743200 h 2743200"/>
              <a:gd name="connsiteX19" fmla="*/ 2069931 w 4876800"/>
              <a:gd name="connsiteY19" fmla="*/ 2743200 h 2743200"/>
              <a:gd name="connsiteX20" fmla="*/ 1528064 w 4876800"/>
              <a:gd name="connsiteY20" fmla="*/ 2743200 h 2743200"/>
              <a:gd name="connsiteX21" fmla="*/ 1083733 w 4876800"/>
              <a:gd name="connsiteY21" fmla="*/ 2743200 h 2743200"/>
              <a:gd name="connsiteX22" fmla="*/ 590635 w 4876800"/>
              <a:gd name="connsiteY22" fmla="*/ 2743200 h 2743200"/>
              <a:gd name="connsiteX23" fmla="*/ 0 w 4876800"/>
              <a:gd name="connsiteY23" fmla="*/ 2743200 h 2743200"/>
              <a:gd name="connsiteX24" fmla="*/ 0 w 4876800"/>
              <a:gd name="connsiteY24" fmla="*/ 2249424 h 2743200"/>
              <a:gd name="connsiteX25" fmla="*/ 0 w 4876800"/>
              <a:gd name="connsiteY25" fmla="*/ 1700784 h 2743200"/>
              <a:gd name="connsiteX26" fmla="*/ 0 w 4876800"/>
              <a:gd name="connsiteY26" fmla="*/ 1124712 h 2743200"/>
              <a:gd name="connsiteX27" fmla="*/ 0 w 4876800"/>
              <a:gd name="connsiteY27" fmla="*/ 576072 h 2743200"/>
              <a:gd name="connsiteX28" fmla="*/ 0 w 4876800"/>
              <a:gd name="connsiteY28"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6800" h="2743200" extrusionOk="0">
                <a:moveTo>
                  <a:pt x="0" y="0"/>
                </a:moveTo>
                <a:cubicBezTo>
                  <a:pt x="217772" y="-35264"/>
                  <a:pt x="349758" y="55818"/>
                  <a:pt x="493099" y="0"/>
                </a:cubicBezTo>
                <a:cubicBezTo>
                  <a:pt x="636440" y="-55818"/>
                  <a:pt x="822869" y="55647"/>
                  <a:pt x="986197" y="0"/>
                </a:cubicBezTo>
                <a:cubicBezTo>
                  <a:pt x="1149525" y="-55647"/>
                  <a:pt x="1265588" y="13969"/>
                  <a:pt x="1381760" y="0"/>
                </a:cubicBezTo>
                <a:cubicBezTo>
                  <a:pt x="1497932" y="-13969"/>
                  <a:pt x="1745973" y="32296"/>
                  <a:pt x="1972395" y="0"/>
                </a:cubicBezTo>
                <a:cubicBezTo>
                  <a:pt x="2198818" y="-32296"/>
                  <a:pt x="2296149" y="7454"/>
                  <a:pt x="2416725" y="0"/>
                </a:cubicBezTo>
                <a:cubicBezTo>
                  <a:pt x="2537301" y="-7454"/>
                  <a:pt x="2851560" y="25716"/>
                  <a:pt x="3007360" y="0"/>
                </a:cubicBezTo>
                <a:cubicBezTo>
                  <a:pt x="3163161" y="-25716"/>
                  <a:pt x="3469154" y="69996"/>
                  <a:pt x="3597995" y="0"/>
                </a:cubicBezTo>
                <a:cubicBezTo>
                  <a:pt x="3726836" y="-69996"/>
                  <a:pt x="4057469" y="51160"/>
                  <a:pt x="4237397" y="0"/>
                </a:cubicBezTo>
                <a:cubicBezTo>
                  <a:pt x="4417325" y="-51160"/>
                  <a:pt x="4571599" y="71789"/>
                  <a:pt x="4876800" y="0"/>
                </a:cubicBezTo>
                <a:cubicBezTo>
                  <a:pt x="4927441" y="220733"/>
                  <a:pt x="4808737" y="360787"/>
                  <a:pt x="4876800" y="576072"/>
                </a:cubicBezTo>
                <a:cubicBezTo>
                  <a:pt x="4944863" y="791357"/>
                  <a:pt x="4813772" y="936638"/>
                  <a:pt x="4876800" y="1124712"/>
                </a:cubicBezTo>
                <a:cubicBezTo>
                  <a:pt x="4939828" y="1312786"/>
                  <a:pt x="4818957" y="1406303"/>
                  <a:pt x="4876800" y="1618488"/>
                </a:cubicBezTo>
                <a:cubicBezTo>
                  <a:pt x="4934643" y="1830673"/>
                  <a:pt x="4816467" y="2021654"/>
                  <a:pt x="4876800" y="2139696"/>
                </a:cubicBezTo>
                <a:cubicBezTo>
                  <a:pt x="4937133" y="2257738"/>
                  <a:pt x="4838320" y="2594133"/>
                  <a:pt x="4876800" y="2743200"/>
                </a:cubicBezTo>
                <a:cubicBezTo>
                  <a:pt x="4592603" y="2789672"/>
                  <a:pt x="4384438" y="2741574"/>
                  <a:pt x="4237397" y="2743200"/>
                </a:cubicBezTo>
                <a:cubicBezTo>
                  <a:pt x="4090356" y="2744826"/>
                  <a:pt x="3839563" y="2728979"/>
                  <a:pt x="3597995" y="2743200"/>
                </a:cubicBezTo>
                <a:cubicBezTo>
                  <a:pt x="3356427" y="2757421"/>
                  <a:pt x="3260128" y="2716873"/>
                  <a:pt x="3153664" y="2743200"/>
                </a:cubicBezTo>
                <a:cubicBezTo>
                  <a:pt x="3047200" y="2769527"/>
                  <a:pt x="2722767" y="2725309"/>
                  <a:pt x="2514261" y="2743200"/>
                </a:cubicBezTo>
                <a:cubicBezTo>
                  <a:pt x="2305755" y="2761091"/>
                  <a:pt x="2252962" y="2715289"/>
                  <a:pt x="2069931" y="2743200"/>
                </a:cubicBezTo>
                <a:cubicBezTo>
                  <a:pt x="1886900" y="2771111"/>
                  <a:pt x="1723878" y="2707699"/>
                  <a:pt x="1528064" y="2743200"/>
                </a:cubicBezTo>
                <a:cubicBezTo>
                  <a:pt x="1332250" y="2778701"/>
                  <a:pt x="1261448" y="2739773"/>
                  <a:pt x="1083733" y="2743200"/>
                </a:cubicBezTo>
                <a:cubicBezTo>
                  <a:pt x="906018" y="2746627"/>
                  <a:pt x="812528" y="2740814"/>
                  <a:pt x="590635" y="2743200"/>
                </a:cubicBezTo>
                <a:cubicBezTo>
                  <a:pt x="368742" y="2745586"/>
                  <a:pt x="140124" y="2692184"/>
                  <a:pt x="0" y="2743200"/>
                </a:cubicBezTo>
                <a:cubicBezTo>
                  <a:pt x="-46828" y="2643237"/>
                  <a:pt x="44948" y="2486896"/>
                  <a:pt x="0" y="2249424"/>
                </a:cubicBezTo>
                <a:cubicBezTo>
                  <a:pt x="-44948" y="2011952"/>
                  <a:pt x="57697" y="1872386"/>
                  <a:pt x="0" y="1700784"/>
                </a:cubicBezTo>
                <a:cubicBezTo>
                  <a:pt x="-57697" y="1529182"/>
                  <a:pt x="6928" y="1324905"/>
                  <a:pt x="0" y="1124712"/>
                </a:cubicBezTo>
                <a:cubicBezTo>
                  <a:pt x="-6928" y="924519"/>
                  <a:pt x="1547" y="772204"/>
                  <a:pt x="0" y="576072"/>
                </a:cubicBezTo>
                <a:cubicBezTo>
                  <a:pt x="-1547" y="379940"/>
                  <a:pt x="49833" y="217056"/>
                  <a:pt x="0" y="0"/>
                </a:cubicBezTo>
                <a:close/>
              </a:path>
            </a:pathLst>
          </a:custGeom>
          <a:noFill/>
          <a:ln w="28575">
            <a:solidFill>
              <a:srgbClr val="FF7A2E"/>
            </a:solidFill>
            <a:extLst>
              <a:ext uri="{C807C97D-BFC1-408E-A445-0C87EB9F89A2}">
                <ask:lineSketchStyleProps xmlns:ask="http://schemas.microsoft.com/office/drawing/2018/sketchyshapes" xmlns="" sd="1454370759">
                  <a:prstGeom prst="rect">
                    <a:avLst/>
                  </a:prstGeom>
                  <ask:type>
                    <ask:lineSketchScribble/>
                  </ask:type>
                </ask:lineSketchStyleProps>
              </a:ext>
            </a:extLst>
          </a:ln>
        </p:spPr>
      </p:pic>
    </p:spTree>
    <p:extLst>
      <p:ext uri="{BB962C8B-B14F-4D97-AF65-F5344CB8AC3E}">
        <p14:creationId xmlns:p14="http://schemas.microsoft.com/office/powerpoint/2010/main" val="3493402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rtl="0">
              <a:lnSpc>
                <a:spcPct val="139988"/>
              </a:lnSpc>
              <a:spcBef>
                <a:spcPts val="0"/>
              </a:spcBef>
              <a:spcAft>
                <a:spcPts val="0"/>
              </a:spcAft>
              <a:buNone/>
            </a:pPr>
            <a:r>
              <a:rPr lang="en-US" sz="3600" b="1" i="0" u="none" strike="noStrike" cap="none" dirty="0">
                <a:solidFill>
                  <a:srgbClr val="000000"/>
                </a:solidFill>
                <a:latin typeface="Arial" panose="020B0604020202020204" pitchFamily="34" charset="0"/>
                <a:ea typeface="Open Sans ExtraBold"/>
                <a:cs typeface="Arial" panose="020B0604020202020204" pitchFamily="34" charset="0"/>
                <a:sym typeface="Open Sans ExtraBold"/>
              </a:rPr>
              <a:t>Materials Needed</a:t>
            </a:r>
            <a:endParaRPr sz="500" dirty="0">
              <a:latin typeface="Arial" panose="020B0604020202020204" pitchFamily="34" charset="0"/>
              <a:cs typeface="Arial" panose="020B0604020202020204" pitchFamily="34" charset="0"/>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488162421"/>
              </p:ext>
            </p:extLst>
          </p:nvPr>
        </p:nvGraphicFramePr>
        <p:xfrm>
          <a:off x="365760" y="1371598"/>
          <a:ext cx="8412480" cy="14630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Talking Stick (a short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Student Evaluation 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bl>
          </a:graphicData>
        </a:graphic>
      </p:graphicFrame>
    </p:spTree>
    <p:extLst>
      <p:ext uri="{BB962C8B-B14F-4D97-AF65-F5344CB8AC3E}">
        <p14:creationId xmlns:p14="http://schemas.microsoft.com/office/powerpoint/2010/main" val="3672805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76"/>
        <p:cNvGrpSpPr/>
        <p:nvPr/>
      </p:nvGrpSpPr>
      <p:grpSpPr>
        <a:xfrm>
          <a:off x="0" y="0"/>
          <a:ext cx="0" cy="0"/>
          <a:chOff x="0" y="0"/>
          <a:chExt cx="0" cy="0"/>
        </a:xfrm>
      </p:grpSpPr>
      <p:pic>
        <p:nvPicPr>
          <p:cNvPr id="77" name="Google Shape;77;p2" descr="Four children jumping and raising their hands in joy"/>
          <p:cNvPicPr preferRelativeResize="0"/>
          <p:nvPr/>
        </p:nvPicPr>
        <p:blipFill rotWithShape="1">
          <a:blip r:embed="rId3">
            <a:alphaModFix/>
          </a:blip>
          <a:srcRect/>
          <a:stretch/>
        </p:blipFill>
        <p:spPr>
          <a:xfrm>
            <a:off x="569855" y="857697"/>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78" name="Google Shape;78;p2"/>
          <p:cNvSpPr txBox="1">
            <a:spLocks noGrp="1"/>
          </p:cNvSpPr>
          <p:nvPr>
            <p:ph type="ctrTitle"/>
          </p:nvPr>
        </p:nvSpPr>
        <p:spPr>
          <a:xfrm>
            <a:off x="5956852" y="857698"/>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Born Free</a:t>
            </a:r>
            <a:br>
              <a:rPr lang="en-US" sz="4400" dirty="0">
                <a:solidFill>
                  <a:srgbClr val="FF7A2E"/>
                </a:solidFill>
              </a:rPr>
            </a:br>
            <a:br>
              <a:rPr lang="en-US" sz="2800" dirty="0">
                <a:solidFill>
                  <a:srgbClr val="FF7A2E"/>
                </a:solidFill>
              </a:rPr>
            </a:br>
            <a:r>
              <a:rPr lang="en-US" sz="2800" dirty="0">
                <a:solidFill>
                  <a:srgbClr val="FF7A2E"/>
                </a:solidFill>
              </a:rPr>
              <a:t>Lesson 1A</a:t>
            </a:r>
            <a:endParaRPr sz="4400" dirty="0">
              <a:solidFill>
                <a:srgbClr val="FF7A2E"/>
              </a:solidFill>
            </a:endParaRPr>
          </a:p>
        </p:txBody>
      </p:sp>
      <p:pic>
        <p:nvPicPr>
          <p:cNvPr id="79" name="Google Shape;79;p2"/>
          <p:cNvPicPr preferRelativeResize="0"/>
          <p:nvPr/>
        </p:nvPicPr>
        <p:blipFill>
          <a:blip r:embed="rId4"/>
          <a:srcRect/>
          <a:stretch/>
        </p:blipFill>
        <p:spPr>
          <a:xfrm>
            <a:off x="8386942" y="114136"/>
            <a:ext cx="618853" cy="618853"/>
          </a:xfrm>
          <a:prstGeom prst="rect">
            <a:avLst/>
          </a:prstGeom>
          <a:noFill/>
          <a:ln>
            <a:noFill/>
          </a:ln>
        </p:spPr>
      </p:pic>
      <p:sp>
        <p:nvSpPr>
          <p:cNvPr id="5" name="Google Shape;87;g7372b59db7_0_507">
            <a:extLst>
              <a:ext uri="{FF2B5EF4-FFF2-40B4-BE49-F238E27FC236}">
                <a16:creationId xmlns:a16="http://schemas.microsoft.com/office/drawing/2014/main" id="{D1094235-03AE-45AA-9E86-4B272E1E2AB4}"/>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Free and Equal</a:t>
            </a:r>
          </a:p>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We All Have the Right to Life, Freedom and Safety</a:t>
            </a:r>
          </a:p>
        </p:txBody>
      </p:sp>
    </p:spTree>
    <p:extLst>
      <p:ext uri="{BB962C8B-B14F-4D97-AF65-F5344CB8AC3E}">
        <p14:creationId xmlns:p14="http://schemas.microsoft.com/office/powerpoint/2010/main" val="3483535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7372b59db7_0_401"/>
          <p:cNvSpPr txBox="1">
            <a:spLocks noGrp="1"/>
          </p:cNvSpPr>
          <p:nvPr>
            <p:ph type="title"/>
          </p:nvPr>
        </p:nvSpPr>
        <p:spPr>
          <a:xfrm>
            <a:off x="738750" y="2114550"/>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dirty="0"/>
              <a:t>Welcome and Warm Up</a:t>
            </a:r>
            <a:endParaRPr dirty="0"/>
          </a:p>
        </p:txBody>
      </p:sp>
      <p:sp>
        <p:nvSpPr>
          <p:cNvPr id="170" name="Google Shape;170;g7372b59db7_0_40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71" name="Google Shape;171;g7372b59db7_0_40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72" name="Google Shape;172;g7372b59db7_0_401" descr="Orange and yellow smiley sun the logo for welcome and warm up in the lessons"/>
          <p:cNvPicPr preferRelativeResize="0"/>
          <p:nvPr/>
        </p:nvPicPr>
        <p:blipFill rotWithShape="1">
          <a:blip r:embed="rId3">
            <a:alphaModFix/>
          </a:blip>
          <a:srcRect/>
          <a:stretch/>
        </p:blipFill>
        <p:spPr>
          <a:xfrm>
            <a:off x="7912125" y="1319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62" name="Google Shape;162;p9"/>
          <p:cNvSpPr txBox="1">
            <a:spLocks noGrp="1"/>
          </p:cNvSpPr>
          <p:nvPr>
            <p:ph type="body" idx="1"/>
          </p:nvPr>
        </p:nvSpPr>
        <p:spPr>
          <a:xfrm>
            <a:off x="616225" y="725557"/>
            <a:ext cx="3918837" cy="3907165"/>
          </a:xfrm>
          <a:prstGeom prst="rect">
            <a:avLst/>
          </a:prstGeom>
          <a:noFill/>
          <a:ln>
            <a:noFill/>
          </a:ln>
        </p:spPr>
        <p:txBody>
          <a:bodyPr spcFirstLastPara="1" wrap="square" lIns="91425" tIns="91425" rIns="91425" bIns="91425" anchor="ctr" anchorCtr="0">
            <a:normAutofit/>
          </a:bodyPr>
          <a:lstStyle/>
          <a:p>
            <a:pPr marL="342900">
              <a:spcBef>
                <a:spcPts val="600"/>
              </a:spcBef>
              <a:buSzPts val="2400"/>
            </a:pPr>
            <a:r>
              <a:rPr lang="en-US" dirty="0"/>
              <a:t>We take turns talking and sharing our ideas.</a:t>
            </a:r>
            <a:endParaRPr dirty="0"/>
          </a:p>
          <a:p>
            <a:pPr marL="342900">
              <a:spcBef>
                <a:spcPts val="600"/>
              </a:spcBef>
              <a:buSzPts val="2400"/>
            </a:pPr>
            <a:endParaRPr dirty="0"/>
          </a:p>
          <a:p>
            <a:pPr marL="342900">
              <a:spcBef>
                <a:spcPts val="600"/>
              </a:spcBef>
              <a:buSzPts val="2400"/>
            </a:pPr>
            <a:r>
              <a:rPr lang="en-US" dirty="0"/>
              <a:t>Rules help to make an orderly class.</a:t>
            </a:r>
            <a:endParaRPr dirty="0"/>
          </a:p>
        </p:txBody>
      </p:sp>
      <p:pic>
        <p:nvPicPr>
          <p:cNvPr id="163" name="Google Shape;163;p9" descr="Five stick figure children holding star"/>
          <p:cNvPicPr preferRelativeResize="0">
            <a:picLocks noGrp="1"/>
          </p:cNvPicPr>
          <p:nvPr>
            <p:ph type="body" idx="2"/>
          </p:nvPr>
        </p:nvPicPr>
        <p:blipFill rotWithShape="1">
          <a:blip r:embed="rId3">
            <a:alphaModFix/>
          </a:blip>
          <a:srcRect/>
          <a:stretch/>
        </p:blipFill>
        <p:spPr>
          <a:xfrm>
            <a:off x="4787986" y="1307539"/>
            <a:ext cx="3657600" cy="2743200"/>
          </a:xfrm>
          <a:prstGeom prst="rect">
            <a:avLst/>
          </a:prstGeom>
          <a:noFill/>
          <a:ln>
            <a:noFill/>
          </a:ln>
        </p:spPr>
      </p:pic>
      <p:sp>
        <p:nvSpPr>
          <p:cNvPr id="164" name="Google Shape;164;p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6</a:t>
            </a:fld>
            <a:endParaRPr sz="900"/>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7"/>
          <p:cNvSpPr txBox="1">
            <a:spLocks noGrp="1"/>
          </p:cNvSpPr>
          <p:nvPr>
            <p:ph type="title"/>
          </p:nvPr>
        </p:nvSpPr>
        <p:spPr>
          <a:xfrm>
            <a:off x="504877"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Talking Stick Activity</a:t>
            </a:r>
            <a:endParaRPr dirty="0"/>
          </a:p>
        </p:txBody>
      </p:sp>
      <p:sp>
        <p:nvSpPr>
          <p:cNvPr id="178" name="Google Shape;178;p7"/>
          <p:cNvSpPr txBox="1">
            <a:spLocks noGrp="1"/>
          </p:cNvSpPr>
          <p:nvPr>
            <p:ph type="body" idx="1"/>
          </p:nvPr>
        </p:nvSpPr>
        <p:spPr>
          <a:xfrm>
            <a:off x="513191" y="1495779"/>
            <a:ext cx="4572000" cy="3200400"/>
          </a:xfrm>
          <a:prstGeom prst="rect">
            <a:avLst/>
          </a:prstGeom>
          <a:noFill/>
          <a:ln>
            <a:noFill/>
          </a:ln>
        </p:spPr>
        <p:txBody>
          <a:bodyPr spcFirstLastPara="1" wrap="square" lIns="91425" tIns="91425" rIns="91425" bIns="91425" anchor="ctr" anchorCtr="0">
            <a:normAutofit/>
          </a:bodyPr>
          <a:lstStyle/>
          <a:p>
            <a:pPr marL="0" lvl="0" indent="0" algn="l" rtl="0">
              <a:lnSpc>
                <a:spcPct val="150000"/>
              </a:lnSpc>
              <a:spcBef>
                <a:spcPts val="600"/>
              </a:spcBef>
              <a:spcAft>
                <a:spcPts val="0"/>
              </a:spcAft>
              <a:buSzPts val="2400"/>
              <a:buNone/>
            </a:pPr>
            <a:r>
              <a:rPr lang="en-US" dirty="0"/>
              <a:t>My name is ________ and my favorite food is _________</a:t>
            </a:r>
            <a:endParaRPr dirty="0"/>
          </a:p>
        </p:txBody>
      </p:sp>
      <p:pic>
        <p:nvPicPr>
          <p:cNvPr id="179" name="Google Shape;179;p7"/>
          <p:cNvPicPr preferRelativeResize="0">
            <a:picLocks noChangeAspect="1"/>
          </p:cNvPicPr>
          <p:nvPr/>
        </p:nvPicPr>
        <p:blipFill>
          <a:blip r:embed="rId3"/>
          <a:srcRect/>
          <a:stretch/>
        </p:blipFill>
        <p:spPr>
          <a:xfrm>
            <a:off x="5300118" y="1697526"/>
            <a:ext cx="3089196" cy="2286000"/>
          </a:xfrm>
          <a:prstGeom prst="rect">
            <a:avLst/>
          </a:prstGeom>
          <a:noFill/>
          <a:ln>
            <a:solidFill>
              <a:schemeClr val="tx1"/>
            </a:solidFill>
          </a:ln>
          <a:effectLst>
            <a:outerShdw blurRad="50800" dist="38100" dir="2700000" algn="tl" rotWithShape="0">
              <a:prstClr val="black">
                <a:alpha val="40000"/>
              </a:prstClr>
            </a:outerShdw>
          </a:effectLst>
        </p:spPr>
      </p:pic>
      <p:sp>
        <p:nvSpPr>
          <p:cNvPr id="180" name="Google Shape;180;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7</a:t>
            </a:fld>
            <a:endParaRPr sz="900"/>
          </a:p>
        </p:txBody>
      </p:sp>
      <p:pic>
        <p:nvPicPr>
          <p:cNvPr id="3" name="Picture 2" descr="A close up of a logo&#10;&#10;Description automatically generated">
            <a:extLst>
              <a:ext uri="{FF2B5EF4-FFF2-40B4-BE49-F238E27FC236}">
                <a16:creationId xmlns:a16="http://schemas.microsoft.com/office/drawing/2014/main" id="{9E9BE9BD-A01F-44B6-A5D7-CB362824E1A3}"/>
              </a:ext>
            </a:extLst>
          </p:cNvPr>
          <p:cNvPicPr>
            <a:picLocks noChangeAspect="1"/>
          </p:cNvPicPr>
          <p:nvPr/>
        </p:nvPicPr>
        <p:blipFill>
          <a:blip r:embed="rId4"/>
          <a:stretch>
            <a:fillRect/>
          </a:stretch>
        </p:blipFill>
        <p:spPr>
          <a:xfrm>
            <a:off x="7796070" y="226753"/>
            <a:ext cx="1097280" cy="876436"/>
          </a:xfrm>
          <a:prstGeom prst="rect">
            <a:avLst/>
          </a:prstGeom>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Develop &amp; Discuss</a:t>
            </a:r>
            <a:endParaRPr/>
          </a:p>
        </p:txBody>
      </p:sp>
      <p:sp>
        <p:nvSpPr>
          <p:cNvPr id="186" name="Google Shape;186;p11"/>
          <p:cNvSpPr txBox="1">
            <a:spLocks noGrp="1"/>
          </p:cNvSpPr>
          <p:nvPr>
            <p:ph type="body" idx="1"/>
          </p:nvPr>
        </p:nvSpPr>
        <p:spPr>
          <a:xfrm>
            <a:off x="877463" y="1524000"/>
            <a:ext cx="4572000" cy="3108722"/>
          </a:xfrm>
          <a:prstGeom prst="rect">
            <a:avLst/>
          </a:prstGeom>
          <a:noFill/>
          <a:ln>
            <a:noFill/>
          </a:ln>
        </p:spPr>
        <p:txBody>
          <a:bodyPr spcFirstLastPara="1" wrap="square" lIns="91425" tIns="91425" rIns="91425" bIns="91425" anchor="t" anchorCtr="0">
            <a:normAutofit/>
          </a:bodyPr>
          <a:lstStyle/>
          <a:p>
            <a:pPr marL="342900">
              <a:lnSpc>
                <a:spcPct val="90000"/>
              </a:lnSpc>
              <a:spcBef>
                <a:spcPts val="600"/>
              </a:spcBef>
              <a:buSzPts val="2400"/>
            </a:pPr>
            <a:r>
              <a:rPr lang="en-US" dirty="0"/>
              <a:t>Let’s create three class rules to keep our class in order.</a:t>
            </a:r>
            <a:br>
              <a:rPr lang="en-US" dirty="0"/>
            </a:br>
            <a:endParaRPr dirty="0"/>
          </a:p>
          <a:p>
            <a:pPr marL="342900">
              <a:lnSpc>
                <a:spcPct val="90000"/>
              </a:lnSpc>
              <a:spcBef>
                <a:spcPts val="600"/>
              </a:spcBef>
              <a:buSzPts val="2400"/>
            </a:pPr>
            <a:r>
              <a:rPr lang="en-US" dirty="0"/>
              <a:t>Raise your hand to receive the talking stick when you have an idea about a rule.</a:t>
            </a:r>
            <a:endParaRPr dirty="0"/>
          </a:p>
        </p:txBody>
      </p:sp>
      <p:sp>
        <p:nvSpPr>
          <p:cNvPr id="187" name="Google Shape;18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8</a:t>
            </a:fld>
            <a:endParaRPr sz="900"/>
          </a:p>
        </p:txBody>
      </p:sp>
      <p:pic>
        <p:nvPicPr>
          <p:cNvPr id="188" name="Google Shape;188;p11" descr="Stick figures of three kids running the icon for Develop and Discuss throughout the presentation"/>
          <p:cNvPicPr preferRelativeResize="0">
            <a:picLocks noGrp="1" noChangeAspect="1"/>
          </p:cNvPicPr>
          <p:nvPr>
            <p:ph type="body" idx="2"/>
          </p:nvPr>
        </p:nvPicPr>
        <p:blipFill rotWithShape="1">
          <a:blip r:embed="rId3">
            <a:alphaModFix/>
          </a:blip>
          <a:srcRect/>
          <a:stretch/>
        </p:blipFill>
        <p:spPr>
          <a:xfrm>
            <a:off x="5405786" y="2083414"/>
            <a:ext cx="3200400" cy="1741162"/>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2"/>
          <p:cNvSpPr txBox="1">
            <a:spLocks noGrp="1"/>
          </p:cNvSpPr>
          <p:nvPr>
            <p:ph type="title"/>
          </p:nvPr>
        </p:nvSpPr>
        <p:spPr>
          <a:xfrm>
            <a:off x="566531" y="0"/>
            <a:ext cx="7969032" cy="144475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Develop &amp; Discuss</a:t>
            </a:r>
            <a:endParaRPr dirty="0"/>
          </a:p>
        </p:txBody>
      </p:sp>
      <p:sp>
        <p:nvSpPr>
          <p:cNvPr id="194" name="Google Shape;194;p12"/>
          <p:cNvSpPr txBox="1">
            <a:spLocks noGrp="1"/>
          </p:cNvSpPr>
          <p:nvPr>
            <p:ph type="body" idx="1"/>
          </p:nvPr>
        </p:nvSpPr>
        <p:spPr>
          <a:xfrm>
            <a:off x="437322" y="1300000"/>
            <a:ext cx="5178287" cy="2894313"/>
          </a:xfrm>
          <a:prstGeom prst="rect">
            <a:avLst/>
          </a:prstGeom>
          <a:noFill/>
          <a:ln>
            <a:noFill/>
          </a:ln>
        </p:spPr>
        <p:txBody>
          <a:bodyPr spcFirstLastPara="1" wrap="square" lIns="91425" tIns="91425" rIns="91425" bIns="91425" anchor="ctr" anchorCtr="0">
            <a:normAutofit fontScale="25000" lnSpcReduction="20000"/>
          </a:bodyPr>
          <a:lstStyle/>
          <a:p>
            <a:pPr marL="227013" indent="-227013">
              <a:lnSpc>
                <a:spcPct val="160000"/>
              </a:lnSpc>
              <a:spcBef>
                <a:spcPts val="600"/>
              </a:spcBef>
            </a:pPr>
            <a:r>
              <a:rPr lang="en-US" sz="9600" dirty="0"/>
              <a:t>What will happen if we don’t follow the rules?</a:t>
            </a:r>
          </a:p>
          <a:p>
            <a:pPr marL="227013" indent="-227013">
              <a:lnSpc>
                <a:spcPct val="160000"/>
              </a:lnSpc>
              <a:spcBef>
                <a:spcPts val="600"/>
              </a:spcBef>
            </a:pPr>
            <a:endParaRPr sz="9600" dirty="0"/>
          </a:p>
          <a:p>
            <a:pPr marL="227013" indent="-227013">
              <a:lnSpc>
                <a:spcPct val="160000"/>
              </a:lnSpc>
              <a:spcBef>
                <a:spcPts val="600"/>
              </a:spcBef>
            </a:pPr>
            <a:r>
              <a:rPr lang="en-US" sz="9600" dirty="0"/>
              <a:t>Remember to raise your hand when you have an idea!</a:t>
            </a:r>
            <a:endParaRPr sz="9600" dirty="0"/>
          </a:p>
          <a:p>
            <a:pPr marL="0" lvl="0" indent="0" algn="l" rtl="0">
              <a:lnSpc>
                <a:spcPct val="80000"/>
              </a:lnSpc>
              <a:spcBef>
                <a:spcPts val="600"/>
              </a:spcBef>
              <a:spcAft>
                <a:spcPts val="0"/>
              </a:spcAft>
              <a:buSzPts val="2220"/>
              <a:buNone/>
            </a:pPr>
            <a:br>
              <a:rPr lang="en-US" sz="2220" dirty="0"/>
            </a:br>
            <a:endParaRPr sz="2220" dirty="0"/>
          </a:p>
        </p:txBody>
      </p:sp>
      <p:sp>
        <p:nvSpPr>
          <p:cNvPr id="195" name="Google Shape;195;p1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9</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196" name="Google Shape;196;p12" descr="Stick figures of three kids running the icon for Develop and Discuss throughout the presentation"/>
          <p:cNvPicPr preferRelativeResize="0">
            <a:picLocks noChangeAspect="1"/>
          </p:cNvPicPr>
          <p:nvPr/>
        </p:nvPicPr>
        <p:blipFill rotWithShape="1">
          <a:blip r:embed="rId3">
            <a:alphaModFix/>
          </a:blip>
          <a:srcRect/>
          <a:stretch/>
        </p:blipFill>
        <p:spPr>
          <a:xfrm>
            <a:off x="7755947" y="245858"/>
            <a:ext cx="1097280" cy="596970"/>
          </a:xfrm>
          <a:prstGeom prst="rect">
            <a:avLst/>
          </a:prstGeom>
          <a:noFill/>
          <a:ln>
            <a:noFill/>
          </a:ln>
        </p:spPr>
      </p:pic>
      <p:pic>
        <p:nvPicPr>
          <p:cNvPr id="4" name="Picture 3">
            <a:extLst>
              <a:ext uri="{FF2B5EF4-FFF2-40B4-BE49-F238E27FC236}">
                <a16:creationId xmlns:a16="http://schemas.microsoft.com/office/drawing/2014/main" id="{382C8B5B-B95C-4055-9F81-6D6CF1331C45}"/>
              </a:ext>
            </a:extLst>
          </p:cNvPr>
          <p:cNvPicPr>
            <a:picLocks noChangeAspect="1"/>
          </p:cNvPicPr>
          <p:nvPr/>
        </p:nvPicPr>
        <p:blipFill>
          <a:blip r:embed="rId4"/>
          <a:stretch>
            <a:fillRect/>
          </a:stretch>
        </p:blipFill>
        <p:spPr>
          <a:xfrm>
            <a:off x="5069105" y="1300000"/>
            <a:ext cx="2614950" cy="1737360"/>
          </a:xfrm>
          <a:prstGeom prst="rect">
            <a:avLst/>
          </a:prstGeom>
        </p:spPr>
      </p:pic>
      <p:pic>
        <p:nvPicPr>
          <p:cNvPr id="6" name="Picture 5" descr="A picture containing dark&#10;&#10;Description automatically generated">
            <a:extLst>
              <a:ext uri="{FF2B5EF4-FFF2-40B4-BE49-F238E27FC236}">
                <a16:creationId xmlns:a16="http://schemas.microsoft.com/office/drawing/2014/main" id="{8BE0C02F-3CCA-4CC6-965F-75BDABE75855}"/>
              </a:ext>
            </a:extLst>
          </p:cNvPr>
          <p:cNvPicPr>
            <a:picLocks noChangeAspect="1"/>
          </p:cNvPicPr>
          <p:nvPr/>
        </p:nvPicPr>
        <p:blipFill>
          <a:blip r:embed="rId5"/>
          <a:stretch>
            <a:fillRect/>
          </a:stretch>
        </p:blipFill>
        <p:spPr>
          <a:xfrm>
            <a:off x="6009789" y="3133606"/>
            <a:ext cx="1119509" cy="1210837"/>
          </a:xfrm>
          <a:prstGeom prst="rect">
            <a:avLst/>
          </a:prstGeom>
        </p:spPr>
      </p:pic>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522</TotalTime>
  <Words>1398</Words>
  <Application>Microsoft Macintosh PowerPoint</Application>
  <PresentationFormat>On-screen Show (16:9)</PresentationFormat>
  <Paragraphs>184</Paragraphs>
  <Slides>23</Slides>
  <Notes>22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23</vt:i4>
      </vt:variant>
    </vt:vector>
  </HeadingPairs>
  <TitlesOfParts>
    <vt:vector size="30" baseType="lpstr">
      <vt:lpstr>Arial</vt:lpstr>
      <vt:lpstr>Open Sans ExtraBold</vt:lpstr>
      <vt:lpstr>Work Sans</vt:lpstr>
      <vt:lpstr>Noto Sans Symbols</vt:lpstr>
      <vt:lpstr>Jacquenetta template</vt:lpstr>
      <vt:lpstr>1_Jacquenetta template</vt:lpstr>
      <vt:lpstr>2_Jacquenetta template</vt:lpstr>
      <vt:lpstr>PowerPoint Presentation</vt:lpstr>
      <vt:lpstr>PowerPoint Presentation</vt:lpstr>
      <vt:lpstr>PowerPoint Presentation</vt:lpstr>
      <vt:lpstr>Born Free  Lesson 1A</vt:lpstr>
      <vt:lpstr>Welcome and Warm Up</vt:lpstr>
      <vt:lpstr>Learning Points</vt:lpstr>
      <vt:lpstr>Talking Stick Activity</vt:lpstr>
      <vt:lpstr>Develop &amp; Discuss</vt:lpstr>
      <vt:lpstr>Develop &amp; Discuss</vt:lpstr>
      <vt:lpstr>What Do You Already Know?</vt:lpstr>
      <vt:lpstr>What Do You Already Know?</vt:lpstr>
      <vt:lpstr>What Do You Already Know?</vt:lpstr>
      <vt:lpstr>What Do You Already Know?</vt:lpstr>
      <vt:lpstr>Conclusion</vt:lpstr>
      <vt:lpstr>Human Rights</vt:lpstr>
      <vt:lpstr>Learning Points</vt:lpstr>
      <vt:lpstr>Challenge </vt:lpstr>
      <vt:lpstr>PowerPoint Presentation</vt:lpstr>
      <vt:lpstr>References</vt:lpstr>
      <vt:lpstr>Resources</vt:lpstr>
      <vt:lpstr>Resources</vt:lpstr>
      <vt:lpstr>Resources</vt:lpstr>
      <vt:lpstr>Born Free!  Lesson 1A</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Born Free!  Lesson 1A</dc:title>
  <dc:creator>Randall Haws</dc:creator>
  <cp:lastModifiedBy>Cynthia Neider</cp:lastModifiedBy>
  <cp:revision>43</cp:revision>
  <dcterms:created xsi:type="dcterms:W3CDTF">2020-03-25T22:36:01Z</dcterms:created>
  <dcterms:modified xsi:type="dcterms:W3CDTF">2020-06-10T04:29:02Z</dcterms:modified>
</cp:coreProperties>
</file>